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1" r:id="rId1"/>
  </p:sldMasterIdLst>
  <p:sldIdLst>
    <p:sldId id="266" r:id="rId2"/>
    <p:sldId id="333" r:id="rId3"/>
    <p:sldId id="335" r:id="rId4"/>
    <p:sldId id="314" r:id="rId5"/>
    <p:sldId id="334" r:id="rId6"/>
    <p:sldId id="325" r:id="rId7"/>
    <p:sldId id="321" r:id="rId8"/>
    <p:sldId id="326" r:id="rId9"/>
    <p:sldId id="324" r:id="rId10"/>
    <p:sldId id="315" r:id="rId11"/>
    <p:sldId id="340" r:id="rId12"/>
    <p:sldId id="342" r:id="rId13"/>
    <p:sldId id="343" r:id="rId14"/>
    <p:sldId id="280" r:id="rId15"/>
    <p:sldId id="320" r:id="rId16"/>
    <p:sldId id="341" r:id="rId17"/>
    <p:sldId id="327" r:id="rId18"/>
    <p:sldId id="316" r:id="rId19"/>
    <p:sldId id="317" r:id="rId20"/>
    <p:sldId id="318" r:id="rId21"/>
    <p:sldId id="279" r:id="rId22"/>
    <p:sldId id="319" r:id="rId23"/>
    <p:sldId id="323" r:id="rId24"/>
    <p:sldId id="336" r:id="rId25"/>
    <p:sldId id="337" r:id="rId26"/>
    <p:sldId id="269" r:id="rId27"/>
    <p:sldId id="265" r:id="rId28"/>
    <p:sldId id="268" r:id="rId29"/>
    <p:sldId id="278" r:id="rId30"/>
    <p:sldId id="297" r:id="rId31"/>
    <p:sldId id="263" r:id="rId32"/>
    <p:sldId id="338" r:id="rId33"/>
    <p:sldId id="267" r:id="rId34"/>
    <p:sldId id="292" r:id="rId35"/>
    <p:sldId id="287" r:id="rId36"/>
    <p:sldId id="289" r:id="rId37"/>
    <p:sldId id="262" r:id="rId38"/>
    <p:sldId id="261" r:id="rId39"/>
    <p:sldId id="283" r:id="rId40"/>
    <p:sldId id="291" r:id="rId41"/>
    <p:sldId id="295" r:id="rId42"/>
    <p:sldId id="260" r:id="rId43"/>
    <p:sldId id="286" r:id="rId44"/>
    <p:sldId id="259" r:id="rId45"/>
    <p:sldId id="257" r:id="rId46"/>
    <p:sldId id="296" r:id="rId47"/>
    <p:sldId id="284" r:id="rId48"/>
    <p:sldId id="290" r:id="rId49"/>
    <p:sldId id="293" r:id="rId50"/>
    <p:sldId id="294" r:id="rId51"/>
    <p:sldId id="281" r:id="rId52"/>
    <p:sldId id="276" r:id="rId53"/>
    <p:sldId id="277" r:id="rId54"/>
    <p:sldId id="339" r:id="rId55"/>
    <p:sldId id="256" r:id="rId56"/>
    <p:sldId id="282" r:id="rId57"/>
    <p:sldId id="301" r:id="rId58"/>
    <p:sldId id="307" r:id="rId59"/>
    <p:sldId id="305" r:id="rId60"/>
    <p:sldId id="306" r:id="rId61"/>
    <p:sldId id="304" r:id="rId62"/>
    <p:sldId id="309" r:id="rId63"/>
    <p:sldId id="308" r:id="rId64"/>
    <p:sldId id="298" r:id="rId65"/>
    <p:sldId id="310" r:id="rId66"/>
    <p:sldId id="300" r:id="rId67"/>
    <p:sldId id="311" r:id="rId68"/>
    <p:sldId id="302" r:id="rId69"/>
    <p:sldId id="303" r:id="rId70"/>
    <p:sldId id="312" r:id="rId71"/>
    <p:sldId id="270" r:id="rId72"/>
    <p:sldId id="264" r:id="rId73"/>
    <p:sldId id="272" r:id="rId74"/>
    <p:sldId id="274" r:id="rId75"/>
    <p:sldId id="313" r:id="rId76"/>
    <p:sldId id="330" r:id="rId77"/>
    <p:sldId id="285" r:id="rId78"/>
    <p:sldId id="322" r:id="rId79"/>
  </p:sldIdLst>
  <p:sldSz cx="9144000" cy="6858000" type="screen4x3"/>
  <p:notesSz cx="6858000" cy="9144000"/>
  <p:defaultTextStyle>
    <a:defPPr>
      <a:defRPr lang="he-IL"/>
    </a:defPPr>
    <a:lvl1pPr algn="ct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ct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ct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ct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ct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9933"/>
    <a:srgbClr val="CC3300"/>
    <a:srgbClr val="0066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aximized" horzBarState="maximized">
    <p:restoredLeft sz="84380"/>
    <p:restoredTop sz="94660"/>
  </p:normalViewPr>
  <p:slideViewPr>
    <p:cSldViewPr>
      <p:cViewPr>
        <p:scale>
          <a:sx n="85" d="100"/>
          <a:sy n="85" d="100"/>
        </p:scale>
        <p:origin x="-754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rtl="0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8091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8091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167B389-F93A-477E-A7D2-B9723C5F9AC0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938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57F7C-3F61-486A-97B4-1575CE985BB4}" type="slidenum">
              <a:rPr lang="he-IL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608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36AFA-85C3-4CEE-B9A1-DAFE2150E07D}" type="slidenum">
              <a:rPr lang="he-IL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169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כותרת וטבל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בלה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he-IL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D65EC-54F1-4794-9538-DCA12E587DAC}" type="slidenum">
              <a:rPr lang="he-IL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829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12A4EA-2480-4333-9E46-98AC56C02F83}" type="slidenum">
              <a:rPr lang="he-IL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98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661DD9-A0E4-49AB-B4CC-02351F785451}" type="slidenum">
              <a:rPr lang="he-IL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679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A1E88-6F1E-47FC-A709-35614CD7183C}" type="slidenum">
              <a:rPr lang="he-IL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936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487162-EE0F-4749-A96E-70D8A62D0D9B}" type="slidenum">
              <a:rPr lang="he-IL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136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3C33ED-DE9D-4A1C-BB88-8C6DACB3BD8F}" type="slidenum">
              <a:rPr lang="he-IL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519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B6D82-8307-48E8-BA9B-67FFF9E98E17}" type="slidenum">
              <a:rPr lang="he-IL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576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63B706-C409-448C-A09E-8FEB613D87B6}" type="slidenum">
              <a:rPr lang="he-IL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27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 smtClean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57109D-88A3-4FC2-9811-D68BBAE883EB}" type="slidenum">
              <a:rPr lang="he-IL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210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0">
              <a:defRPr sz="1200" smtClean="0">
                <a:latin typeface="Arial Black" pitchFamily="34" charset="0"/>
              </a:defRPr>
            </a:lvl1pPr>
          </a:lstStyle>
          <a:p>
            <a:pPr>
              <a:defRPr/>
            </a:pPr>
            <a:fld id="{6A530A98-928E-4EBD-A96B-58C770A3A414}" type="slidenum">
              <a:rPr lang="he-IL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8196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79877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rtl="0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9878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9879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79880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79881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79882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79883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9884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79885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8197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</a:p>
        </p:txBody>
      </p:sp>
      <p:sp>
        <p:nvSpPr>
          <p:cNvPr id="8198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</a:p>
        </p:txBody>
      </p:sp>
      <p:sp>
        <p:nvSpPr>
          <p:cNvPr id="7988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</p:sldLayoutIdLst>
  <p:txStyles>
    <p:titleStyle>
      <a:lvl1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upload.wikimedia.org/wikipedia/commons/b/bf/JeanneCalmentaged40.jpg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5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jpeg"/><Relationship Id="rId4" Type="http://schemas.openxmlformats.org/officeDocument/2006/relationships/image" Target="../media/image5.w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3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58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wmf"/><Relationship Id="rId5" Type="http://schemas.openxmlformats.org/officeDocument/2006/relationships/image" Target="../media/image62.wmf"/><Relationship Id="rId4" Type="http://schemas.openxmlformats.org/officeDocument/2006/relationships/image" Target="../media/image61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jpeg"/><Relationship Id="rId4" Type="http://schemas.openxmlformats.org/officeDocument/2006/relationships/image" Target="../media/image66.wmf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jpe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wmf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wmf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77.e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8.wmf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81.e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6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he.wikisource.org/wiki/%D7%A7%D7%98%D7%92%D7%95%D7%A8%D7%99%D7%94:%D7%91%D7%A8%D7%90%D7%A9%D7%99%D7%AA_%D7%94_%D7%96" TargetMode="External"/><Relationship Id="rId13" Type="http://schemas.openxmlformats.org/officeDocument/2006/relationships/hyperlink" Target="http://he.wikisource.org/wiki/%D7%A7%D7%98%D7%92%D7%95%D7%A8%D7%99%D7%94:%D7%91%D7%A8%D7%90%D7%A9%D7%99%D7%AA_%D7%94_%D7%99%D7%91" TargetMode="External"/><Relationship Id="rId18" Type="http://schemas.openxmlformats.org/officeDocument/2006/relationships/hyperlink" Target="http://he.wikisource.org/wiki/%D7%A7%D7%98%D7%92%D7%95%D7%A8%D7%99%D7%94:%D7%91%D7%A8%D7%90%D7%A9%D7%99%D7%AA_%D7%94_%D7%99%D7%96" TargetMode="External"/><Relationship Id="rId26" Type="http://schemas.openxmlformats.org/officeDocument/2006/relationships/image" Target="../media/image11.jpeg"/><Relationship Id="rId3" Type="http://schemas.openxmlformats.org/officeDocument/2006/relationships/image" Target="../media/image10.jpeg"/><Relationship Id="rId21" Type="http://schemas.openxmlformats.org/officeDocument/2006/relationships/hyperlink" Target="http://he.wikisource.org/wiki/%D7%A7%D7%98%D7%92%D7%95%D7%A8%D7%99%D7%94:%D7%91%D7%A8%D7%90%D7%A9%D7%99%D7%AA_%D7%94_%D7%9B" TargetMode="External"/><Relationship Id="rId7" Type="http://schemas.openxmlformats.org/officeDocument/2006/relationships/hyperlink" Target="http://he.wikisource.org/wiki/%D7%A7%D7%98%D7%92%D7%95%D7%A8%D7%99%D7%94:%D7%91%D7%A8%D7%90%D7%A9%D7%99%D7%AA_%D7%94_%D7%95" TargetMode="External"/><Relationship Id="rId12" Type="http://schemas.openxmlformats.org/officeDocument/2006/relationships/hyperlink" Target="http://he.wikisource.org/wiki/%D7%A7%D7%98%D7%92%D7%95%D7%A8%D7%99%D7%94:%D7%91%D7%A8%D7%90%D7%A9%D7%99%D7%AA_%D7%94_%D7%99%D7%90" TargetMode="External"/><Relationship Id="rId17" Type="http://schemas.openxmlformats.org/officeDocument/2006/relationships/hyperlink" Target="http://he.wikisource.org/wiki/%D7%A7%D7%98%D7%92%D7%95%D7%A8%D7%99%D7%94:%D7%91%D7%A8%D7%90%D7%A9%D7%99%D7%AA_%D7%94_%D7%98%D7%96" TargetMode="External"/><Relationship Id="rId25" Type="http://schemas.openxmlformats.org/officeDocument/2006/relationships/hyperlink" Target="http://www.rest.co.il/sites/Default.asp?txtRestID=9865" TargetMode="External"/><Relationship Id="rId2" Type="http://schemas.openxmlformats.org/officeDocument/2006/relationships/hyperlink" Target="http://he.wikipedia.org/wiki/%D7%A7%D7%95%D7%91%D7%A5:Franz%C3%B6sischer_Meister_um_1675_001.jpg" TargetMode="External"/><Relationship Id="rId16" Type="http://schemas.openxmlformats.org/officeDocument/2006/relationships/hyperlink" Target="http://he.wikisource.org/wiki/%D7%A7%D7%98%D7%92%D7%95%D7%A8%D7%99%D7%94:%D7%91%D7%A8%D7%90%D7%A9%D7%99%D7%AA_%D7%94_%D7%98%D7%95" TargetMode="External"/><Relationship Id="rId20" Type="http://schemas.openxmlformats.org/officeDocument/2006/relationships/hyperlink" Target="http://he.wikisource.org/wiki/%D7%A7%D7%98%D7%92%D7%95%D7%A8%D7%99%D7%94:%D7%91%D7%A8%D7%90%D7%A9%D7%99%D7%AA_%D7%94_%D7%99%D7%98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he.wikisource.org/wiki/%D7%A7%D7%98%D7%92%D7%95%D7%A8%D7%99%D7%94:%D7%91%D7%A8%D7%90%D7%A9%D7%99%D7%AA_%D7%94_%D7%94" TargetMode="External"/><Relationship Id="rId11" Type="http://schemas.openxmlformats.org/officeDocument/2006/relationships/hyperlink" Target="http://he.wikisource.org/wiki/%D7%A7%D7%98%D7%92%D7%95%D7%A8%D7%99%D7%94:%D7%91%D7%A8%D7%90%D7%A9%D7%99%D7%AA_%D7%94_%D7%99" TargetMode="External"/><Relationship Id="rId24" Type="http://schemas.openxmlformats.org/officeDocument/2006/relationships/hyperlink" Target="http://he.wikisource.org/wiki/%D7%A7%D7%98%D7%92%D7%95%D7%A8%D7%99%D7%94:%D7%91%D7%A8%D7%90%D7%A9%D7%99%D7%AA_%D7%94_%D7%9B%D7%96" TargetMode="External"/><Relationship Id="rId5" Type="http://schemas.openxmlformats.org/officeDocument/2006/relationships/hyperlink" Target="http://he.wikisource.org/wiki/%D7%A7%D7%98%D7%92%D7%95%D7%A8%D7%99%D7%94:%D7%91%D7%A8%D7%90%D7%A9%D7%99%D7%AA_%D7%94_%D7%93" TargetMode="External"/><Relationship Id="rId15" Type="http://schemas.openxmlformats.org/officeDocument/2006/relationships/hyperlink" Target="http://he.wikisource.org/wiki/%D7%A7%D7%98%D7%92%D7%95%D7%A8%D7%99%D7%94:%D7%91%D7%A8%D7%90%D7%A9%D7%99%D7%AA_%D7%94_%D7%99%D7%93" TargetMode="External"/><Relationship Id="rId23" Type="http://schemas.openxmlformats.org/officeDocument/2006/relationships/hyperlink" Target="http://he.wikisource.org/wiki/%D7%A7%D7%98%D7%92%D7%95%D7%A8%D7%99%D7%94:%D7%91%D7%A8%D7%90%D7%A9%D7%99%D7%AA_%D7%94_%D7%9B%D7%95" TargetMode="External"/><Relationship Id="rId10" Type="http://schemas.openxmlformats.org/officeDocument/2006/relationships/hyperlink" Target="http://he.wikisource.org/wiki/%D7%A7%D7%98%D7%92%D7%95%D7%A8%D7%99%D7%94:%D7%91%D7%A8%D7%90%D7%A9%D7%99%D7%AA_%D7%94_%D7%98" TargetMode="External"/><Relationship Id="rId19" Type="http://schemas.openxmlformats.org/officeDocument/2006/relationships/hyperlink" Target="http://he.wikisource.org/wiki/%D7%A7%D7%98%D7%92%D7%95%D7%A8%D7%99%D7%94:%D7%91%D7%A8%D7%90%D7%A9%D7%99%D7%AA_%D7%94_%D7%99%D7%97" TargetMode="External"/><Relationship Id="rId4" Type="http://schemas.openxmlformats.org/officeDocument/2006/relationships/hyperlink" Target="http://he.wikisource.org/wiki/%D7%A7%D7%98%D7%92%D7%95%D7%A8%D7%99%D7%94:%D7%91%D7%A8%D7%90%D7%A9%D7%99%D7%AA_%D7%94_%D7%92" TargetMode="External"/><Relationship Id="rId9" Type="http://schemas.openxmlformats.org/officeDocument/2006/relationships/hyperlink" Target="http://he.wikisource.org/wiki/%D7%A7%D7%98%D7%92%D7%95%D7%A8%D7%99%D7%94:%D7%91%D7%A8%D7%90%D7%A9%D7%99%D7%AA_%D7%94_%D7%97" TargetMode="External"/><Relationship Id="rId14" Type="http://schemas.openxmlformats.org/officeDocument/2006/relationships/hyperlink" Target="http://he.wikisource.org/wiki/%D7%A7%D7%98%D7%92%D7%95%D7%A8%D7%99%D7%94:%D7%91%D7%A8%D7%90%D7%A9%D7%99%D7%AA_%D7%94_%D7%99%D7%92" TargetMode="External"/><Relationship Id="rId22" Type="http://schemas.openxmlformats.org/officeDocument/2006/relationships/hyperlink" Target="http://he.wikisource.org/wiki/%D7%A7%D7%98%D7%92%D7%95%D7%A8%D7%99%D7%94:%D7%91%D7%A8%D7%90%D7%A9%D7%99%D7%AA_%D7%94_%D7%9B%D7%94" TargetMode="Externa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1.wmf"/><Relationship Id="rId4" Type="http://schemas.openxmlformats.org/officeDocument/2006/relationships/image" Target="../media/image90.wm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wmf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4.wmf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wmf"/><Relationship Id="rId2" Type="http://schemas.openxmlformats.org/officeDocument/2006/relationships/image" Target="../media/image96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9.jpeg"/><Relationship Id="rId4" Type="http://schemas.openxmlformats.org/officeDocument/2006/relationships/image" Target="../media/image98.wmf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red_blood_cel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4437063"/>
            <a:ext cx="2895600" cy="223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r" eaLnBrk="1" hangingPunct="1"/>
            <a:r>
              <a:rPr lang="he-IL" sz="4200" smtClean="0"/>
              <a:t>המופיליה בגיל הזהב </a:t>
            </a:r>
            <a:br>
              <a:rPr lang="he-IL" sz="4200" smtClean="0"/>
            </a:br>
            <a:r>
              <a:rPr lang="he-IL" sz="4200" smtClean="0"/>
              <a:t>מחלות לב ופתרונן</a:t>
            </a:r>
            <a:endParaRPr lang="en-US" sz="4200" smtClean="0"/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08175" y="4292600"/>
            <a:ext cx="7083425" cy="24018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e-IL" sz="2000" b="1" smtClean="0">
                <a:solidFill>
                  <a:srgbClr val="0000FF"/>
                </a:solidFill>
              </a:rPr>
              <a:t>דר' אהרן לובצקי</a:t>
            </a:r>
          </a:p>
          <a:p>
            <a:pPr eaLnBrk="1" hangingPunct="1">
              <a:lnSpc>
                <a:spcPct val="90000"/>
              </a:lnSpc>
            </a:pPr>
            <a:r>
              <a:rPr lang="he-IL" sz="2000" b="1" smtClean="0">
                <a:solidFill>
                  <a:srgbClr val="0000FF"/>
                </a:solidFill>
              </a:rPr>
              <a:t>המרכז הארצי להמופיליה, תל-השומר</a:t>
            </a:r>
          </a:p>
          <a:p>
            <a:pPr eaLnBrk="1" hangingPunct="1">
              <a:lnSpc>
                <a:spcPct val="90000"/>
              </a:lnSpc>
            </a:pPr>
            <a:endParaRPr lang="he-IL" sz="2000" b="1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he-IL" sz="2000" b="1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he-IL" sz="2000" b="1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he-IL" sz="2000" b="1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he-IL" sz="1600" b="1" smtClean="0">
                <a:solidFill>
                  <a:srgbClr val="0000FF"/>
                </a:solidFill>
              </a:rPr>
              <a:t>הכנס השנתי – על"ה ספטמבר  2010</a:t>
            </a:r>
            <a:endParaRPr lang="en-US" sz="1600" b="1" smtClean="0">
              <a:solidFill>
                <a:srgbClr val="0000FF"/>
              </a:solidFill>
            </a:endParaRPr>
          </a:p>
        </p:txBody>
      </p:sp>
      <p:pic>
        <p:nvPicPr>
          <p:cNvPr id="10245" name="Picture 4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4581525"/>
            <a:ext cx="1336675" cy="1412875"/>
          </a:xfrm>
          <a:prstGeom prst="rect">
            <a:avLst/>
          </a:prstGeom>
          <a:noFill/>
          <a:ln w="57150" cmpd="thickThin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900113" y="2205038"/>
          <a:ext cx="7272337" cy="364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תרשים" r:id="rId3" imgW="7791328" imgH="3648024" progId="Excel.Chart.8">
                  <p:embed/>
                </p:oleObj>
              </mc:Choice>
              <mc:Fallback>
                <p:oleObj name="תרשים" r:id="rId3" imgW="7791328" imgH="3648024" progId="Excel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2205038"/>
                        <a:ext cx="7272337" cy="3648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6741" name="Rectangle 5"/>
          <p:cNvSpPr>
            <a:spLocks noChangeArrowheads="1"/>
          </p:cNvSpPr>
          <p:nvPr/>
        </p:nvSpPr>
        <p:spPr bwMode="auto">
          <a:xfrm>
            <a:off x="323850" y="404813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he-IL" sz="40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תוחלת חיים ישראל 1971-2009</a:t>
            </a:r>
            <a:endParaRPr lang="en-US" sz="400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1187450" y="4508500"/>
            <a:ext cx="62865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he-IL" b="1"/>
              <a:t>70.1</a:t>
            </a:r>
            <a:endParaRPr lang="en-US" b="1"/>
          </a:p>
        </p:txBody>
      </p:sp>
      <p:sp>
        <p:nvSpPr>
          <p:cNvPr id="2053" name="Text Box 7"/>
          <p:cNvSpPr txBox="1">
            <a:spLocks noChangeArrowheads="1"/>
          </p:cNvSpPr>
          <p:nvPr/>
        </p:nvSpPr>
        <p:spPr bwMode="auto">
          <a:xfrm>
            <a:off x="7380288" y="3357563"/>
            <a:ext cx="647700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he-IL" b="1"/>
              <a:t>79.7</a:t>
            </a:r>
            <a:endParaRPr lang="en-US" b="1"/>
          </a:p>
        </p:txBody>
      </p:sp>
      <p:sp>
        <p:nvSpPr>
          <p:cNvPr id="2054" name="Text Box 8"/>
          <p:cNvSpPr txBox="1">
            <a:spLocks noChangeArrowheads="1"/>
          </p:cNvSpPr>
          <p:nvPr/>
        </p:nvSpPr>
        <p:spPr bwMode="auto">
          <a:xfrm>
            <a:off x="971550" y="2276475"/>
            <a:ext cx="641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600">
                <a:sym typeface="Webdings" pitchFamily="18" charset="2"/>
              </a:rPr>
              <a:t>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ChangeArrowheads="1"/>
          </p:cNvSpPr>
          <p:nvPr/>
        </p:nvSpPr>
        <p:spPr bwMode="auto">
          <a:xfrm>
            <a:off x="395288" y="26035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he-IL" sz="40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בעיה כלכלית...</a:t>
            </a:r>
            <a:endParaRPr lang="en-US" sz="400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e-IL" smtClean="0"/>
              <a:t>תחזית </a:t>
            </a:r>
            <a:r>
              <a:rPr lang="en-US" smtClean="0"/>
              <a:t>WHO</a:t>
            </a:r>
            <a:r>
              <a:rPr lang="he-IL" smtClean="0"/>
              <a:t> ל 2025 – 1.2 מיליארד בגיל &gt; 65</a:t>
            </a:r>
          </a:p>
          <a:p>
            <a:pPr eaLnBrk="1" hangingPunct="1"/>
            <a:r>
              <a:rPr lang="he-IL" smtClean="0"/>
              <a:t>יפן ב 2025 – 50% מהתקציב יוקדש לאוכלוסיה מבוגרת</a:t>
            </a:r>
          </a:p>
          <a:p>
            <a:pPr eaLnBrk="1" hangingPunct="1"/>
            <a:r>
              <a:rPr lang="he-IL" smtClean="0"/>
              <a:t>בעיות קשות של תשלומי פנסיה</a:t>
            </a:r>
          </a:p>
          <a:p>
            <a:pPr eaLnBrk="1" hangingPunct="1">
              <a:buFont typeface="Wingdings" pitchFamily="2" charset="2"/>
              <a:buNone/>
            </a:pPr>
            <a:endParaRPr lang="he-IL" smtClean="0"/>
          </a:p>
          <a:p>
            <a:pPr lvl="1" eaLnBrk="1" hangingPunct="1">
              <a:buFont typeface="Wingdings" pitchFamily="2" charset="2"/>
              <a:buNone/>
            </a:pPr>
            <a:endParaRPr lang="en-US" smtClean="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395288" y="26035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he-IL" sz="40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שינוי חברתי...</a:t>
            </a:r>
            <a:endParaRPr lang="en-US" sz="400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e-IL" smtClean="0"/>
              <a:t>פחות פשיעה ואלימות, פחות אימוץ טכנולוגיות חדישות, לא זקוקים לחינוך</a:t>
            </a:r>
          </a:p>
          <a:p>
            <a:pPr eaLnBrk="1" hangingPunct="1"/>
            <a:r>
              <a:rPr lang="he-IL" smtClean="0"/>
              <a:t>השפעה פוליטית גדולה יותר (יותר מעורבות)</a:t>
            </a:r>
          </a:p>
          <a:p>
            <a:pPr eaLnBrk="1" hangingPunct="1">
              <a:buFont typeface="Wingdings" pitchFamily="2" charset="2"/>
              <a:buNone/>
            </a:pPr>
            <a:endParaRPr lang="he-IL" smtClean="0"/>
          </a:p>
          <a:p>
            <a:pPr lvl="1" eaLnBrk="1" hangingPunct="1">
              <a:buFont typeface="Wingdings" pitchFamily="2" charset="2"/>
              <a:buNone/>
            </a:pPr>
            <a:endParaRPr lang="en-US" smtClean="0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ChangeArrowheads="1"/>
          </p:cNvSpPr>
          <p:nvPr/>
        </p:nvSpPr>
        <p:spPr bwMode="auto">
          <a:xfrm>
            <a:off x="395288" y="26035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he-IL" sz="40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צריכת שירותי בריאות...</a:t>
            </a:r>
            <a:endParaRPr lang="en-US" sz="400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e-IL" smtClean="0"/>
              <a:t>עולה מאד עם הגיל</a:t>
            </a:r>
          </a:p>
          <a:p>
            <a:pPr eaLnBrk="1" hangingPunct="1"/>
            <a:r>
              <a:rPr lang="he-IL" smtClean="0"/>
              <a:t>אבל ממספר סיבות –</a:t>
            </a:r>
          </a:p>
          <a:p>
            <a:pPr lvl="1" eaLnBrk="1" hangingPunct="1"/>
            <a:r>
              <a:rPr lang="he-IL" smtClean="0"/>
              <a:t>עלות טכנולוגיות חדשות</a:t>
            </a:r>
          </a:p>
          <a:p>
            <a:pPr lvl="1" eaLnBrk="1" hangingPunct="1"/>
            <a:r>
              <a:rPr lang="he-IL" smtClean="0"/>
              <a:t>עליה בהכנסות</a:t>
            </a:r>
          </a:p>
          <a:p>
            <a:pPr lvl="1" eaLnBrk="1" hangingPunct="1"/>
            <a:r>
              <a:rPr lang="he-IL" smtClean="0"/>
              <a:t>חוסר כוח אדם ומיכשור</a:t>
            </a:r>
          </a:p>
          <a:p>
            <a:pPr lvl="1" eaLnBrk="1" hangingPunct="1"/>
            <a:r>
              <a:rPr lang="he-IL" smtClean="0"/>
              <a:t>הזדקנות הובילה ל0.2% עליה (מתוך 4.3% מ 1970) בצריכת שירותי בריאות</a:t>
            </a:r>
          </a:p>
          <a:p>
            <a:pPr eaLnBrk="1" hangingPunct="1">
              <a:buFont typeface="Wingdings" pitchFamily="2" charset="2"/>
              <a:buNone/>
            </a:pPr>
            <a:endParaRPr lang="he-IL" smtClean="0"/>
          </a:p>
          <a:p>
            <a:pPr lvl="1" eaLnBrk="1" hangingPunct="1">
              <a:buFont typeface="Wingdings" pitchFamily="2" charset="2"/>
              <a:buNone/>
            </a:pPr>
            <a:endParaRPr lang="en-US" smtClean="0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395288" y="26035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he-IL" sz="40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איך השפיעה העלייה בתוחלת החיים ?</a:t>
            </a:r>
            <a:endParaRPr lang="en-US" sz="400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1507" name="Picture 6" descr="QustionMark_answer_101_x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060575"/>
            <a:ext cx="333375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5698_kat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205038"/>
            <a:ext cx="3133725" cy="378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5" name="Rectangle 5"/>
          <p:cNvSpPr>
            <a:spLocks noChangeArrowheads="1"/>
          </p:cNvSpPr>
          <p:nvPr/>
        </p:nvSpPr>
        <p:spPr bwMode="auto">
          <a:xfrm>
            <a:off x="250825" y="69215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he-IL" sz="40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מה האפקט הבריאותי של גיל ?</a:t>
            </a:r>
            <a:endParaRPr lang="en-US" sz="400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Alzheimer's dise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125538"/>
            <a:ext cx="1766887" cy="136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 descr="Blood pressure meas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1052513"/>
            <a:ext cx="106045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heart_beatin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276475"/>
            <a:ext cx="333375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Kidne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908050"/>
            <a:ext cx="1200150" cy="147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6" descr="osteoporosi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708275"/>
            <a:ext cx="1806575" cy="240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7" descr="osteoarthritis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2852738"/>
            <a:ext cx="2197100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8" descr="breast-canc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918075"/>
            <a:ext cx="2016125" cy="178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ChangeArrowheads="1"/>
          </p:cNvSpPr>
          <p:nvPr/>
        </p:nvSpPr>
        <p:spPr bwMode="auto">
          <a:xfrm>
            <a:off x="395288" y="26035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he-IL" sz="40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גיל ואנחנו...</a:t>
            </a:r>
            <a:endParaRPr lang="en-US" sz="400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e-IL" smtClean="0"/>
              <a:t>תחלואה מוגברת</a:t>
            </a:r>
          </a:p>
          <a:p>
            <a:pPr eaLnBrk="1" hangingPunct="1"/>
            <a:r>
              <a:rPr lang="he-IL" smtClean="0"/>
              <a:t>"רזרבות" נמוכות</a:t>
            </a:r>
          </a:p>
          <a:p>
            <a:pPr eaLnBrk="1" hangingPunct="1"/>
            <a:r>
              <a:rPr lang="he-IL" smtClean="0"/>
              <a:t>יכולת החלמה ירודה</a:t>
            </a:r>
          </a:p>
          <a:p>
            <a:pPr eaLnBrk="1" hangingPunct="1"/>
            <a:r>
              <a:rPr lang="he-IL" smtClean="0"/>
              <a:t>ריבוי סיבוכים למחלות "שגרתיות"</a:t>
            </a:r>
          </a:p>
        </p:txBody>
      </p:sp>
      <p:sp>
        <p:nvSpPr>
          <p:cNvPr id="129028" name="Text Box 4"/>
          <p:cNvSpPr txBox="1">
            <a:spLocks noChangeArrowheads="1"/>
          </p:cNvSpPr>
          <p:nvPr/>
        </p:nvSpPr>
        <p:spPr bwMode="auto">
          <a:xfrm>
            <a:off x="3203575" y="2924175"/>
            <a:ext cx="1098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Frailty</a:t>
            </a:r>
          </a:p>
        </p:txBody>
      </p:sp>
      <p:sp>
        <p:nvSpPr>
          <p:cNvPr id="24581" name="AutoShape 5"/>
          <p:cNvSpPr>
            <a:spLocks/>
          </p:cNvSpPr>
          <p:nvPr/>
        </p:nvSpPr>
        <p:spPr bwMode="auto">
          <a:xfrm>
            <a:off x="4572000" y="2708275"/>
            <a:ext cx="287338" cy="936625"/>
          </a:xfrm>
          <a:prstGeom prst="leftBrace">
            <a:avLst>
              <a:gd name="adj1" fmla="val 27164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060575"/>
            <a:ext cx="5975350" cy="325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7812088" y="2349500"/>
            <a:ext cx="144462" cy="367188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7956550" y="5661025"/>
            <a:ext cx="901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he-IL" b="1"/>
              <a:t> טוב   1</a:t>
            </a:r>
            <a:endParaRPr lang="en-US" b="1"/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8027988" y="2349500"/>
            <a:ext cx="8080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he-IL" b="1"/>
              <a:t> רע   5</a:t>
            </a:r>
            <a:endParaRPr lang="en-US" b="1"/>
          </a:p>
        </p:txBody>
      </p:sp>
      <p:sp>
        <p:nvSpPr>
          <p:cNvPr id="126982" name="Rectangle 6"/>
          <p:cNvSpPr>
            <a:spLocks noChangeArrowheads="1"/>
          </p:cNvSpPr>
          <p:nvPr/>
        </p:nvSpPr>
        <p:spPr bwMode="auto">
          <a:xfrm>
            <a:off x="395288" y="26035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he-IL" sz="40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הערכה עצמית של בריאות</a:t>
            </a:r>
            <a:endParaRPr lang="en-US" sz="400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3059113" y="5589588"/>
            <a:ext cx="31702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he-IL"/>
              <a:t>700,000 נבדקים בין 1986-2001</a:t>
            </a:r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557338"/>
            <a:ext cx="6970712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55" name="Rectangle 3"/>
          <p:cNvSpPr>
            <a:spLocks noChangeArrowheads="1"/>
          </p:cNvSpPr>
          <p:nvPr/>
        </p:nvSpPr>
        <p:spPr bwMode="auto">
          <a:xfrm>
            <a:off x="395288" y="26035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he-IL" sz="40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מי שעובד- בריא...</a:t>
            </a:r>
            <a:endParaRPr lang="en-US" sz="400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6628" name="Picture 5" descr="0511-0702-0111-4746_Worker_Pushing_a_Trolley_clipart_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084763"/>
            <a:ext cx="1633537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7" descr="Clipart-Cartoon-Design-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4941888"/>
            <a:ext cx="17272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60" name="Text Box 8"/>
          <p:cNvSpPr txBox="1">
            <a:spLocks noChangeArrowheads="1"/>
          </p:cNvSpPr>
          <p:nvPr/>
        </p:nvSpPr>
        <p:spPr bwMode="auto">
          <a:xfrm>
            <a:off x="3419475" y="5516563"/>
            <a:ext cx="24225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he-IL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..יותר טוב מ..</a:t>
            </a:r>
            <a:endParaRPr lang="en-US" sz="32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קובץ:JeanneCalmentaged4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575" y="1700213"/>
            <a:ext cx="2106613" cy="310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419475" y="5013325"/>
            <a:ext cx="1855788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he-IL"/>
              <a:t>ז'אן לואיז קלמנט</a:t>
            </a:r>
          </a:p>
          <a:p>
            <a:pPr eaLnBrk="1" hangingPunct="1"/>
            <a:r>
              <a:rPr lang="he-IL"/>
              <a:t>1875-1997</a:t>
            </a:r>
          </a:p>
          <a:p>
            <a:pPr eaLnBrk="1" hangingPunct="1"/>
            <a:r>
              <a:rPr lang="he-IL"/>
              <a:t>נפטרה בגיל 122.5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765175"/>
            <a:ext cx="4281487" cy="547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644900"/>
            <a:ext cx="3122613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 Box 6"/>
          <p:cNvSpPr txBox="1">
            <a:spLocks noChangeArrowheads="1"/>
          </p:cNvSpPr>
          <p:nvPr/>
        </p:nvSpPr>
        <p:spPr bwMode="auto">
          <a:xfrm>
            <a:off x="5010150" y="1484313"/>
            <a:ext cx="423862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/>
              <a:t>BBC</a:t>
            </a:r>
            <a:r>
              <a:rPr lang="he-IL" sz="2400"/>
              <a:t> 2004 – סקר:</a:t>
            </a:r>
          </a:p>
          <a:p>
            <a:pPr eaLnBrk="1" hangingPunct="1"/>
            <a:r>
              <a:rPr lang="he-IL" sz="2400"/>
              <a:t>רוב המבוגרים מוטרדים</a:t>
            </a:r>
          </a:p>
          <a:p>
            <a:pPr eaLnBrk="1" hangingPunct="1"/>
            <a:r>
              <a:rPr lang="he-IL" sz="2400"/>
              <a:t> יותר מנושא הבריאות ופחות מכסף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 descr="toldsi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133600"/>
            <a:ext cx="5178425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395288" y="26035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he-IL" sz="40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תמותה</a:t>
            </a:r>
            <a:endParaRPr lang="en-US" sz="400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557338"/>
            <a:ext cx="7000875" cy="42513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907" name="Rectangle 3"/>
          <p:cNvSpPr>
            <a:spLocks noChangeArrowheads="1"/>
          </p:cNvSpPr>
          <p:nvPr/>
        </p:nvSpPr>
        <p:spPr bwMode="auto">
          <a:xfrm>
            <a:off x="395288" y="26035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he-IL" sz="40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עד איזה גיל נחיה...</a:t>
            </a:r>
            <a:endParaRPr lang="en-US" sz="400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979613" y="6237288"/>
            <a:ext cx="4959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http://www.exrx.net/Calculators/HealthAge.html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7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052513"/>
            <a:ext cx="4487863" cy="474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ChangeArrowheads="1"/>
          </p:cNvSpPr>
          <p:nvPr/>
        </p:nvSpPr>
        <p:spPr bwMode="auto">
          <a:xfrm>
            <a:off x="395288" y="26035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he-IL" sz="40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מה קרה לתוחלת החיים בהמופילים ?</a:t>
            </a:r>
            <a:endParaRPr lang="en-US" sz="400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1747" name="Picture 3" descr="QustionMark_answer_101_x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060575"/>
            <a:ext cx="333375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wilate900_96640_966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688" y="3716338"/>
            <a:ext cx="1835150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3" descr="220px-Factor_VIII_concentrate_in_Commercial_Packag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581525"/>
            <a:ext cx="20955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4" descr="platelet_concentra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620713"/>
            <a:ext cx="3168650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5" descr="riastap_produc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644900"/>
            <a:ext cx="2066925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042988" y="1916113"/>
          <a:ext cx="6913562" cy="351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תרשים" r:id="rId3" imgW="7362809" imgH="3524224" progId="MSGraph.Chart.8">
                  <p:embed followColorScheme="full"/>
                </p:oleObj>
              </mc:Choice>
              <mc:Fallback>
                <p:oleObj name="תרשים" r:id="rId3" imgW="7362809" imgH="3524224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1916113"/>
                        <a:ext cx="6913562" cy="3516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468313" y="47625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he-IL" sz="40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תוחלת חיים שבדיה</a:t>
            </a:r>
            <a:endParaRPr lang="en-US" sz="400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6553200"/>
            <a:ext cx="2413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400" i="1"/>
              <a:t>Larsson SA et al., BJH 1984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692150"/>
            <a:ext cx="7256463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773238"/>
            <a:ext cx="271462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2492375"/>
            <a:ext cx="8229600" cy="3375025"/>
          </a:xfrm>
        </p:spPr>
        <p:txBody>
          <a:bodyPr/>
          <a:lstStyle/>
          <a:p>
            <a:pPr eaLnBrk="1" hangingPunct="1"/>
            <a:r>
              <a:rPr lang="he-IL" sz="2800" smtClean="0"/>
              <a:t>6018 חולי המופיליה בבריטניה לא כולל חולי </a:t>
            </a:r>
            <a:r>
              <a:rPr lang="en-US" sz="2800" smtClean="0"/>
              <a:t>HIV</a:t>
            </a:r>
            <a:endParaRPr lang="he-IL" sz="2800" smtClean="0"/>
          </a:p>
          <a:p>
            <a:pPr eaLnBrk="1" hangingPunct="1"/>
            <a:r>
              <a:rPr lang="he-IL" sz="2800" smtClean="0"/>
              <a:t>מעקב בשנים 1977-1999</a:t>
            </a:r>
          </a:p>
          <a:p>
            <a:pPr eaLnBrk="1" hangingPunct="1"/>
            <a:r>
              <a:rPr lang="he-IL" sz="2800" smtClean="0"/>
              <a:t>חציון תוחלת חיים להמופיליה חמורה היה 63 שנים</a:t>
            </a:r>
          </a:p>
          <a:p>
            <a:pPr eaLnBrk="1" hangingPunct="1"/>
            <a:r>
              <a:rPr lang="he-IL" sz="2800" smtClean="0"/>
              <a:t>חציון תוחלת חיים להמופיליה לא חמורה היה 75 שנים</a:t>
            </a:r>
            <a:endParaRPr lang="en-US" sz="2800" smtClean="0"/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412875"/>
            <a:ext cx="5426075" cy="430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Line 3"/>
          <p:cNvSpPr>
            <a:spLocks noChangeShapeType="1"/>
          </p:cNvSpPr>
          <p:nvPr/>
        </p:nvSpPr>
        <p:spPr bwMode="auto">
          <a:xfrm>
            <a:off x="7092950" y="3357563"/>
            <a:ext cx="4318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34820" name="Line 4"/>
          <p:cNvSpPr>
            <a:spLocks noChangeShapeType="1"/>
          </p:cNvSpPr>
          <p:nvPr/>
        </p:nvSpPr>
        <p:spPr bwMode="auto">
          <a:xfrm>
            <a:off x="5580063" y="3429000"/>
            <a:ext cx="0" cy="1800225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34821" name="Line 5"/>
          <p:cNvSpPr>
            <a:spLocks noChangeShapeType="1"/>
          </p:cNvSpPr>
          <p:nvPr/>
        </p:nvSpPr>
        <p:spPr bwMode="auto">
          <a:xfrm>
            <a:off x="6372225" y="3429000"/>
            <a:ext cx="0" cy="1800225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34822" name="Line 6"/>
          <p:cNvSpPr>
            <a:spLocks noChangeShapeType="1"/>
          </p:cNvSpPr>
          <p:nvPr/>
        </p:nvSpPr>
        <p:spPr bwMode="auto">
          <a:xfrm>
            <a:off x="6227763" y="3429000"/>
            <a:ext cx="0" cy="1800225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628775"/>
            <a:ext cx="5329237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395288" y="26035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he-IL" sz="40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סיבות תמותה</a:t>
            </a:r>
            <a:endParaRPr lang="en-US" sz="400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5844" name="Line 4"/>
          <p:cNvSpPr>
            <a:spLocks noChangeShapeType="1"/>
          </p:cNvSpPr>
          <p:nvPr/>
        </p:nvSpPr>
        <p:spPr bwMode="auto">
          <a:xfrm>
            <a:off x="7092950" y="3068638"/>
            <a:ext cx="431800" cy="0"/>
          </a:xfrm>
          <a:prstGeom prst="line">
            <a:avLst/>
          </a:prstGeom>
          <a:noFill/>
          <a:ln w="76200">
            <a:solidFill>
              <a:srgbClr val="0066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35845" name="Line 5"/>
          <p:cNvSpPr>
            <a:spLocks noChangeShapeType="1"/>
          </p:cNvSpPr>
          <p:nvPr/>
        </p:nvSpPr>
        <p:spPr bwMode="auto">
          <a:xfrm>
            <a:off x="7164388" y="4221163"/>
            <a:ext cx="4318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35846" name="Line 6"/>
          <p:cNvSpPr>
            <a:spLocks noChangeShapeType="1"/>
          </p:cNvSpPr>
          <p:nvPr/>
        </p:nvSpPr>
        <p:spPr bwMode="auto">
          <a:xfrm>
            <a:off x="7164388" y="3860800"/>
            <a:ext cx="4318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ChangeArrowheads="1"/>
          </p:cNvSpPr>
          <p:nvPr/>
        </p:nvSpPr>
        <p:spPr bwMode="auto">
          <a:xfrm>
            <a:off x="395288" y="26035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he-IL" sz="40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מהי תוחלת החיים ?</a:t>
            </a:r>
            <a:endParaRPr lang="en-US" sz="400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2291" name="Picture 3" descr="QustionMark_answer_101_x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213" y="2060575"/>
            <a:ext cx="333375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3"/>
          <p:cNvSpPr>
            <a:spLocks noChangeArrowheads="1"/>
          </p:cNvSpPr>
          <p:nvPr/>
        </p:nvSpPr>
        <p:spPr bwMode="auto">
          <a:xfrm>
            <a:off x="395288" y="333375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he-IL" sz="40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תמותה-סיכום</a:t>
            </a:r>
            <a:endParaRPr lang="en-US" sz="400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6867" name="Rectangle 4"/>
          <p:cNvSpPr>
            <a:spLocks noChangeArrowheads="1"/>
          </p:cNvSpPr>
          <p:nvPr/>
        </p:nvSpPr>
        <p:spPr bwMode="auto">
          <a:xfrm>
            <a:off x="1547813" y="2276475"/>
            <a:ext cx="71501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r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he-IL" sz="2800"/>
              <a:t>המופילים מתים בגיל מבוגר יותר</a:t>
            </a:r>
          </a:p>
          <a:p>
            <a:pPr marL="342900" indent="-342900" algn="r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he-IL" sz="2800"/>
              <a:t>סיבות המוות שונות מהאוכלוסיה הכללית </a:t>
            </a:r>
          </a:p>
          <a:p>
            <a:pPr marL="342900" indent="-342900" algn="r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he-IL" sz="2800"/>
              <a:t>יש קשר לחומרת ההמופיליה ולסיבוכי ההמופיליה</a:t>
            </a:r>
          </a:p>
          <a:p>
            <a:pPr marL="342900" indent="-342900" algn="r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he-IL" sz="2800"/>
          </a:p>
          <a:p>
            <a:pPr marL="342900" indent="-342900" algn="r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he-IL" sz="2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36" b="5168"/>
          <a:stretch>
            <a:fillRect/>
          </a:stretch>
        </p:blipFill>
        <p:spPr bwMode="auto">
          <a:xfrm>
            <a:off x="1258888" y="1412875"/>
            <a:ext cx="6523037" cy="404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Line 7"/>
          <p:cNvSpPr>
            <a:spLocks noChangeShapeType="1"/>
          </p:cNvSpPr>
          <p:nvPr/>
        </p:nvSpPr>
        <p:spPr bwMode="auto">
          <a:xfrm>
            <a:off x="2771775" y="5589588"/>
            <a:ext cx="0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37892" name="Line 8"/>
          <p:cNvSpPr>
            <a:spLocks noChangeShapeType="1"/>
          </p:cNvSpPr>
          <p:nvPr/>
        </p:nvSpPr>
        <p:spPr bwMode="auto">
          <a:xfrm>
            <a:off x="3348038" y="5589588"/>
            <a:ext cx="0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37893" name="Line 9"/>
          <p:cNvSpPr>
            <a:spLocks noChangeShapeType="1"/>
          </p:cNvSpPr>
          <p:nvPr/>
        </p:nvSpPr>
        <p:spPr bwMode="auto">
          <a:xfrm>
            <a:off x="4067175" y="5589588"/>
            <a:ext cx="0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37894" name="Text Box 10"/>
          <p:cNvSpPr txBox="1">
            <a:spLocks noChangeArrowheads="1"/>
          </p:cNvSpPr>
          <p:nvPr/>
        </p:nvSpPr>
        <p:spPr bwMode="auto">
          <a:xfrm>
            <a:off x="2555875" y="6021388"/>
            <a:ext cx="4873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sz="1200" b="1">
                <a:solidFill>
                  <a:srgbClr val="FF0000"/>
                </a:solidFill>
              </a:rPr>
              <a:t>25%</a:t>
            </a:r>
          </a:p>
        </p:txBody>
      </p:sp>
      <p:sp>
        <p:nvSpPr>
          <p:cNvPr id="37895" name="Text Box 11"/>
          <p:cNvSpPr txBox="1">
            <a:spLocks noChangeArrowheads="1"/>
          </p:cNvSpPr>
          <p:nvPr/>
        </p:nvSpPr>
        <p:spPr bwMode="auto">
          <a:xfrm>
            <a:off x="3132138" y="6021388"/>
            <a:ext cx="4873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sz="1200" b="1">
                <a:solidFill>
                  <a:srgbClr val="FF0000"/>
                </a:solidFill>
              </a:rPr>
              <a:t>50%</a:t>
            </a:r>
          </a:p>
        </p:txBody>
      </p:sp>
      <p:sp>
        <p:nvSpPr>
          <p:cNvPr id="37896" name="Text Box 12"/>
          <p:cNvSpPr txBox="1">
            <a:spLocks noChangeArrowheads="1"/>
          </p:cNvSpPr>
          <p:nvPr/>
        </p:nvSpPr>
        <p:spPr bwMode="auto">
          <a:xfrm>
            <a:off x="3851275" y="6021388"/>
            <a:ext cx="4873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sz="1200" b="1">
                <a:solidFill>
                  <a:srgbClr val="FF0000"/>
                </a:solidFill>
              </a:rPr>
              <a:t>75%</a:t>
            </a:r>
          </a:p>
        </p:txBody>
      </p:sp>
      <p:sp>
        <p:nvSpPr>
          <p:cNvPr id="37897" name="Text Box 13"/>
          <p:cNvSpPr txBox="1">
            <a:spLocks noChangeArrowheads="1"/>
          </p:cNvSpPr>
          <p:nvPr/>
        </p:nvSpPr>
        <p:spPr bwMode="auto">
          <a:xfrm>
            <a:off x="2555875" y="6237288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sz="1400" b="1">
                <a:solidFill>
                  <a:srgbClr val="0066FF"/>
                </a:solidFill>
              </a:rPr>
              <a:t>15</a:t>
            </a:r>
          </a:p>
        </p:txBody>
      </p:sp>
      <p:sp>
        <p:nvSpPr>
          <p:cNvPr id="37898" name="Text Box 14"/>
          <p:cNvSpPr txBox="1">
            <a:spLocks noChangeArrowheads="1"/>
          </p:cNvSpPr>
          <p:nvPr/>
        </p:nvSpPr>
        <p:spPr bwMode="auto">
          <a:xfrm>
            <a:off x="3132138" y="6237288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sz="1400" b="1">
                <a:solidFill>
                  <a:srgbClr val="0066FF"/>
                </a:solidFill>
              </a:rPr>
              <a:t>26</a:t>
            </a:r>
          </a:p>
        </p:txBody>
      </p:sp>
      <p:sp>
        <p:nvSpPr>
          <p:cNvPr id="37899" name="Text Box 15"/>
          <p:cNvSpPr txBox="1">
            <a:spLocks noChangeArrowheads="1"/>
          </p:cNvSpPr>
          <p:nvPr/>
        </p:nvSpPr>
        <p:spPr bwMode="auto">
          <a:xfrm>
            <a:off x="3851275" y="6237288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sz="1400" b="1">
                <a:solidFill>
                  <a:srgbClr val="0066FF"/>
                </a:solidFill>
              </a:rPr>
              <a:t>41</a:t>
            </a:r>
          </a:p>
        </p:txBody>
      </p:sp>
      <p:sp>
        <p:nvSpPr>
          <p:cNvPr id="37900" name="Line 16"/>
          <p:cNvSpPr>
            <a:spLocks noChangeShapeType="1"/>
          </p:cNvSpPr>
          <p:nvPr/>
        </p:nvSpPr>
        <p:spPr bwMode="auto">
          <a:xfrm>
            <a:off x="5508625" y="5589588"/>
            <a:ext cx="0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37901" name="Text Box 17"/>
          <p:cNvSpPr txBox="1">
            <a:spLocks noChangeArrowheads="1"/>
          </p:cNvSpPr>
          <p:nvPr/>
        </p:nvSpPr>
        <p:spPr bwMode="auto">
          <a:xfrm>
            <a:off x="5292725" y="6021388"/>
            <a:ext cx="4873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sz="1200" b="1">
                <a:solidFill>
                  <a:srgbClr val="FF0000"/>
                </a:solidFill>
              </a:rPr>
              <a:t>95%</a:t>
            </a:r>
          </a:p>
        </p:txBody>
      </p:sp>
      <p:sp>
        <p:nvSpPr>
          <p:cNvPr id="37902" name="Text Box 18"/>
          <p:cNvSpPr txBox="1">
            <a:spLocks noChangeArrowheads="1"/>
          </p:cNvSpPr>
          <p:nvPr/>
        </p:nvSpPr>
        <p:spPr bwMode="auto">
          <a:xfrm>
            <a:off x="5292725" y="6237288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sz="1400" b="1">
                <a:solidFill>
                  <a:srgbClr val="0066FF"/>
                </a:solidFill>
              </a:rPr>
              <a:t>67</a:t>
            </a:r>
          </a:p>
        </p:txBody>
      </p:sp>
      <p:sp>
        <p:nvSpPr>
          <p:cNvPr id="37903" name="Text Box 19"/>
          <p:cNvSpPr txBox="1">
            <a:spLocks noChangeArrowheads="1"/>
          </p:cNvSpPr>
          <p:nvPr/>
        </p:nvSpPr>
        <p:spPr bwMode="auto">
          <a:xfrm>
            <a:off x="5435600" y="3357563"/>
            <a:ext cx="1800225" cy="3143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0066FF"/>
                </a:solidFill>
              </a:rPr>
              <a:t>21 patients</a:t>
            </a:r>
          </a:p>
        </p:txBody>
      </p:sp>
      <p:sp>
        <p:nvSpPr>
          <p:cNvPr id="37904" name="Text Box 20"/>
          <p:cNvSpPr txBox="1">
            <a:spLocks noChangeArrowheads="1"/>
          </p:cNvSpPr>
          <p:nvPr/>
        </p:nvSpPr>
        <p:spPr bwMode="auto">
          <a:xfrm>
            <a:off x="4067175" y="2924175"/>
            <a:ext cx="3168650" cy="3143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0066FF"/>
                </a:solidFill>
              </a:rPr>
              <a:t>118 patients</a:t>
            </a:r>
          </a:p>
        </p:txBody>
      </p:sp>
      <p:sp>
        <p:nvSpPr>
          <p:cNvPr id="26645" name="Rectangle 21"/>
          <p:cNvSpPr>
            <a:spLocks noChangeArrowheads="1"/>
          </p:cNvSpPr>
          <p:nvPr/>
        </p:nvSpPr>
        <p:spPr bwMode="auto">
          <a:xfrm>
            <a:off x="395288" y="26035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he-IL" sz="40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התפלגות גילאים</a:t>
            </a:r>
            <a:endParaRPr lang="en-US" sz="400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7906" name="Text Box 22"/>
          <p:cNvSpPr txBox="1">
            <a:spLocks noChangeArrowheads="1"/>
          </p:cNvSpPr>
          <p:nvPr/>
        </p:nvSpPr>
        <p:spPr bwMode="auto">
          <a:xfrm>
            <a:off x="2195513" y="1700213"/>
            <a:ext cx="990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N = 485</a:t>
            </a:r>
          </a:p>
        </p:txBody>
      </p:sp>
      <p:pic>
        <p:nvPicPr>
          <p:cNvPr id="37907" name="Picture 24" descr="72216542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549275"/>
            <a:ext cx="20002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052513"/>
            <a:ext cx="4487863" cy="474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395288" y="26035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he-IL" sz="40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תיאור המקרה</a:t>
            </a:r>
            <a:endParaRPr lang="en-US" sz="400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939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e-IL" sz="2800" smtClean="0"/>
              <a:t>בן 50 לערך</a:t>
            </a:r>
          </a:p>
          <a:p>
            <a:pPr eaLnBrk="1" hangingPunct="1"/>
            <a:r>
              <a:rPr lang="he-IL" sz="2800" smtClean="0"/>
              <a:t>המופיליה </a:t>
            </a:r>
            <a:r>
              <a:rPr lang="en-US" sz="2800" smtClean="0"/>
              <a:t>A</a:t>
            </a:r>
            <a:r>
              <a:rPr lang="he-IL" sz="2800" smtClean="0"/>
              <a:t> חמורה</a:t>
            </a:r>
          </a:p>
          <a:p>
            <a:pPr eaLnBrk="1" hangingPunct="1"/>
            <a:r>
              <a:rPr lang="he-IL" sz="2800" smtClean="0"/>
              <a:t>פגיעה מפרקית קשה בידיים וברכיים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395288" y="26035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he-IL" sz="40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תיאור המקרה</a:t>
            </a:r>
            <a:endParaRPr lang="en-US" sz="400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e-IL" smtClean="0"/>
              <a:t>תחלואה נוספת:</a:t>
            </a:r>
          </a:p>
          <a:p>
            <a:pPr lvl="1" eaLnBrk="1" hangingPunct="1"/>
            <a:r>
              <a:rPr lang="he-IL" smtClean="0"/>
              <a:t>היפרליפידמיה - </a:t>
            </a:r>
            <a:r>
              <a:rPr lang="en-US" smtClean="0"/>
              <a:t>TG</a:t>
            </a:r>
            <a:r>
              <a:rPr lang="he-IL" smtClean="0"/>
              <a:t> מטופלת</a:t>
            </a:r>
          </a:p>
          <a:p>
            <a:pPr lvl="1" eaLnBrk="1" hangingPunct="1"/>
            <a:r>
              <a:rPr lang="he-IL" smtClean="0"/>
              <a:t>סכרת מטופלת</a:t>
            </a:r>
          </a:p>
          <a:p>
            <a:pPr lvl="1" eaLnBrk="1" hangingPunct="1"/>
            <a:r>
              <a:rPr lang="he-IL" smtClean="0"/>
              <a:t>אבני כליה</a:t>
            </a:r>
            <a:endParaRPr lang="en-US" smtClean="0"/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395288" y="26035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he-IL" sz="40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מחלת לב</a:t>
            </a:r>
            <a:endParaRPr lang="en-US" sz="400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e-IL" smtClean="0"/>
              <a:t>חדשיים טרם אשפוזו – אירועים של לחץ בחזה.</a:t>
            </a:r>
          </a:p>
          <a:p>
            <a:pPr eaLnBrk="1" hangingPunct="1"/>
            <a:r>
              <a:rPr lang="he-IL" smtClean="0"/>
              <a:t>הופנה למיון – טרופונין שלילי.</a:t>
            </a:r>
          </a:p>
          <a:p>
            <a:pPr eaLnBrk="1" hangingPunct="1"/>
            <a:r>
              <a:rPr lang="he-IL" smtClean="0"/>
              <a:t>אקו לב – תפקוד מופחת במידה בינונית.</a:t>
            </a:r>
          </a:p>
          <a:p>
            <a:pPr eaLnBrk="1" hangingPunct="1"/>
            <a:r>
              <a:rPr lang="he-IL" smtClean="0"/>
              <a:t>בדיקה גופנית – ממצאי ההמופיליה. כבד מוגדל.</a:t>
            </a:r>
          </a:p>
          <a:p>
            <a:pPr eaLnBrk="1" hangingPunct="1"/>
            <a:r>
              <a:rPr lang="he-IL" smtClean="0"/>
              <a:t>אק"ג – גל </a:t>
            </a:r>
            <a:r>
              <a:rPr lang="en-US" smtClean="0"/>
              <a:t>T</a:t>
            </a:r>
            <a:r>
              <a:rPr lang="he-IL" smtClean="0"/>
              <a:t> הפוך קדמי.</a:t>
            </a:r>
          </a:p>
          <a:p>
            <a:pPr lvl="1" eaLnBrk="1" hangingPunct="1">
              <a:buFont typeface="Wingdings" pitchFamily="2" charset="2"/>
              <a:buNone/>
            </a:pPr>
            <a:endParaRPr lang="en-US" smtClean="0"/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395288" y="26035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he-IL" sz="40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שאלות קליניות</a:t>
            </a:r>
            <a:endParaRPr lang="en-US" sz="400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e-IL" smtClean="0"/>
              <a:t>צינתור או ניתוח מעקפים ?</a:t>
            </a:r>
          </a:p>
          <a:p>
            <a:pPr eaLnBrk="1" hangingPunct="1"/>
            <a:r>
              <a:rPr lang="he-IL" smtClean="0"/>
              <a:t>אם צינתור – איזה תומכון ? </a:t>
            </a:r>
            <a:r>
              <a:rPr lang="en-US" smtClean="0"/>
              <a:t>BMS</a:t>
            </a:r>
            <a:r>
              <a:rPr lang="he-IL" smtClean="0"/>
              <a:t> או </a:t>
            </a:r>
            <a:r>
              <a:rPr lang="en-US" smtClean="0"/>
              <a:t>DES</a:t>
            </a:r>
            <a:r>
              <a:rPr lang="he-IL" smtClean="0"/>
              <a:t> ?</a:t>
            </a:r>
          </a:p>
          <a:p>
            <a:pPr eaLnBrk="1" hangingPunct="1"/>
            <a:r>
              <a:rPr lang="he-IL" smtClean="0"/>
              <a:t>סיכון לדמם תחת טיפול באספירין-פלויקס</a:t>
            </a:r>
          </a:p>
          <a:p>
            <a:pPr eaLnBrk="1" hangingPunct="1"/>
            <a:r>
              <a:rPr lang="he-IL" smtClean="0"/>
              <a:t>טיפול מונע בפקטור </a:t>
            </a:r>
            <a:r>
              <a:rPr lang="en-US" smtClean="0"/>
              <a:t>VIII</a:t>
            </a:r>
            <a:r>
              <a:rPr lang="he-IL" smtClean="0"/>
              <a:t> ?</a:t>
            </a:r>
          </a:p>
          <a:p>
            <a:pPr eaLnBrk="1" hangingPunct="1">
              <a:buFont typeface="Wingdings" pitchFamily="2" charset="2"/>
              <a:buNone/>
            </a:pPr>
            <a:endParaRPr lang="he-IL" smtClean="0"/>
          </a:p>
          <a:p>
            <a:pPr lvl="1" eaLnBrk="1" hangingPunct="1">
              <a:buFont typeface="Wingdings" pitchFamily="2" charset="2"/>
              <a:buNone/>
            </a:pPr>
            <a:endParaRPr lang="en-US" smtClean="0"/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3" descr="Cath-Lab_we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047750"/>
            <a:ext cx="714375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7" descr="h9991269_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773238"/>
            <a:ext cx="5749925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8" descr="1311200575144AM@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765175"/>
            <a:ext cx="2160588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9" descr="stent-1-w-267x4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3716338"/>
            <a:ext cx="1966912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75" name="Group 31"/>
          <p:cNvGraphicFramePr>
            <a:graphicFrameLocks noGrp="1"/>
          </p:cNvGraphicFramePr>
          <p:nvPr>
            <p:ph type="tbl" idx="1"/>
          </p:nvPr>
        </p:nvGraphicFramePr>
        <p:xfrm>
          <a:off x="539750" y="1989138"/>
          <a:ext cx="8229600" cy="3886200"/>
        </p:xfrm>
        <a:graphic>
          <a:graphicData uri="http://schemas.openxmlformats.org/drawingml/2006/table">
            <a:tbl>
              <a:tblPr rtl="1"/>
              <a:tblGrid>
                <a:gridCol w="4114800"/>
                <a:gridCol w="4114800"/>
              </a:tblGrid>
              <a:tr h="64770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e-I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צינתור ותומכון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e-I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ניתוח מעקפים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e-I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שיעור כשלונות גבוה יותר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e-I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אישפוז ממושך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e-I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צורך בטיפול נוגד טסיות ממושך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e-I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כאבי סטרנוטומיה + הגבלת ניידות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e-I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אשפוז קצר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e-I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שיעור כישלון אפסי (שתל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IMA</a:t>
                      </a:r>
                      <a:r>
                        <a:rPr kumimoji="0" lang="he-I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e-I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פחות כאב ואי נוחות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176" name="Rectangle 32"/>
          <p:cNvSpPr>
            <a:spLocks noChangeArrowheads="1"/>
          </p:cNvSpPr>
          <p:nvPr/>
        </p:nvSpPr>
        <p:spPr bwMode="auto">
          <a:xfrm>
            <a:off x="395288" y="26035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he-IL" sz="40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צינתור לעומת ניתוח</a:t>
            </a:r>
            <a:endParaRPr lang="en-US" sz="400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5364163" y="2852738"/>
          <a:ext cx="3079750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משוואה" r:id="rId3" imgW="1117440" imgH="419040" progId="Equation.3">
                  <p:embed/>
                </p:oleObj>
              </mc:Choice>
              <mc:Fallback>
                <p:oleObj name="משוואה" r:id="rId3" imgW="1117440" imgH="419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2852738"/>
                        <a:ext cx="3079750" cy="115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5717" name="Rectangle 5"/>
          <p:cNvSpPr>
            <a:spLocks noChangeArrowheads="1"/>
          </p:cNvSpPr>
          <p:nvPr/>
        </p:nvSpPr>
        <p:spPr bwMode="auto">
          <a:xfrm>
            <a:off x="395288" y="549275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40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Standardized mortality ratio</a:t>
            </a:r>
          </a:p>
        </p:txBody>
      </p:sp>
      <p:sp>
        <p:nvSpPr>
          <p:cNvPr id="1028" name="Text Box 6"/>
          <p:cNvSpPr txBox="1">
            <a:spLocks noChangeArrowheads="1"/>
          </p:cNvSpPr>
          <p:nvPr/>
        </p:nvSpPr>
        <p:spPr bwMode="auto">
          <a:xfrm>
            <a:off x="4427538" y="4437063"/>
            <a:ext cx="45735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he-IL"/>
              <a:t>מקרי מחלה צפויים על פי נתוני אוכלוסיית הביקורת</a:t>
            </a:r>
            <a:endParaRPr lang="en-US"/>
          </a:p>
        </p:txBody>
      </p:sp>
      <p:sp>
        <p:nvSpPr>
          <p:cNvPr id="1029" name="Line 7"/>
          <p:cNvSpPr>
            <a:spLocks noChangeShapeType="1"/>
          </p:cNvSpPr>
          <p:nvPr/>
        </p:nvSpPr>
        <p:spPr bwMode="auto">
          <a:xfrm>
            <a:off x="7380288" y="4005263"/>
            <a:ext cx="0" cy="28733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030" name="Text Box 8"/>
          <p:cNvSpPr txBox="1">
            <a:spLocks noChangeArrowheads="1"/>
          </p:cNvSpPr>
          <p:nvPr/>
        </p:nvSpPr>
        <p:spPr bwMode="auto">
          <a:xfrm>
            <a:off x="4500563" y="2133600"/>
            <a:ext cx="4413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he-IL"/>
              <a:t>מקרי מחלה בפועל (מדודים) באוכלוסיה הנחקרת</a:t>
            </a:r>
            <a:endParaRPr lang="en-US"/>
          </a:p>
        </p:txBody>
      </p:sp>
      <p:sp>
        <p:nvSpPr>
          <p:cNvPr id="1031" name="Line 9"/>
          <p:cNvSpPr>
            <a:spLocks noChangeShapeType="1"/>
          </p:cNvSpPr>
          <p:nvPr/>
        </p:nvSpPr>
        <p:spPr bwMode="auto">
          <a:xfrm flipV="1">
            <a:off x="7235825" y="2565400"/>
            <a:ext cx="0" cy="2889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032" name="Line 10"/>
          <p:cNvSpPr>
            <a:spLocks noChangeShapeType="1"/>
          </p:cNvSpPr>
          <p:nvPr/>
        </p:nvSpPr>
        <p:spPr bwMode="auto">
          <a:xfrm flipH="1">
            <a:off x="5148263" y="3357563"/>
            <a:ext cx="287337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pic>
        <p:nvPicPr>
          <p:cNvPr id="1033" name="Picture 15" descr="you_mess_with_epidemiology_you_mess_with_me_tshirt-p235140124418401095t5tr_4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3357563"/>
            <a:ext cx="3305175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Text Box 11"/>
          <p:cNvSpPr txBox="1">
            <a:spLocks noChangeArrowheads="1"/>
          </p:cNvSpPr>
          <p:nvPr/>
        </p:nvSpPr>
        <p:spPr bwMode="auto">
          <a:xfrm>
            <a:off x="2987675" y="3068638"/>
            <a:ext cx="22494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he-IL"/>
              <a:t>מתוקנן לפי שכבה: </a:t>
            </a:r>
          </a:p>
          <a:p>
            <a:pPr eaLnBrk="1" hangingPunct="1"/>
            <a:r>
              <a:rPr lang="he-IL"/>
              <a:t>גיל, מין, חומרת מחלה..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162" name="Group 26"/>
          <p:cNvGraphicFramePr>
            <a:graphicFrameLocks noGrp="1"/>
          </p:cNvGraphicFramePr>
          <p:nvPr>
            <p:ph type="tbl" idx="1"/>
          </p:nvPr>
        </p:nvGraphicFramePr>
        <p:xfrm>
          <a:off x="539750" y="1989138"/>
          <a:ext cx="8229600" cy="1943100"/>
        </p:xfrm>
        <a:graphic>
          <a:graphicData uri="http://schemas.openxmlformats.org/drawingml/2006/table">
            <a:tbl>
              <a:tblPr rtl="1"/>
              <a:tblGrid>
                <a:gridCol w="4114800"/>
                <a:gridCol w="4114800"/>
              </a:tblGrid>
              <a:tr h="64770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BMS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e-I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שיעור חסימות חוזרות גבוה יותר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e-I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טיפול נוגד טסיות קצר יותר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1161" name="Rectangle 25"/>
          <p:cNvSpPr>
            <a:spLocks noChangeArrowheads="1"/>
          </p:cNvSpPr>
          <p:nvPr/>
        </p:nvSpPr>
        <p:spPr bwMode="auto">
          <a:xfrm>
            <a:off x="395288" y="26035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he-IL" sz="40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תומכון</a:t>
            </a:r>
            <a:endParaRPr lang="en-US" sz="400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ChangeArrowheads="1"/>
          </p:cNvSpPr>
          <p:nvPr/>
        </p:nvSpPr>
        <p:spPr bwMode="auto">
          <a:xfrm>
            <a:off x="395288" y="26035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he-IL" sz="40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מדיניות</a:t>
            </a:r>
            <a:endParaRPr lang="en-US" sz="400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e-IL" smtClean="0"/>
              <a:t>צינתור כלילי</a:t>
            </a:r>
          </a:p>
          <a:p>
            <a:pPr eaLnBrk="1" hangingPunct="1"/>
            <a:r>
              <a:rPr lang="he-IL" smtClean="0"/>
              <a:t>תומכון </a:t>
            </a:r>
            <a:r>
              <a:rPr lang="en-US" smtClean="0"/>
              <a:t>BMS</a:t>
            </a:r>
            <a:endParaRPr lang="he-IL" smtClean="0"/>
          </a:p>
          <a:p>
            <a:pPr eaLnBrk="1" hangingPunct="1"/>
            <a:r>
              <a:rPr lang="he-IL" smtClean="0"/>
              <a:t>טיפול מכסימלי אנטי אגרגנטי</a:t>
            </a:r>
          </a:p>
          <a:p>
            <a:pPr eaLnBrk="1" hangingPunct="1"/>
            <a:r>
              <a:rPr lang="he-IL" smtClean="0"/>
              <a:t>טיפול מונע בפקטור </a:t>
            </a:r>
            <a:r>
              <a:rPr lang="en-US" smtClean="0"/>
              <a:t>VIII</a:t>
            </a:r>
            <a:r>
              <a:rPr lang="he-IL" smtClean="0"/>
              <a:t> במקביל</a:t>
            </a: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349500"/>
            <a:ext cx="3352800" cy="332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04813"/>
            <a:ext cx="7154863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268413"/>
            <a:ext cx="3832225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Line 5"/>
          <p:cNvSpPr>
            <a:spLocks noChangeShapeType="1"/>
          </p:cNvSpPr>
          <p:nvPr/>
        </p:nvSpPr>
        <p:spPr bwMode="auto">
          <a:xfrm flipH="1">
            <a:off x="3924300" y="1700213"/>
            <a:ext cx="360363" cy="36036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549275"/>
            <a:ext cx="3686175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276475"/>
            <a:ext cx="4156075" cy="441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Line 6"/>
          <p:cNvSpPr>
            <a:spLocks noChangeShapeType="1"/>
          </p:cNvSpPr>
          <p:nvPr/>
        </p:nvSpPr>
        <p:spPr bwMode="auto">
          <a:xfrm flipH="1">
            <a:off x="3851275" y="1484313"/>
            <a:ext cx="576263" cy="122396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997200"/>
            <a:ext cx="3986213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>
            <a:lum bright="24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052513"/>
            <a:ext cx="357822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Line 4"/>
          <p:cNvSpPr>
            <a:spLocks noChangeShapeType="1"/>
          </p:cNvSpPr>
          <p:nvPr/>
        </p:nvSpPr>
        <p:spPr bwMode="auto">
          <a:xfrm>
            <a:off x="4356100" y="3213100"/>
            <a:ext cx="0" cy="28733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3492500" y="1341438"/>
            <a:ext cx="1871663" cy="71913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395288" y="26035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he-IL" sz="40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מהלך לאחר הצינתור</a:t>
            </a:r>
            <a:endParaRPr lang="en-US" sz="400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e-IL" smtClean="0"/>
              <a:t>מהלך אחרי הצינתור תקין</a:t>
            </a:r>
          </a:p>
          <a:p>
            <a:pPr eaLnBrk="1" hangingPunct="1"/>
            <a:r>
              <a:rPr lang="he-IL" smtClean="0"/>
              <a:t>טיפול ל 3 חדשים באספירין-פלויקס</a:t>
            </a:r>
          </a:p>
          <a:p>
            <a:pPr eaLnBrk="1" hangingPunct="1"/>
            <a:r>
              <a:rPr lang="he-IL" smtClean="0"/>
              <a:t>טיפול מונע בעירויי </a:t>
            </a:r>
            <a:r>
              <a:rPr lang="en-US" smtClean="0"/>
              <a:t>FVIII</a:t>
            </a:r>
            <a:endParaRPr lang="he-IL" smtClean="0"/>
          </a:p>
          <a:p>
            <a:pPr eaLnBrk="1" hangingPunct="1"/>
            <a:r>
              <a:rPr lang="he-IL" smtClean="0"/>
              <a:t>מהלך ארוך טווח - תקין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900113" y="5734050"/>
            <a:ext cx="1223962" cy="284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200" b="1"/>
              <a:t>JUN</a:t>
            </a:r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2124075" y="5734050"/>
            <a:ext cx="1655763" cy="284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200" b="1"/>
              <a:t>JUL</a:t>
            </a:r>
          </a:p>
        </p:txBody>
      </p:sp>
      <p:sp>
        <p:nvSpPr>
          <p:cNvPr id="4101" name="Text Box 7"/>
          <p:cNvSpPr txBox="1">
            <a:spLocks noChangeArrowheads="1"/>
          </p:cNvSpPr>
          <p:nvPr/>
        </p:nvSpPr>
        <p:spPr bwMode="auto">
          <a:xfrm>
            <a:off x="3779838" y="5734050"/>
            <a:ext cx="1800225" cy="284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200" b="1"/>
              <a:t>AUG</a:t>
            </a:r>
          </a:p>
        </p:txBody>
      </p:sp>
      <p:sp>
        <p:nvSpPr>
          <p:cNvPr id="4102" name="Text Box 8"/>
          <p:cNvSpPr txBox="1">
            <a:spLocks noChangeArrowheads="1"/>
          </p:cNvSpPr>
          <p:nvPr/>
        </p:nvSpPr>
        <p:spPr bwMode="auto">
          <a:xfrm>
            <a:off x="5580063" y="5734050"/>
            <a:ext cx="1800225" cy="284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200" b="1"/>
              <a:t>SEP</a:t>
            </a:r>
          </a:p>
        </p:txBody>
      </p:sp>
      <p:sp>
        <p:nvSpPr>
          <p:cNvPr id="4103" name="Text Box 9"/>
          <p:cNvSpPr txBox="1">
            <a:spLocks noChangeArrowheads="1"/>
          </p:cNvSpPr>
          <p:nvPr/>
        </p:nvSpPr>
        <p:spPr bwMode="auto">
          <a:xfrm>
            <a:off x="7380288" y="5734050"/>
            <a:ext cx="792162" cy="284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200" b="1"/>
              <a:t>OCT</a:t>
            </a:r>
          </a:p>
        </p:txBody>
      </p:sp>
      <p:sp>
        <p:nvSpPr>
          <p:cNvPr id="4104" name="Line 10"/>
          <p:cNvSpPr>
            <a:spLocks noChangeShapeType="1"/>
          </p:cNvSpPr>
          <p:nvPr/>
        </p:nvSpPr>
        <p:spPr bwMode="auto">
          <a:xfrm>
            <a:off x="4859338" y="2060575"/>
            <a:ext cx="0" cy="2889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4105" name="Line 11"/>
          <p:cNvSpPr>
            <a:spLocks noChangeShapeType="1"/>
          </p:cNvSpPr>
          <p:nvPr/>
        </p:nvSpPr>
        <p:spPr bwMode="auto">
          <a:xfrm>
            <a:off x="2843213" y="2060575"/>
            <a:ext cx="0" cy="2889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4106" name="Line 12"/>
          <p:cNvSpPr>
            <a:spLocks noChangeShapeType="1"/>
          </p:cNvSpPr>
          <p:nvPr/>
        </p:nvSpPr>
        <p:spPr bwMode="auto">
          <a:xfrm>
            <a:off x="4067175" y="2060575"/>
            <a:ext cx="0" cy="2889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graphicFrame>
        <p:nvGraphicFramePr>
          <p:cNvPr id="4098" name="Object 14"/>
          <p:cNvGraphicFramePr>
            <a:graphicFrameLocks noChangeAspect="1"/>
          </p:cNvGraphicFramePr>
          <p:nvPr/>
        </p:nvGraphicFramePr>
        <p:xfrm>
          <a:off x="250825" y="2276475"/>
          <a:ext cx="8713788" cy="344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" name="Chart" r:id="rId3" imgW="5076941" imgH="2819432" progId="Excel.Chart.8">
                  <p:embed/>
                </p:oleObj>
              </mc:Choice>
              <mc:Fallback>
                <p:oleObj name="Chart" r:id="rId3" imgW="5076941" imgH="2819432" progId="Excel.Chart.8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2276475"/>
                        <a:ext cx="8713788" cy="3449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7" name="Line 15"/>
          <p:cNvSpPr>
            <a:spLocks noChangeShapeType="1"/>
          </p:cNvSpPr>
          <p:nvPr/>
        </p:nvSpPr>
        <p:spPr bwMode="auto">
          <a:xfrm>
            <a:off x="1835150" y="2060575"/>
            <a:ext cx="0" cy="360363"/>
          </a:xfrm>
          <a:prstGeom prst="line">
            <a:avLst/>
          </a:prstGeom>
          <a:noFill/>
          <a:ln w="7620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4108" name="Text Box 16"/>
          <p:cNvSpPr txBox="1">
            <a:spLocks noChangeArrowheads="1"/>
          </p:cNvSpPr>
          <p:nvPr/>
        </p:nvSpPr>
        <p:spPr bwMode="auto">
          <a:xfrm>
            <a:off x="1476375" y="1628775"/>
            <a:ext cx="752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he-IL"/>
              <a:t>צינתור</a:t>
            </a:r>
            <a:endParaRPr lang="en-US"/>
          </a:p>
        </p:txBody>
      </p:sp>
      <p:sp>
        <p:nvSpPr>
          <p:cNvPr id="4109" name="Text Box 17"/>
          <p:cNvSpPr txBox="1">
            <a:spLocks noChangeArrowheads="1"/>
          </p:cNvSpPr>
          <p:nvPr/>
        </p:nvSpPr>
        <p:spPr bwMode="auto">
          <a:xfrm>
            <a:off x="2771775" y="1557338"/>
            <a:ext cx="2160588" cy="3762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he-IL"/>
              <a:t>אפיזודות דמם</a:t>
            </a:r>
            <a:endParaRPr lang="en-US"/>
          </a:p>
        </p:txBody>
      </p:sp>
      <p:sp>
        <p:nvSpPr>
          <p:cNvPr id="4110" name="Line 18"/>
          <p:cNvSpPr>
            <a:spLocks noChangeShapeType="1"/>
          </p:cNvSpPr>
          <p:nvPr/>
        </p:nvSpPr>
        <p:spPr bwMode="auto">
          <a:xfrm>
            <a:off x="2124075" y="3500438"/>
            <a:ext cx="503238" cy="792162"/>
          </a:xfrm>
          <a:prstGeom prst="line">
            <a:avLst/>
          </a:prstGeom>
          <a:noFill/>
          <a:ln w="28575">
            <a:solidFill>
              <a:srgbClr val="33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4111" name="Line 19"/>
          <p:cNvSpPr>
            <a:spLocks noChangeShapeType="1"/>
          </p:cNvSpPr>
          <p:nvPr/>
        </p:nvSpPr>
        <p:spPr bwMode="auto">
          <a:xfrm>
            <a:off x="2627313" y="4292600"/>
            <a:ext cx="2016125" cy="0"/>
          </a:xfrm>
          <a:prstGeom prst="line">
            <a:avLst/>
          </a:prstGeom>
          <a:noFill/>
          <a:ln w="28575">
            <a:solidFill>
              <a:srgbClr val="33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4112" name="Line 20"/>
          <p:cNvSpPr>
            <a:spLocks noChangeShapeType="1"/>
          </p:cNvSpPr>
          <p:nvPr/>
        </p:nvSpPr>
        <p:spPr bwMode="auto">
          <a:xfrm flipV="1">
            <a:off x="4643438" y="3933825"/>
            <a:ext cx="3024187" cy="358775"/>
          </a:xfrm>
          <a:prstGeom prst="line">
            <a:avLst/>
          </a:prstGeom>
          <a:noFill/>
          <a:ln w="28575">
            <a:solidFill>
              <a:srgbClr val="33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4113" name="Line 21"/>
          <p:cNvSpPr>
            <a:spLocks noChangeShapeType="1"/>
          </p:cNvSpPr>
          <p:nvPr/>
        </p:nvSpPr>
        <p:spPr bwMode="auto">
          <a:xfrm>
            <a:off x="7667625" y="3933825"/>
            <a:ext cx="433388" cy="358775"/>
          </a:xfrm>
          <a:prstGeom prst="line">
            <a:avLst/>
          </a:prstGeom>
          <a:noFill/>
          <a:ln w="28575">
            <a:solidFill>
              <a:srgbClr val="33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4114" name="Line 23"/>
          <p:cNvSpPr>
            <a:spLocks noChangeShapeType="1"/>
          </p:cNvSpPr>
          <p:nvPr/>
        </p:nvSpPr>
        <p:spPr bwMode="auto">
          <a:xfrm>
            <a:off x="7596188" y="6308725"/>
            <a:ext cx="574675" cy="0"/>
          </a:xfrm>
          <a:prstGeom prst="line">
            <a:avLst/>
          </a:prstGeom>
          <a:noFill/>
          <a:ln w="28575">
            <a:solidFill>
              <a:srgbClr val="33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4115" name="Text Box 24"/>
          <p:cNvSpPr txBox="1">
            <a:spLocks noChangeArrowheads="1"/>
          </p:cNvSpPr>
          <p:nvPr/>
        </p:nvSpPr>
        <p:spPr bwMode="auto">
          <a:xfrm>
            <a:off x="3203575" y="6165850"/>
            <a:ext cx="424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he-IL" sz="1400"/>
              <a:t>תגובת אגרגציה לאספירין עם ח' ארכידונית</a:t>
            </a:r>
            <a:r>
              <a:rPr lang="en-US" sz="1400"/>
              <a:t>  </a:t>
            </a:r>
            <a:r>
              <a:rPr lang="he-IL" sz="1400"/>
              <a:t>(נורמה &lt; 60%)</a:t>
            </a:r>
            <a:endParaRPr lang="en-US" sz="1400"/>
          </a:p>
        </p:txBody>
      </p:sp>
      <p:sp>
        <p:nvSpPr>
          <p:cNvPr id="4116" name="Rectangle 25"/>
          <p:cNvSpPr>
            <a:spLocks noChangeArrowheads="1"/>
          </p:cNvSpPr>
          <p:nvPr/>
        </p:nvSpPr>
        <p:spPr bwMode="auto">
          <a:xfrm>
            <a:off x="7596188" y="6524625"/>
            <a:ext cx="144462" cy="142875"/>
          </a:xfrm>
          <a:prstGeom prst="rect">
            <a:avLst/>
          </a:pr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117" name="Text Box 26"/>
          <p:cNvSpPr txBox="1">
            <a:spLocks noChangeArrowheads="1"/>
          </p:cNvSpPr>
          <p:nvPr/>
        </p:nvSpPr>
        <p:spPr bwMode="auto">
          <a:xfrm>
            <a:off x="3529013" y="6453188"/>
            <a:ext cx="37417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he-IL" sz="1400"/>
              <a:t>תגובת אגרגציה לפלויקס עם </a:t>
            </a:r>
            <a:r>
              <a:rPr lang="en-US" sz="1400"/>
              <a:t>ADP</a:t>
            </a:r>
            <a:r>
              <a:rPr lang="he-IL" sz="1400"/>
              <a:t> </a:t>
            </a:r>
            <a:r>
              <a:rPr lang="en-US" sz="1400"/>
              <a:t>  </a:t>
            </a:r>
            <a:r>
              <a:rPr lang="he-IL" sz="1400"/>
              <a:t>(נורמה &lt; 70%)</a:t>
            </a:r>
            <a:endParaRPr lang="en-US" sz="1400"/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468313" y="47625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he-IL" sz="40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המופיליה ומחלת לב</a:t>
            </a:r>
            <a:endParaRPr lang="en-US" sz="400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4275" name="Picture 5" descr="paint-he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700213"/>
            <a:ext cx="7304087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7" descr="khashayar2009072620130448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4221163"/>
            <a:ext cx="996950" cy="8667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76250"/>
            <a:ext cx="8167688" cy="14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989138"/>
            <a:ext cx="3240087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2997200"/>
            <a:ext cx="8229600" cy="2870200"/>
          </a:xfrm>
        </p:spPr>
        <p:txBody>
          <a:bodyPr/>
          <a:lstStyle/>
          <a:p>
            <a:pPr eaLnBrk="1" hangingPunct="1"/>
            <a:r>
              <a:rPr lang="he-IL" smtClean="0"/>
              <a:t>סקירת סיפרות</a:t>
            </a:r>
          </a:p>
          <a:p>
            <a:pPr eaLnBrk="1" hangingPunct="1"/>
            <a:r>
              <a:rPr lang="he-IL" smtClean="0"/>
              <a:t>דיווחים של מחקרי קוהורט ותיאורי מקרים</a:t>
            </a:r>
          </a:p>
          <a:p>
            <a:pPr eaLnBrk="1" hangingPunct="1"/>
            <a:r>
              <a:rPr lang="he-IL" smtClean="0"/>
              <a:t>דיווח תמותה על פי </a:t>
            </a:r>
            <a:r>
              <a:rPr lang="en-US" smtClean="0"/>
              <a:t>SMR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ext Box 2"/>
          <p:cNvSpPr txBox="1">
            <a:spLocks noChangeArrowheads="1"/>
          </p:cNvSpPr>
          <p:nvPr/>
        </p:nvSpPr>
        <p:spPr bwMode="auto">
          <a:xfrm>
            <a:off x="250825" y="1412875"/>
            <a:ext cx="8545513" cy="167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he-IL" sz="4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"תוחלת החיים"</a:t>
            </a:r>
          </a:p>
          <a:p>
            <a:pPr>
              <a:defRPr/>
            </a:pPr>
            <a:r>
              <a:rPr lang="he-IL" sz="2800"/>
              <a:t>הממוצע של משך החיים הנותר לפרט אחד בקבוצה של אנשים</a:t>
            </a:r>
          </a:p>
          <a:p>
            <a:pPr>
              <a:defRPr/>
            </a:pPr>
            <a:r>
              <a:rPr lang="he-IL" sz="2800"/>
              <a:t>ובגיל מסוים</a:t>
            </a:r>
            <a:endParaRPr lang="en-US" sz="2800"/>
          </a:p>
        </p:txBody>
      </p:sp>
      <p:sp>
        <p:nvSpPr>
          <p:cNvPr id="137219" name="Text Box 3"/>
          <p:cNvSpPr txBox="1">
            <a:spLocks noChangeArrowheads="1"/>
          </p:cNvSpPr>
          <p:nvPr/>
        </p:nvSpPr>
        <p:spPr bwMode="auto">
          <a:xfrm>
            <a:off x="2555875" y="3284538"/>
            <a:ext cx="435451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he-IL" sz="3200"/>
              <a:t>תוחלת החיים בעולם כיום -</a:t>
            </a:r>
            <a:endParaRPr lang="en-US" sz="3200"/>
          </a:p>
        </p:txBody>
      </p:sp>
      <p:sp>
        <p:nvSpPr>
          <p:cNvPr id="137220" name="Text Box 4"/>
          <p:cNvSpPr txBox="1">
            <a:spLocks noChangeArrowheads="1"/>
          </p:cNvSpPr>
          <p:nvPr/>
        </p:nvSpPr>
        <p:spPr bwMode="auto">
          <a:xfrm>
            <a:off x="3492500" y="4005263"/>
            <a:ext cx="2190750" cy="225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he-IL" sz="142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67</a:t>
            </a:r>
            <a:endParaRPr lang="en-US" sz="14200" b="1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137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9" grpId="0"/>
      <p:bldP spid="137220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2195513" y="2565400"/>
          <a:ext cx="4608512" cy="2630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תרשים" r:id="rId3" imgW="7362809" imgH="3524224" progId="MSGraph.Chart.8">
                  <p:embed followColorScheme="full"/>
                </p:oleObj>
              </mc:Choice>
              <mc:Fallback>
                <p:oleObj name="תרשים" r:id="rId3" imgW="7362809" imgH="3524224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2565400"/>
                        <a:ext cx="4608512" cy="2630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211" name="Rectangle 3"/>
          <p:cNvSpPr>
            <a:spLocks noChangeArrowheads="1"/>
          </p:cNvSpPr>
          <p:nvPr/>
        </p:nvSpPr>
        <p:spPr bwMode="auto">
          <a:xfrm>
            <a:off x="468313" y="47625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he-IL" sz="40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תמותה צפויה ממחלת לב</a:t>
            </a:r>
            <a:endParaRPr lang="en-US" sz="400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987675" y="5157788"/>
            <a:ext cx="11176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/>
            <a:r>
              <a:rPr lang="en-US"/>
              <a:t>N = 9152</a:t>
            </a:r>
          </a:p>
          <a:p>
            <a:pPr algn="l" eaLnBrk="1" hangingPunct="1"/>
            <a:r>
              <a:rPr lang="en-US"/>
              <a:t>E = 197</a:t>
            </a:r>
          </a:p>
          <a:p>
            <a:pPr algn="l" eaLnBrk="1" hangingPunct="1"/>
            <a:r>
              <a:rPr lang="en-US"/>
              <a:t>O = 113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5148263" y="5157788"/>
            <a:ext cx="11176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/>
            <a:r>
              <a:rPr lang="en-US"/>
              <a:t>N = 2950</a:t>
            </a:r>
          </a:p>
          <a:p>
            <a:pPr algn="l" eaLnBrk="1" hangingPunct="1"/>
            <a:r>
              <a:rPr lang="en-US"/>
              <a:t>E = ?</a:t>
            </a:r>
          </a:p>
          <a:p>
            <a:pPr algn="l" eaLnBrk="1" hangingPunct="1"/>
            <a:r>
              <a:rPr lang="en-US"/>
              <a:t>O = 8</a:t>
            </a:r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628775"/>
            <a:ext cx="7142162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468313" y="47625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he-IL" sz="40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מחקרים דומים</a:t>
            </a:r>
            <a:endParaRPr lang="en-US" sz="400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349500"/>
            <a:ext cx="6913563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781300"/>
            <a:ext cx="3290887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860800"/>
            <a:ext cx="7186613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5229225"/>
            <a:ext cx="259238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49275"/>
            <a:ext cx="805815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268413"/>
            <a:ext cx="260032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557338"/>
            <a:ext cx="2078037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9" name="Rectangle 6"/>
          <p:cNvSpPr>
            <a:spLocks noChangeArrowheads="1"/>
          </p:cNvSpPr>
          <p:nvPr/>
        </p:nvSpPr>
        <p:spPr bwMode="auto">
          <a:xfrm>
            <a:off x="4067175" y="2276475"/>
            <a:ext cx="4630738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r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he-IL" sz="2800"/>
              <a:t>סקר בשנים  1985+1992 על אמהות של חולי המופיליה</a:t>
            </a:r>
          </a:p>
          <a:p>
            <a:pPr marL="342900" indent="-342900" algn="r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he-IL" sz="2800"/>
              <a:t>1012 אמהות </a:t>
            </a:r>
          </a:p>
          <a:p>
            <a:pPr marL="342900" indent="-342900" algn="r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he-IL" sz="2800"/>
              <a:t>נולדו בין 1861-1968</a:t>
            </a:r>
          </a:p>
          <a:p>
            <a:pPr marL="342900" indent="-342900" algn="r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he-IL" sz="2800"/>
              <a:t>רישום תמותה</a:t>
            </a:r>
          </a:p>
          <a:p>
            <a:pPr marL="342900" indent="-342900" algn="r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he-IL" sz="2800"/>
          </a:p>
        </p:txBody>
      </p:sp>
      <p:pic>
        <p:nvPicPr>
          <p:cNvPr id="57350" name="Picture 8" descr="funny_mothers_day_t_shirt-p2357220517947634943mba_4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420938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133600"/>
            <a:ext cx="5754687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395288" y="47625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40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SMR</a:t>
            </a:r>
          </a:p>
        </p:txBody>
      </p:sp>
      <p:sp>
        <p:nvSpPr>
          <p:cNvPr id="58372" name="Rectangle 5"/>
          <p:cNvSpPr>
            <a:spLocks noChangeArrowheads="1"/>
          </p:cNvSpPr>
          <p:nvPr/>
        </p:nvSpPr>
        <p:spPr bwMode="auto">
          <a:xfrm>
            <a:off x="5508625" y="2924175"/>
            <a:ext cx="1439863" cy="16573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ChangeArrowheads="1"/>
          </p:cNvSpPr>
          <p:nvPr/>
        </p:nvSpPr>
        <p:spPr bwMode="auto">
          <a:xfrm>
            <a:off x="395288" y="26035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he-IL" sz="40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גורמי סיכון למחלת לב</a:t>
            </a:r>
            <a:endParaRPr lang="en-US" sz="400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9395" name="Picture 3" descr="QustionMark_answer_101_x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060575"/>
            <a:ext cx="333375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765175"/>
            <a:ext cx="7610475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1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773238"/>
            <a:ext cx="25796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Rectangle 13"/>
          <p:cNvSpPr>
            <a:spLocks noChangeArrowheads="1"/>
          </p:cNvSpPr>
          <p:nvPr/>
        </p:nvSpPr>
        <p:spPr bwMode="auto">
          <a:xfrm>
            <a:off x="611188" y="2276475"/>
            <a:ext cx="80867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r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he-IL" sz="2800"/>
              <a:t>איזור גיאוגרפי ספציפי</a:t>
            </a:r>
          </a:p>
          <a:p>
            <a:pPr marL="342900" indent="-342900" algn="r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he-IL" sz="2800"/>
              <a:t>חולי המופיליה קלה מאופיינים על ידי מוטציה ספציפית</a:t>
            </a:r>
          </a:p>
          <a:p>
            <a:pPr marL="342900" indent="-342900" algn="r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he-IL" sz="2800"/>
              <a:t>בקשה להשתתף במחקר </a:t>
            </a:r>
          </a:p>
          <a:p>
            <a:pPr marL="342900" indent="-342900" algn="r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he-IL" sz="2800"/>
              <a:t>הושוו לבקורות בלי המופיליה</a:t>
            </a:r>
          </a:p>
          <a:p>
            <a:pPr marL="342900" indent="-342900" algn="r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he-IL" sz="2800"/>
          </a:p>
          <a:p>
            <a:pPr marL="342900" indent="-342900" algn="r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he-IL" sz="2800"/>
          </a:p>
        </p:txBody>
      </p:sp>
      <p:pic>
        <p:nvPicPr>
          <p:cNvPr id="60421" name="Picture 15" descr="Epidemiolog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589588"/>
            <a:ext cx="13668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060575"/>
            <a:ext cx="770572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900113" y="4797425"/>
            <a:ext cx="5472112" cy="7207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61444" name="Line 4"/>
          <p:cNvSpPr>
            <a:spLocks noChangeShapeType="1"/>
          </p:cNvSpPr>
          <p:nvPr/>
        </p:nvSpPr>
        <p:spPr bwMode="auto">
          <a:xfrm>
            <a:off x="971550" y="3429000"/>
            <a:ext cx="511333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395288" y="26035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he-IL" sz="40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ריבוי גורמי סיכון להמופילים</a:t>
            </a:r>
            <a:endParaRPr lang="en-US" sz="400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620713"/>
            <a:ext cx="7567612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060575"/>
            <a:ext cx="45894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611188" y="2636838"/>
            <a:ext cx="80867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r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he-IL" sz="2800"/>
              <a:t>פרוייקט משותף של 6 מדינות בארה"ב</a:t>
            </a:r>
          </a:p>
          <a:p>
            <a:pPr marL="342900" indent="-342900" algn="r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he-IL" sz="2800"/>
              <a:t>נתונים ממאגר נתונים ממוחשב</a:t>
            </a:r>
          </a:p>
          <a:p>
            <a:pPr marL="342900" indent="-342900" algn="r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he-IL" sz="2800"/>
              <a:t>מעקב של 6 שנים 1993-1998</a:t>
            </a:r>
          </a:p>
          <a:p>
            <a:pPr marL="342900" indent="-342900" algn="r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he-IL" sz="2800"/>
              <a:t>המופיליה </a:t>
            </a:r>
            <a:r>
              <a:rPr lang="en-US" sz="2800"/>
              <a:t>A</a:t>
            </a:r>
            <a:r>
              <a:rPr lang="he-IL" sz="2800"/>
              <a:t> או </a:t>
            </a:r>
            <a:r>
              <a:rPr lang="en-US" sz="2800"/>
              <a:t>B</a:t>
            </a:r>
            <a:r>
              <a:rPr lang="he-IL" sz="2800"/>
              <a:t> עם רמת פקטור &lt; 30% </a:t>
            </a:r>
          </a:p>
          <a:p>
            <a:pPr marL="342900" indent="-342900" algn="r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he-IL" sz="2800"/>
              <a:t>זוהו 3422 המופילים</a:t>
            </a:r>
          </a:p>
          <a:p>
            <a:pPr marL="342900" indent="-342900" algn="r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he-IL" sz="2800"/>
              <a:t>מתוכם 2075 אושפזו לפחות פעם אחת</a:t>
            </a:r>
          </a:p>
          <a:p>
            <a:pPr marL="342900" indent="-342900" algn="r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he-IL" sz="2800"/>
              <a:t>79 עם כותרת אשפוז של מחלת לב אסכמית</a:t>
            </a:r>
          </a:p>
          <a:p>
            <a:pPr marL="342900" indent="-342900" algn="r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he-IL" sz="2800"/>
              <a:t>136 עם מחלת לב אחרת</a:t>
            </a:r>
          </a:p>
          <a:p>
            <a:pPr marL="342900" indent="-342900" algn="r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he-IL" sz="2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773238"/>
            <a:ext cx="5780087" cy="369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2771775" y="5589588"/>
            <a:ext cx="30829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he-IL"/>
              <a:t>136 חולים עם מחלת לב "אחרת"</a:t>
            </a:r>
          </a:p>
          <a:p>
            <a:pPr eaLnBrk="1" hangingPunct="1"/>
            <a:r>
              <a:rPr lang="he-IL"/>
              <a:t>ברובם (106) אי ספיקת לב</a:t>
            </a:r>
            <a:endParaRPr lang="en-US"/>
          </a:p>
        </p:txBody>
      </p:sp>
      <p:sp>
        <p:nvSpPr>
          <p:cNvPr id="102404" name="Rectangle 4"/>
          <p:cNvSpPr>
            <a:spLocks noChangeArrowheads="1"/>
          </p:cNvSpPr>
          <p:nvPr/>
        </p:nvSpPr>
        <p:spPr bwMode="auto">
          <a:xfrm>
            <a:off x="395288" y="333375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he-IL" sz="40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מחלת לב אחרת</a:t>
            </a:r>
            <a:endParaRPr lang="en-US" sz="400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133600"/>
            <a:ext cx="4914900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1" name="Rectangle 3"/>
          <p:cNvSpPr>
            <a:spLocks noChangeArrowheads="1"/>
          </p:cNvSpPr>
          <p:nvPr/>
        </p:nvSpPr>
        <p:spPr bwMode="auto">
          <a:xfrm>
            <a:off x="395288" y="333375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he-IL" sz="40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מחלת לב כלילית</a:t>
            </a:r>
            <a:endParaRPr lang="en-US" sz="400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roman%20soldi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636838"/>
            <a:ext cx="1220787" cy="214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5" descr="Albrecht-Duerer-People-Portraits-People-Women-Modern-Times-Renaissa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2708275"/>
            <a:ext cx="1492250" cy="195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7" descr="bismark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636838"/>
            <a:ext cx="1746250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 Box 8"/>
          <p:cNvSpPr txBox="1">
            <a:spLocks noChangeArrowheads="1"/>
          </p:cNvSpPr>
          <p:nvPr/>
        </p:nvSpPr>
        <p:spPr bwMode="auto">
          <a:xfrm>
            <a:off x="1116013" y="17002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0</a:t>
            </a:r>
          </a:p>
        </p:txBody>
      </p:sp>
      <p:sp>
        <p:nvSpPr>
          <p:cNvPr id="14342" name="Text Box 9"/>
          <p:cNvSpPr txBox="1">
            <a:spLocks noChangeArrowheads="1"/>
          </p:cNvSpPr>
          <p:nvPr/>
        </p:nvSpPr>
        <p:spPr bwMode="auto">
          <a:xfrm>
            <a:off x="3779838" y="1700213"/>
            <a:ext cx="8651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1500</a:t>
            </a:r>
          </a:p>
        </p:txBody>
      </p:sp>
      <p:sp>
        <p:nvSpPr>
          <p:cNvPr id="14343" name="Text Box 10"/>
          <p:cNvSpPr txBox="1">
            <a:spLocks noChangeArrowheads="1"/>
          </p:cNvSpPr>
          <p:nvPr/>
        </p:nvSpPr>
        <p:spPr bwMode="auto">
          <a:xfrm>
            <a:off x="6613525" y="1628775"/>
            <a:ext cx="692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1900</a:t>
            </a:r>
          </a:p>
        </p:txBody>
      </p:sp>
      <p:sp>
        <p:nvSpPr>
          <p:cNvPr id="117771" name="Text Box 11"/>
          <p:cNvSpPr txBox="1">
            <a:spLocks noChangeArrowheads="1"/>
          </p:cNvSpPr>
          <p:nvPr/>
        </p:nvSpPr>
        <p:spPr bwMode="auto">
          <a:xfrm>
            <a:off x="968375" y="53213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25</a:t>
            </a:r>
          </a:p>
        </p:txBody>
      </p:sp>
      <p:sp>
        <p:nvSpPr>
          <p:cNvPr id="117772" name="Text Box 12"/>
          <p:cNvSpPr txBox="1">
            <a:spLocks noChangeArrowheads="1"/>
          </p:cNvSpPr>
          <p:nvPr/>
        </p:nvSpPr>
        <p:spPr bwMode="auto">
          <a:xfrm>
            <a:off x="6877050" y="5229225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55</a:t>
            </a:r>
          </a:p>
        </p:txBody>
      </p:sp>
      <p:sp>
        <p:nvSpPr>
          <p:cNvPr id="117773" name="Text Box 13"/>
          <p:cNvSpPr txBox="1">
            <a:spLocks noChangeArrowheads="1"/>
          </p:cNvSpPr>
          <p:nvPr/>
        </p:nvSpPr>
        <p:spPr bwMode="auto">
          <a:xfrm>
            <a:off x="3995738" y="5229225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35</a:t>
            </a:r>
          </a:p>
        </p:txBody>
      </p:sp>
      <p:sp>
        <p:nvSpPr>
          <p:cNvPr id="14347" name="Text Box 14"/>
          <p:cNvSpPr txBox="1">
            <a:spLocks noChangeArrowheads="1"/>
          </p:cNvSpPr>
          <p:nvPr/>
        </p:nvSpPr>
        <p:spPr bwMode="auto">
          <a:xfrm>
            <a:off x="6300788" y="5876925"/>
            <a:ext cx="19288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he-IL"/>
              <a:t>ביסמרק- גיל פרישה</a:t>
            </a:r>
            <a:endParaRPr lang="en-US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1042988" y="1916113"/>
          <a:ext cx="6913562" cy="351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תרשים" r:id="rId3" imgW="7362809" imgH="3524224" progId="MSGraph.Chart.8">
                  <p:embed followColorScheme="full"/>
                </p:oleObj>
              </mc:Choice>
              <mc:Fallback>
                <p:oleObj name="תרשים" r:id="rId3" imgW="7362809" imgH="3524224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1916113"/>
                        <a:ext cx="6913562" cy="3516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27" name="Rectangle 3"/>
          <p:cNvSpPr>
            <a:spLocks noChangeArrowheads="1"/>
          </p:cNvSpPr>
          <p:nvPr/>
        </p:nvSpPr>
        <p:spPr bwMode="auto">
          <a:xfrm>
            <a:off x="395288" y="333375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he-IL" sz="40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גיל ומחלת לב כלילית</a:t>
            </a:r>
            <a:endParaRPr lang="en-US" sz="400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132138" y="5589588"/>
            <a:ext cx="27717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he-IL"/>
              <a:t>% בשכבת הגיל עם מחלת לב</a:t>
            </a:r>
            <a:endParaRPr lang="en-US"/>
          </a:p>
        </p:txBody>
      </p:sp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716338"/>
            <a:ext cx="593407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916113"/>
            <a:ext cx="6057900" cy="18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4787900" y="2852738"/>
            <a:ext cx="1368425" cy="331311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05477" name="Rectangle 5"/>
          <p:cNvSpPr>
            <a:spLocks noChangeArrowheads="1"/>
          </p:cNvSpPr>
          <p:nvPr/>
        </p:nvSpPr>
        <p:spPr bwMode="auto">
          <a:xfrm>
            <a:off x="395288" y="333375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he-IL" sz="40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שיעור גורמי הסיכון</a:t>
            </a:r>
            <a:endParaRPr lang="en-US" sz="400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628775"/>
            <a:ext cx="6035675" cy="424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1835150" y="2997200"/>
            <a:ext cx="5832475" cy="12255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00356" name="Rectangle 4"/>
          <p:cNvSpPr>
            <a:spLocks noChangeArrowheads="1"/>
          </p:cNvSpPr>
          <p:nvPr/>
        </p:nvSpPr>
        <p:spPr bwMode="auto">
          <a:xfrm>
            <a:off x="395288" y="333375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he-IL" sz="40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מנבאי מחלת לב</a:t>
            </a:r>
            <a:endParaRPr lang="en-US" sz="400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ChangeArrowheads="1"/>
          </p:cNvSpPr>
          <p:nvPr/>
        </p:nvSpPr>
        <p:spPr bwMode="auto">
          <a:xfrm>
            <a:off x="395288" y="333375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he-IL" sz="40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שיעור לעומת אוכלוסיה כללית</a:t>
            </a:r>
            <a:endParaRPr lang="en-US" sz="400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7170" name="Object 3"/>
          <p:cNvGraphicFramePr>
            <a:graphicFrameLocks noChangeAspect="1"/>
          </p:cNvGraphicFramePr>
          <p:nvPr/>
        </p:nvGraphicFramePr>
        <p:xfrm>
          <a:off x="1042988" y="2349500"/>
          <a:ext cx="6913562" cy="380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תרשים" r:id="rId3" imgW="7362809" imgH="3524224" progId="MSGraph.Chart.8">
                  <p:embed followColorScheme="full"/>
                </p:oleObj>
              </mc:Choice>
              <mc:Fallback>
                <p:oleObj name="תרשים" r:id="rId3" imgW="7362809" imgH="3524224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2349500"/>
                        <a:ext cx="6913562" cy="3803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2" name="Line 4"/>
          <p:cNvSpPr>
            <a:spLocks noChangeShapeType="1"/>
          </p:cNvSpPr>
          <p:nvPr/>
        </p:nvSpPr>
        <p:spPr bwMode="auto">
          <a:xfrm>
            <a:off x="2555875" y="5589588"/>
            <a:ext cx="0" cy="57626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268538" y="6237288"/>
            <a:ext cx="641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he-IL"/>
              <a:t>49%</a:t>
            </a:r>
            <a:endParaRPr lang="en-US"/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5148263" y="6237288"/>
            <a:ext cx="641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he-IL"/>
              <a:t>72%</a:t>
            </a:r>
            <a:endParaRPr lang="en-US"/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>
            <a:off x="5508625" y="5589588"/>
            <a:ext cx="0" cy="57626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3348038" y="2060575"/>
            <a:ext cx="22701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he-IL"/>
              <a:t>שיעורי תחלואה ל 1000</a:t>
            </a:r>
            <a:endParaRPr lang="en-US"/>
          </a:p>
        </p:txBody>
      </p:sp>
    </p:spTree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76250"/>
            <a:ext cx="8167688" cy="14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989138"/>
            <a:ext cx="3240087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8313" y="2492375"/>
            <a:ext cx="8229600" cy="13684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he-IL" sz="2800" smtClean="0"/>
              <a:t>אתרוסקלרוזיס מוחשת כמנגנון אפשרי</a:t>
            </a:r>
          </a:p>
          <a:p>
            <a:pPr eaLnBrk="1" hangingPunct="1">
              <a:lnSpc>
                <a:spcPct val="80000"/>
              </a:lnSpc>
            </a:pPr>
            <a:r>
              <a:rPr lang="he-IL" sz="2800" smtClean="0"/>
              <a:t>מציאת פלאקים בעורקים אינה נדירה בהמופילים</a:t>
            </a:r>
          </a:p>
          <a:p>
            <a:pPr eaLnBrk="1" hangingPunct="1">
              <a:lnSpc>
                <a:spcPct val="80000"/>
              </a:lnSpc>
            </a:pPr>
            <a:r>
              <a:rPr lang="he-IL" sz="2800" smtClean="0"/>
              <a:t>המופילים: 8-13% , בקורות: 27%</a:t>
            </a:r>
          </a:p>
        </p:txBody>
      </p:sp>
    </p:spTree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Rectangle 3"/>
          <p:cNvSpPr>
            <a:spLocks noChangeArrowheads="1"/>
          </p:cNvSpPr>
          <p:nvPr/>
        </p:nvSpPr>
        <p:spPr bwMode="auto">
          <a:xfrm>
            <a:off x="611188" y="404813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he-IL" sz="40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תחלואה במחלת לב-סיכום</a:t>
            </a:r>
            <a:endParaRPr lang="en-US" sz="400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8611" name="Rectangle 4"/>
          <p:cNvSpPr>
            <a:spLocks noChangeArrowheads="1"/>
          </p:cNvSpPr>
          <p:nvPr/>
        </p:nvSpPr>
        <p:spPr bwMode="auto">
          <a:xfrm>
            <a:off x="1547813" y="2276475"/>
            <a:ext cx="71501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r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he-IL" sz="2800"/>
              <a:t>אינה נדירה אבל שכיחה פחות מאוכלוסיה כללית</a:t>
            </a:r>
          </a:p>
          <a:p>
            <a:pPr marL="342900" indent="-342900" algn="r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he-IL" sz="2800"/>
              <a:t>תלויה בגיל </a:t>
            </a:r>
          </a:p>
          <a:p>
            <a:pPr marL="342900" indent="-342900" algn="r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he-IL" sz="2800"/>
              <a:t>שיעור לא מבוטל של גורמי סיכון</a:t>
            </a:r>
          </a:p>
          <a:p>
            <a:pPr marL="342900" indent="-342900" algn="r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he-IL" sz="2800"/>
          </a:p>
          <a:p>
            <a:pPr marL="342900" indent="-342900" algn="r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he-IL" sz="2800"/>
          </a:p>
          <a:p>
            <a:pPr marL="342900" indent="-342900" algn="r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he-IL" sz="2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5" descr="inf_mi_2_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844675"/>
            <a:ext cx="6362700" cy="307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5" name="Picture 7" descr="heart-atta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781300"/>
            <a:ext cx="3144837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6" name="Rectangle 8"/>
          <p:cNvSpPr>
            <a:spLocks noChangeArrowheads="1"/>
          </p:cNvSpPr>
          <p:nvPr/>
        </p:nvSpPr>
        <p:spPr bwMode="auto">
          <a:xfrm>
            <a:off x="395288" y="333375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he-IL" sz="40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אוטמים בשריר הלב</a:t>
            </a:r>
            <a:endParaRPr lang="en-US" sz="400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ChangeArrowheads="1"/>
          </p:cNvSpPr>
          <p:nvPr/>
        </p:nvSpPr>
        <p:spPr bwMode="auto">
          <a:xfrm>
            <a:off x="395288" y="333375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he-IL" sz="40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התחלה</a:t>
            </a:r>
            <a:endParaRPr lang="en-US" sz="400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1187450" y="1773238"/>
            <a:ext cx="71501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r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he-IL" sz="2800"/>
              <a:t>תיאור ראשון ב 1954 </a:t>
            </a:r>
          </a:p>
          <a:p>
            <a:pPr marL="342900" indent="-342900" algn="r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he-IL" sz="2800"/>
              <a:t>מנגנון ? </a:t>
            </a:r>
          </a:p>
          <a:p>
            <a:pPr marL="342900" indent="-342900" algn="r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he-IL" sz="2800"/>
              <a:t>האם בעיית הקרישה לא מגינה מפני חסימה עורקית ?</a:t>
            </a:r>
          </a:p>
          <a:p>
            <a:pPr marL="342900" indent="-342900" algn="r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he-IL" sz="2800"/>
              <a:t>מחקר כלבים: מודל היצרות עורקית</a:t>
            </a:r>
          </a:p>
          <a:p>
            <a:pPr marL="742950" lvl="1" indent="-285750" algn="r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he-IL" sz="2400"/>
              <a:t>כלבים נורמליים – 9/10 פיתחו אוטם</a:t>
            </a:r>
          </a:p>
          <a:p>
            <a:pPr marL="742950" lvl="1" indent="-285750" algn="r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he-IL" sz="2400"/>
              <a:t>כלבים המופילים – 16/16 פיתחו אוטם </a:t>
            </a:r>
          </a:p>
          <a:p>
            <a:pPr marL="342900" indent="-342900" algn="r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he-IL" sz="2800"/>
          </a:p>
          <a:p>
            <a:pPr marL="342900" indent="-342900" algn="r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he-IL" sz="2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620713"/>
            <a:ext cx="6275387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773238"/>
            <a:ext cx="55499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060575"/>
            <a:ext cx="3240088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1331913" y="2492375"/>
            <a:ext cx="71501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r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he-IL" sz="2800"/>
              <a:t>סקירת סיפרות של 36 אוטמים</a:t>
            </a:r>
          </a:p>
          <a:p>
            <a:pPr marL="342900" indent="-342900" algn="r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he-IL" sz="2800"/>
              <a:t>גילאים 7-79 עם גיל ממוצע של 44 שנים</a:t>
            </a:r>
          </a:p>
          <a:p>
            <a:pPr marL="342900" indent="-342900" algn="r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he-IL" sz="2800"/>
              <a:t>ב 16 מקרים גיל &lt; 40</a:t>
            </a:r>
          </a:p>
          <a:p>
            <a:pPr marL="342900" indent="-342900" algn="r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he-IL" sz="2800"/>
              <a:t>רוב האוטמים אנטרולטרליים</a:t>
            </a:r>
          </a:p>
          <a:p>
            <a:pPr marL="342900" indent="-342900" algn="r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he-IL" sz="2800"/>
              <a:t>ב 22 מקרים האוטם לאחר עירוי פקטור או </a:t>
            </a:r>
            <a:r>
              <a:rPr lang="en-US" sz="2800"/>
              <a:t>PCC</a:t>
            </a:r>
            <a:endParaRPr lang="he-IL" sz="2800"/>
          </a:p>
          <a:p>
            <a:pPr marL="342900" indent="-342900" algn="r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he-IL" sz="2800"/>
              <a:t>ב 3 מקרים אחרי </a:t>
            </a:r>
            <a:r>
              <a:rPr lang="en-US" sz="2800"/>
              <a:t>DDAVP</a:t>
            </a:r>
            <a:r>
              <a:rPr lang="he-IL" sz="2800"/>
              <a:t> </a:t>
            </a:r>
          </a:p>
          <a:p>
            <a:pPr marL="342900" indent="-342900" algn="r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he-IL" sz="2800"/>
          </a:p>
          <a:p>
            <a:pPr marL="342900" indent="-342900" algn="r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he-IL" sz="2800"/>
          </a:p>
          <a:p>
            <a:pPr marL="342900" indent="-342900" algn="r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he-IL" sz="2800"/>
          </a:p>
        </p:txBody>
      </p:sp>
    </p:spTree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549275"/>
            <a:ext cx="7689850" cy="592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250px-Franz%C3%B6sischer_Meister_um_1675_00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628775"/>
            <a:ext cx="2392362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60" name="Text Box 4"/>
          <p:cNvSpPr txBox="1">
            <a:spLocks noChangeArrowheads="1"/>
          </p:cNvSpPr>
          <p:nvPr/>
        </p:nvSpPr>
        <p:spPr bwMode="auto">
          <a:xfrm>
            <a:off x="3059113" y="692150"/>
            <a:ext cx="4606925" cy="583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he-IL" sz="1400"/>
              <a:t>                </a:t>
            </a:r>
            <a:r>
              <a:rPr lang="he-IL" sz="1400">
                <a:hlinkClick r:id="rId4" tooltip="קטגוריה:בראשית ה ג"/>
              </a:rPr>
              <a:t>ג</a:t>
            </a:r>
            <a:r>
              <a:rPr lang="he-IL" sz="1400"/>
              <a:t> וַיְחִי אָדָם שְׁלֹשִׁים וּמְאַת שָׁנָה וַיּוֹלֶד בִּדְמוּתוֹ כְּצַלְמוֹ וַיִּקְרָא אֶת שְׁמוֹ שֵׁת. </a:t>
            </a:r>
            <a:r>
              <a:rPr lang="he-IL" sz="1400">
                <a:hlinkClick r:id="rId5" tooltip="קטגוריה:בראשית ה ד"/>
              </a:rPr>
              <a:t>ד</a:t>
            </a:r>
            <a:r>
              <a:rPr lang="he-IL" sz="1400"/>
              <a:t> וַיִּהְיוּ יְמֵי אָדָם אַחֲרֵי הוֹלִידוֹ אֶת שֵׁת שְׁמֹנֶה מֵאֹת שָׁנָה וַיּוֹלֶד בָּנִים וּבָנוֹת. </a:t>
            </a:r>
            <a:r>
              <a:rPr lang="he-IL" sz="1400">
                <a:hlinkClick r:id="rId6" tooltip="קטגוריה:בראשית ה ה"/>
              </a:rPr>
              <a:t>ה</a:t>
            </a:r>
            <a:r>
              <a:rPr lang="he-IL" sz="1400"/>
              <a:t> וַיִּהְיוּ כָּל יְמֵי </a:t>
            </a:r>
            <a:r>
              <a:rPr lang="he-IL" sz="1400" u="sng">
                <a:solidFill>
                  <a:srgbClr val="FF0000"/>
                </a:solidFill>
              </a:rPr>
              <a:t>אָדָם</a:t>
            </a:r>
            <a:r>
              <a:rPr lang="he-IL" sz="1400"/>
              <a:t> אֲשֶׁר חַי </a:t>
            </a:r>
            <a:r>
              <a:rPr lang="he-IL" sz="1400">
                <a:solidFill>
                  <a:srgbClr val="FF0000"/>
                </a:solidFill>
              </a:rPr>
              <a:t>תְּשַׁע מֵאוֹת שָׁנָה וּשְׁלֹשִׁים שָׁנָה</a:t>
            </a:r>
            <a:r>
              <a:rPr lang="he-IL" sz="1400"/>
              <a:t> וַיָּמֹת.                  </a:t>
            </a:r>
            <a:r>
              <a:rPr lang="he-IL" sz="1400">
                <a:hlinkClick r:id="rId7" tooltip="קטגוריה:בראשית ה ו"/>
              </a:rPr>
              <a:t>ו</a:t>
            </a:r>
            <a:r>
              <a:rPr lang="he-IL" sz="1400"/>
              <a:t> וַיְחִי שֵׁת חָמֵשׁ שָׁנִים וּמְאַת שָׁנָה וַיּוֹלֶד אֶת אֱנוֹשׁ. </a:t>
            </a:r>
            <a:r>
              <a:rPr lang="he-IL" sz="1400">
                <a:hlinkClick r:id="rId8" tooltip="קטגוריה:בראשית ה ז"/>
              </a:rPr>
              <a:t>ז</a:t>
            </a:r>
            <a:r>
              <a:rPr lang="he-IL" sz="1400"/>
              <a:t> וַיְחִי שֵׁת אַחֲרֵי הוֹלִידוֹ אֶת אֱנוֹשׁ שֶׁבַע שָׁנִים וּשְׁמֹנֶה מֵאוֹת שָׁנָה וַיּוֹלֶד בָּנִים וּבָנוֹת. </a:t>
            </a:r>
            <a:r>
              <a:rPr lang="he-IL" sz="1400">
                <a:hlinkClick r:id="rId9" tooltip="קטגוריה:בראשית ה ח"/>
              </a:rPr>
              <a:t>ח</a:t>
            </a:r>
            <a:r>
              <a:rPr lang="he-IL" sz="1400"/>
              <a:t> </a:t>
            </a:r>
            <a:r>
              <a:rPr lang="he-IL" sz="1400">
                <a:solidFill>
                  <a:srgbClr val="FF0000"/>
                </a:solidFill>
              </a:rPr>
              <a:t>וַיִּהְיוּ כָּל יְמֵי שֵׁת שְׁתֵּים עֶשְׂרֵה שָׁנָה וּתְשַׁע מֵאוֹת שָׁנָה וַיָּמֹת.</a:t>
            </a:r>
            <a:r>
              <a:rPr lang="he-IL" sz="1400"/>
              <a:t>                  </a:t>
            </a:r>
            <a:r>
              <a:rPr lang="he-IL" sz="1400">
                <a:hlinkClick r:id="rId10" tooltip="קטגוריה:בראשית ה ט"/>
              </a:rPr>
              <a:t>ט</a:t>
            </a:r>
            <a:r>
              <a:rPr lang="he-IL" sz="1400"/>
              <a:t> וַיְחִי אֱנוֹשׁ תִּשְׁעִים שָׁנָה וַיּוֹלֶד אֶת קֵינָן. </a:t>
            </a:r>
            <a:r>
              <a:rPr lang="he-IL" sz="1400">
                <a:hlinkClick r:id="rId11" tooltip="קטגוריה:בראשית ה י"/>
              </a:rPr>
              <a:t>י</a:t>
            </a:r>
            <a:r>
              <a:rPr lang="he-IL" sz="1400"/>
              <a:t> וַיְחִי אֱנוֹשׁ אַחֲרֵי הוֹלִידוֹ אֶת קֵינָן חֲמֵשׁ עֶשְׂרֵה שָׁנָה וּשְׁמֹנֶה מֵאוֹת שָׁנָה וַיּוֹלֶד בָּנִים וּבָנוֹת. </a:t>
            </a:r>
            <a:r>
              <a:rPr lang="he-IL" sz="1400">
                <a:hlinkClick r:id="rId12" tooltip="קטגוריה:בראשית ה יא"/>
              </a:rPr>
              <a:t>יא</a:t>
            </a:r>
            <a:r>
              <a:rPr lang="he-IL" sz="1400"/>
              <a:t> </a:t>
            </a:r>
            <a:r>
              <a:rPr lang="he-IL" sz="1400">
                <a:solidFill>
                  <a:srgbClr val="FF0000"/>
                </a:solidFill>
              </a:rPr>
              <a:t>וַיִּהְיוּ כָּל יְמֵי אֱנוֹשׁ חָמֵשׁ שָׁנִים וּתְשַׁע מֵאוֹת שָׁנָה וַיָּמֹת</a:t>
            </a:r>
            <a:r>
              <a:rPr lang="he-IL" sz="1400"/>
              <a:t>.                  </a:t>
            </a:r>
            <a:r>
              <a:rPr lang="he-IL" sz="1400">
                <a:hlinkClick r:id="rId13" tooltip="קטגוריה:בראשית ה יב"/>
              </a:rPr>
              <a:t>יב</a:t>
            </a:r>
            <a:r>
              <a:rPr lang="he-IL" sz="1400"/>
              <a:t> וַיְחִי קֵינָן שִׁבְעִים שָׁנָה וַיּוֹלֶד אֶת מַהֲלַלְאֵל. </a:t>
            </a:r>
            <a:r>
              <a:rPr lang="he-IL" sz="1400">
                <a:hlinkClick r:id="rId14" tooltip="קטגוריה:בראשית ה יג"/>
              </a:rPr>
              <a:t>יג</a:t>
            </a:r>
            <a:r>
              <a:rPr lang="he-IL" sz="1400"/>
              <a:t> וַיְחִי קֵינָן אַחֲרֵי הוֹלִידוֹ אֶת מַהֲלַלְאֵל אַרְבָּעִים שָׁנָה וּשְׁמֹנֶה מֵאוֹת שָׁנָה וַיּוֹלֶד בָּנִים וּבָנוֹת. </a:t>
            </a:r>
            <a:r>
              <a:rPr lang="he-IL" sz="1400">
                <a:hlinkClick r:id="rId15" tooltip="קטגוריה:בראשית ה יד"/>
              </a:rPr>
              <a:t>יד</a:t>
            </a:r>
            <a:r>
              <a:rPr lang="he-IL" sz="1400"/>
              <a:t> </a:t>
            </a:r>
            <a:r>
              <a:rPr lang="he-IL" sz="1400">
                <a:solidFill>
                  <a:srgbClr val="FF0000"/>
                </a:solidFill>
              </a:rPr>
              <a:t>וַיִּהְיוּ כָּל יְמֵי קֵינָן עֶשֶׂר שָׁנִים וּתְשַׁע מֵאוֹת שָׁנָה וַיָּמֹת</a:t>
            </a:r>
            <a:r>
              <a:rPr lang="he-IL" sz="1400"/>
              <a:t>.                  </a:t>
            </a:r>
            <a:r>
              <a:rPr lang="he-IL" sz="1400">
                <a:hlinkClick r:id="rId16" tooltip="קטגוריה:בראשית ה טו"/>
              </a:rPr>
              <a:t>טו</a:t>
            </a:r>
            <a:r>
              <a:rPr lang="he-IL" sz="1400"/>
              <a:t> וַיְחִי מַהֲלַלְאֵל חָמֵשׁ שָׁנִים וְשִׁשִּׁים שָׁנָה וַיּוֹלֶד אֶת יָרֶד. </a:t>
            </a:r>
            <a:r>
              <a:rPr lang="he-IL" sz="1400">
                <a:hlinkClick r:id="rId17" tooltip="קטגוריה:בראשית ה טז"/>
              </a:rPr>
              <a:t>טז</a:t>
            </a:r>
            <a:r>
              <a:rPr lang="he-IL" sz="1400"/>
              <a:t> וַיְחִי מַהֲלַלְאֵל אַחֲרֵי הוֹלִידוֹ אֶת יֶרֶד שְׁלֹשִׁים שָׁנָה וּשְׁמֹנֶה מֵאוֹת שָׁנָה וַיּוֹלֶד בָּנִים וּבָנוֹת. </a:t>
            </a:r>
            <a:r>
              <a:rPr lang="he-IL" sz="1400">
                <a:hlinkClick r:id="rId18" tooltip="קטגוריה:בראשית ה יז"/>
              </a:rPr>
              <a:t>יז</a:t>
            </a:r>
            <a:r>
              <a:rPr lang="he-IL" sz="1400"/>
              <a:t> וַיִּהְיוּ </a:t>
            </a:r>
            <a:r>
              <a:rPr lang="he-IL" sz="1400">
                <a:solidFill>
                  <a:srgbClr val="CC3300"/>
                </a:solidFill>
              </a:rPr>
              <a:t>כָּל יְמֵי מַהֲלַלְאֵל חָמֵשׁ וְתִשְׁעִים שָׁנָה וּשְׁמֹנֶה מֵאוֹת שָׁנָה וַיָּמֹת.</a:t>
            </a:r>
            <a:r>
              <a:rPr lang="he-IL" sz="1400"/>
              <a:t>                  </a:t>
            </a:r>
            <a:r>
              <a:rPr lang="he-IL" sz="1400">
                <a:hlinkClick r:id="rId19" tooltip="קטגוריה:בראשית ה יח"/>
              </a:rPr>
              <a:t>יח</a:t>
            </a:r>
            <a:r>
              <a:rPr lang="he-IL" sz="1400"/>
              <a:t> וַיְחִי יֶרֶד שְׁתַּיִם וְשִׁשִּׁים שָׁנָה וּמְאַת שָׁנָה וַיּוֹלֶד אֶת חֲנוֹךְ. </a:t>
            </a:r>
            <a:r>
              <a:rPr lang="he-IL" sz="1400">
                <a:hlinkClick r:id="rId20" tooltip="קטגוריה:בראשית ה יט"/>
              </a:rPr>
              <a:t>יט</a:t>
            </a:r>
            <a:r>
              <a:rPr lang="he-IL" sz="1400"/>
              <a:t> וַיְחִי יֶרֶד אַחֲרֵי הוֹלִידוֹ אֶת חֲנוֹךְ שְׁמֹנֶה מֵאוֹת שָׁנָה וַיּוֹלֶד בָּנִים וּבָנוֹת. </a:t>
            </a:r>
            <a:r>
              <a:rPr lang="he-IL" sz="1400">
                <a:hlinkClick r:id="rId21" tooltip="קטגוריה:בראשית ה כ"/>
              </a:rPr>
              <a:t>כ</a:t>
            </a:r>
            <a:r>
              <a:rPr lang="he-IL" sz="1400"/>
              <a:t> </a:t>
            </a:r>
            <a:r>
              <a:rPr lang="he-IL" sz="1400">
                <a:solidFill>
                  <a:srgbClr val="CC3300"/>
                </a:solidFill>
              </a:rPr>
              <a:t>וַיִּהְיוּ כָּל יְמֵי יֶרֶד שְׁתַּיִם וְשִׁשִּׁים שָׁנָה וּתְשַׁע מֵאוֹת שָׁנָה וַיָּמֹת.</a:t>
            </a:r>
            <a:br>
              <a:rPr lang="he-IL" sz="1400">
                <a:solidFill>
                  <a:srgbClr val="CC3300"/>
                </a:solidFill>
              </a:rPr>
            </a:br>
            <a:r>
              <a:rPr lang="he-IL" sz="1400"/>
              <a:t/>
            </a:r>
            <a:br>
              <a:rPr lang="he-IL" sz="1400"/>
            </a:br>
            <a:r>
              <a:rPr lang="he-IL" sz="1400"/>
              <a:t/>
            </a:r>
            <a:br>
              <a:rPr lang="he-IL" sz="1400"/>
            </a:br>
            <a:r>
              <a:rPr lang="he-IL" sz="1400">
                <a:hlinkClick r:id="rId22" tooltip="קטגוריה:בראשית ה כה"/>
              </a:rPr>
              <a:t>כה</a:t>
            </a:r>
            <a:r>
              <a:rPr lang="he-IL" sz="1400"/>
              <a:t> וַיְחִי מְתוּשֶׁלַח שֶׁבַע וּשְׁמֹנִים שָׁנָה וּמְאַת שָׁנָה וַיּוֹלֶד אֶת לָמֶךְ. </a:t>
            </a:r>
            <a:r>
              <a:rPr lang="he-IL" sz="1400">
                <a:hlinkClick r:id="rId23" tooltip="קטגוריה:בראשית ה כו"/>
              </a:rPr>
              <a:t>כו</a:t>
            </a:r>
            <a:r>
              <a:rPr lang="he-IL" sz="1400"/>
              <a:t> וַיְחִי מְתוּשֶׁלַח אַחֲרֵי הוֹלִידוֹ אֶת לֶמֶךְ שְׁתַּיִם וּשְׁמוֹנִים שָׁנָה וּשְׁבַע מֵאוֹת שָׁנָה וַיּוֹלֶד בָּנִים וּבָנוֹת. </a:t>
            </a:r>
            <a:r>
              <a:rPr lang="he-IL" sz="1400">
                <a:hlinkClick r:id="rId24" tooltip="קטגוריה:בראשית ה כז"/>
              </a:rPr>
              <a:t>כז</a:t>
            </a:r>
            <a:r>
              <a:rPr lang="he-IL" sz="1400"/>
              <a:t> </a:t>
            </a:r>
            <a:r>
              <a:rPr lang="he-IL" sz="1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וַיִּהְיוּ כָּל יְמֵי מְתוּשֶׁלַח תֵּשַׁע וְשִׁשִּׁים שָׁנָה וּתְשַׁע מֵאוֹת שָׁנָה וַיָּמֹת.</a:t>
            </a:r>
            <a:br>
              <a:rPr lang="he-IL" sz="1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14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7885113" y="1268413"/>
            <a:ext cx="565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he-IL" b="1">
                <a:solidFill>
                  <a:srgbClr val="FF0000"/>
                </a:solidFill>
              </a:rPr>
              <a:t>930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7956550" y="2492375"/>
            <a:ext cx="565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he-IL" b="1">
                <a:solidFill>
                  <a:srgbClr val="FF0000"/>
                </a:solidFill>
              </a:rPr>
              <a:t>905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5366" name="Text Box 7"/>
          <p:cNvSpPr txBox="1">
            <a:spLocks noChangeArrowheads="1"/>
          </p:cNvSpPr>
          <p:nvPr/>
        </p:nvSpPr>
        <p:spPr bwMode="auto">
          <a:xfrm>
            <a:off x="7956550" y="3213100"/>
            <a:ext cx="565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he-IL" b="1">
                <a:solidFill>
                  <a:srgbClr val="FF0000"/>
                </a:solidFill>
              </a:rPr>
              <a:t>910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5367" name="Text Box 8"/>
          <p:cNvSpPr txBox="1">
            <a:spLocks noChangeArrowheads="1"/>
          </p:cNvSpPr>
          <p:nvPr/>
        </p:nvSpPr>
        <p:spPr bwMode="auto">
          <a:xfrm>
            <a:off x="7956550" y="3933825"/>
            <a:ext cx="565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he-IL" b="1">
                <a:solidFill>
                  <a:srgbClr val="FF0000"/>
                </a:solidFill>
              </a:rPr>
              <a:t>895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5368" name="Text Box 9"/>
          <p:cNvSpPr txBox="1">
            <a:spLocks noChangeArrowheads="1"/>
          </p:cNvSpPr>
          <p:nvPr/>
        </p:nvSpPr>
        <p:spPr bwMode="auto">
          <a:xfrm>
            <a:off x="7956550" y="4581525"/>
            <a:ext cx="565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he-IL" b="1">
                <a:solidFill>
                  <a:srgbClr val="FF0000"/>
                </a:solidFill>
              </a:rPr>
              <a:t>962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21866" name="Text Box 10"/>
          <p:cNvSpPr txBox="1">
            <a:spLocks noChangeArrowheads="1"/>
          </p:cNvSpPr>
          <p:nvPr/>
        </p:nvSpPr>
        <p:spPr bwMode="auto">
          <a:xfrm>
            <a:off x="8027988" y="5949950"/>
            <a:ext cx="565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he-IL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969</a:t>
            </a:r>
            <a:endParaRPr lang="en-US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370" name="Text Box 11"/>
          <p:cNvSpPr txBox="1">
            <a:spLocks noChangeArrowheads="1"/>
          </p:cNvSpPr>
          <p:nvPr/>
        </p:nvSpPr>
        <p:spPr bwMode="auto">
          <a:xfrm>
            <a:off x="7956550" y="1916113"/>
            <a:ext cx="565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he-IL" b="1">
                <a:solidFill>
                  <a:srgbClr val="FF0000"/>
                </a:solidFill>
              </a:rPr>
              <a:t>912</a:t>
            </a:r>
            <a:endParaRPr lang="en-US" b="1">
              <a:solidFill>
                <a:srgbClr val="FF0000"/>
              </a:solidFill>
            </a:endParaRPr>
          </a:p>
        </p:txBody>
      </p:sp>
      <p:pic>
        <p:nvPicPr>
          <p:cNvPr id="15371" name="Picture 12" descr="logo">
            <a:hlinkClick r:id="rId25"/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5268913"/>
            <a:ext cx="1154113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ChangeArrowheads="1"/>
          </p:cNvSpPr>
          <p:nvPr/>
        </p:nvSpPr>
        <p:spPr bwMode="auto">
          <a:xfrm>
            <a:off x="395288" y="333375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he-IL" sz="40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סיכום - אוטמים</a:t>
            </a:r>
            <a:endParaRPr lang="en-US" sz="400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1187450" y="1773238"/>
            <a:ext cx="71501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r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he-IL" sz="2800"/>
              <a:t>מתרחשים בעיקר בצעירים </a:t>
            </a:r>
          </a:p>
          <a:p>
            <a:pPr marL="342900" indent="-342900" algn="r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he-IL" sz="2800"/>
              <a:t>מנגנון ? </a:t>
            </a:r>
          </a:p>
          <a:p>
            <a:pPr marL="342900" indent="-342900" algn="r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he-IL" sz="2800"/>
              <a:t>האם בעיית הקרישה לא מגינה מפני חסימה עורקית ?</a:t>
            </a:r>
          </a:p>
          <a:p>
            <a:pPr marL="342900" indent="-342900" algn="r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he-IL" sz="2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836613"/>
            <a:ext cx="79676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700213"/>
            <a:ext cx="1800225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700213"/>
            <a:ext cx="106997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492375"/>
            <a:ext cx="8586788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1371600"/>
          </a:xfrm>
        </p:spPr>
        <p:txBody>
          <a:bodyPr/>
          <a:lstStyle/>
          <a:p>
            <a:pPr algn="ctr" eaLnBrk="1" hangingPunct="1">
              <a:defRPr/>
            </a:pPr>
            <a:r>
              <a:rPr lang="he-IL" sz="400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סיבות מוות עיקריות</a:t>
            </a:r>
            <a:endParaRPr lang="en-US" sz="4000" smtClean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924175"/>
            <a:ext cx="82454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941888"/>
            <a:ext cx="78486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7956550" y="2133600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SMR</a:t>
            </a:r>
          </a:p>
        </p:txBody>
      </p:sp>
      <p:sp>
        <p:nvSpPr>
          <p:cNvPr id="75782" name="Text Box 7"/>
          <p:cNvSpPr txBox="1">
            <a:spLocks noChangeArrowheads="1"/>
          </p:cNvSpPr>
          <p:nvPr/>
        </p:nvSpPr>
        <p:spPr bwMode="auto">
          <a:xfrm>
            <a:off x="2195513" y="5661025"/>
            <a:ext cx="51181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SMR = Observed / Expected mortality by age,….</a:t>
            </a:r>
          </a:p>
        </p:txBody>
      </p:sp>
      <p:pic>
        <p:nvPicPr>
          <p:cNvPr id="75783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437063"/>
            <a:ext cx="78486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4" name="Rectangle 5"/>
          <p:cNvSpPr>
            <a:spLocks noChangeArrowheads="1"/>
          </p:cNvSpPr>
          <p:nvPr/>
        </p:nvSpPr>
        <p:spPr bwMode="auto">
          <a:xfrm>
            <a:off x="7740650" y="2781300"/>
            <a:ext cx="1079500" cy="259238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</p:spTree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765175"/>
            <a:ext cx="7437437" cy="548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052513"/>
            <a:ext cx="7927975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44675"/>
            <a:ext cx="85090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2420938"/>
            <a:ext cx="2838450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9" name="Picture 6" descr="QustionMark_answer_101_xlar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3429000"/>
            <a:ext cx="2036763" cy="203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395288" y="333375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he-IL" sz="40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סיכום</a:t>
            </a:r>
            <a:endParaRPr lang="en-US" sz="400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8851" name="Rectangle 3"/>
          <p:cNvSpPr>
            <a:spLocks noChangeArrowheads="1"/>
          </p:cNvSpPr>
          <p:nvPr/>
        </p:nvSpPr>
        <p:spPr bwMode="auto">
          <a:xfrm>
            <a:off x="684213" y="2276475"/>
            <a:ext cx="80137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r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he-IL" sz="2800"/>
              <a:t>עליה בתוחלת החיים הביאה לשינוי בתבנית התחלואה</a:t>
            </a:r>
          </a:p>
          <a:p>
            <a:pPr marL="342900" indent="-342900" algn="r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he-IL" sz="2800"/>
              <a:t>מחלת לב אסכמית לצורותיה השונות - שכיחה </a:t>
            </a:r>
          </a:p>
          <a:p>
            <a:pPr marL="342900" indent="-342900" algn="r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he-IL" sz="2800"/>
              <a:t>קיים ניסיון מועט בטיפול אקוטי</a:t>
            </a:r>
          </a:p>
          <a:p>
            <a:pPr marL="342900" indent="-342900" algn="r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2800"/>
              <a:t>GUIDELINES</a:t>
            </a:r>
            <a:r>
              <a:rPr lang="he-IL" sz="2800"/>
              <a:t> מסתמכים על נסיון ופחות על מידע</a:t>
            </a:r>
          </a:p>
          <a:p>
            <a:pPr marL="342900" indent="-342900" algn="r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he-IL" sz="2800"/>
              <a:t>קיימים גורמי סיכון רבים לחלק משמעותי מן החולים</a:t>
            </a:r>
          </a:p>
          <a:p>
            <a:pPr marL="342900" indent="-342900" algn="r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he-IL" sz="2800"/>
              <a:t>לטפל אגרסיבית בגורמי סיכון </a:t>
            </a:r>
          </a:p>
          <a:p>
            <a:pPr marL="342900" indent="-342900" algn="r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he-IL" sz="2800"/>
          </a:p>
          <a:p>
            <a:pPr marL="342900" indent="-342900" algn="r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he-IL" sz="2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4" descr="europe_abr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484313"/>
            <a:ext cx="32924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46" name="Text Box 2"/>
          <p:cNvSpPr txBox="1">
            <a:spLocks noChangeArrowheads="1"/>
          </p:cNvSpPr>
          <p:nvPr/>
        </p:nvSpPr>
        <p:spPr bwMode="auto">
          <a:xfrm>
            <a:off x="2051050" y="836613"/>
            <a:ext cx="5207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ADVANCE</a:t>
            </a:r>
          </a:p>
        </p:txBody>
      </p:sp>
      <p:pic>
        <p:nvPicPr>
          <p:cNvPr id="79876" name="Picture 6" descr="Israel satellite ph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068638"/>
            <a:ext cx="1252537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Stop-Heart-Dise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916113"/>
            <a:ext cx="4762500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Text Box 4"/>
          <p:cNvSpPr txBox="1">
            <a:spLocks noChangeArrowheads="1"/>
          </p:cNvSpPr>
          <p:nvPr/>
        </p:nvSpPr>
        <p:spPr bwMode="auto">
          <a:xfrm>
            <a:off x="611188" y="1196975"/>
            <a:ext cx="79025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he-IL" sz="129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תודה רבה !</a:t>
            </a:r>
            <a:endParaRPr lang="en-US" sz="129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8052" name="Group 52"/>
          <p:cNvGraphicFramePr>
            <a:graphicFrameLocks noGrp="1"/>
          </p:cNvGraphicFramePr>
          <p:nvPr>
            <p:ph type="tbl" idx="1"/>
          </p:nvPr>
        </p:nvGraphicFramePr>
        <p:xfrm>
          <a:off x="1908175" y="1773238"/>
          <a:ext cx="5759450" cy="4515253"/>
        </p:xfrm>
        <a:graphic>
          <a:graphicData uri="http://schemas.openxmlformats.org/drawingml/2006/table">
            <a:tbl>
              <a:tblPr rtl="1"/>
              <a:tblGrid>
                <a:gridCol w="1871662"/>
                <a:gridCol w="1871663"/>
                <a:gridCol w="2016125"/>
              </a:tblGrid>
              <a:tr h="647591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e-I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גברים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e-I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נשים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14033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e-I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יותר מ 80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e-I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שוייץ, אוסטריה, אוסטרליה, ארה"ב, אירלנד, איטליה, הולנד, בריטניה, יפן, יוון, צרפת, קנדה, פינלנד, </a:t>
                      </a:r>
                      <a:r>
                        <a:rPr kumimoji="0" lang="he-I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ישראל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8045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e-I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75-80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e-I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שוייץ, אוסטריה, אוסטרליה, ארה"ב, אירלנד, איטליה, הולנד, בריטניה, יפן, יוון, צרפת, קנדה, פינלנד, </a:t>
                      </a:r>
                      <a:r>
                        <a:rPr kumimoji="0" lang="he-I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ישראל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e-I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הונגריה, תורכיה, ירדן, לבנון, מכסיקו, 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591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e-I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70-75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e-I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הונגריה, תורכיה, ירדן, לבנון, מכסיקו, 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e-I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רוסיה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591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e-I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65-70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e-I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מצרים, רוסיה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8025" name="Rectangle 25"/>
          <p:cNvSpPr>
            <a:spLocks noChangeArrowheads="1"/>
          </p:cNvSpPr>
          <p:nvPr/>
        </p:nvSpPr>
        <p:spPr bwMode="auto">
          <a:xfrm>
            <a:off x="395288" y="26035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he-IL" sz="40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תוחלת חיים בעולם</a:t>
            </a:r>
            <a:endParaRPr lang="en-US" sz="400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Life_Expectancy_2007_Estimates_CIA_World_Fact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420938"/>
            <a:ext cx="8856662" cy="421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1319</TotalTime>
  <Words>1010</Words>
  <Application>Microsoft Office PowerPoint</Application>
  <PresentationFormat>On-screen Show (4:3)</PresentationFormat>
  <Paragraphs>248</Paragraphs>
  <Slides>78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78</vt:i4>
      </vt:variant>
    </vt:vector>
  </HeadingPairs>
  <TitlesOfParts>
    <vt:vector size="89" baseType="lpstr">
      <vt:lpstr>Arial</vt:lpstr>
      <vt:lpstr>Wingdings</vt:lpstr>
      <vt:lpstr>Calibri</vt:lpstr>
      <vt:lpstr>Arial Black</vt:lpstr>
      <vt:lpstr>Times New Roman</vt:lpstr>
      <vt:lpstr>Webdings</vt:lpstr>
      <vt:lpstr>Pixel</vt:lpstr>
      <vt:lpstr>Microsoft Equation 3.0</vt:lpstr>
      <vt:lpstr>תרשים של Microsoft Office Excel</vt:lpstr>
      <vt:lpstr>תרשים של Microsoft Graph</vt:lpstr>
      <vt:lpstr>Microsoft Office Excel Chart</vt:lpstr>
      <vt:lpstr>המופיליה בגיל הזהב  מחלות לב ופתרונן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סיבות מוות עיקריות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Dr Lobinsky</dc:creator>
  <cp:lastModifiedBy>אלי וישניצר</cp:lastModifiedBy>
  <cp:revision>69</cp:revision>
  <dcterms:created xsi:type="dcterms:W3CDTF">2010-06-22T18:22:40Z</dcterms:created>
  <dcterms:modified xsi:type="dcterms:W3CDTF">2013-01-27T20:55:14Z</dcterms:modified>
</cp:coreProperties>
</file>