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333" r:id="rId3"/>
    <p:sldId id="286" r:id="rId4"/>
    <p:sldId id="326" r:id="rId5"/>
    <p:sldId id="307" r:id="rId6"/>
    <p:sldId id="335" r:id="rId7"/>
    <p:sldId id="336" r:id="rId8"/>
    <p:sldId id="334" r:id="rId9"/>
    <p:sldId id="348" r:id="rId10"/>
    <p:sldId id="312" r:id="rId11"/>
    <p:sldId id="329" r:id="rId12"/>
    <p:sldId id="349" r:id="rId13"/>
    <p:sldId id="270" r:id="rId14"/>
    <p:sldId id="294" r:id="rId15"/>
    <p:sldId id="322" r:id="rId16"/>
    <p:sldId id="328" r:id="rId17"/>
    <p:sldId id="346" r:id="rId18"/>
    <p:sldId id="337" r:id="rId19"/>
    <p:sldId id="338" r:id="rId20"/>
    <p:sldId id="339" r:id="rId21"/>
    <p:sldId id="340" r:id="rId22"/>
    <p:sldId id="350" r:id="rId23"/>
    <p:sldId id="351" r:id="rId24"/>
    <p:sldId id="352" r:id="rId25"/>
    <p:sldId id="291" r:id="rId26"/>
    <p:sldId id="345" r:id="rId2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6" autoAdjust="0"/>
    <p:restoredTop sz="94595" autoAdjust="0"/>
  </p:normalViewPr>
  <p:slideViewPr>
    <p:cSldViewPr>
      <p:cViewPr>
        <p:scale>
          <a:sx n="50" d="100"/>
          <a:sy n="50" d="100"/>
        </p:scale>
        <p:origin x="-1325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76E5-BC73-4268-A2E7-DCD03C3A08F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1112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771B-F9A5-4DD1-A0F0-2FAE0485BB2F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1411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DCFD-58AD-4E76-998D-CFCB32AA402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88861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0F1B-204E-4C45-9B83-8AFDE4FB029E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309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B5CE-365A-4928-A04A-DB2818394D43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808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5590-FBC9-48C8-919E-4EEDBEE473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603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67E7-BB56-476A-A26C-44B163A92579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335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BBB3-2825-4307-A4D1-3DA652F6001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784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D598-8971-4D98-A9A9-64BFCFB6E99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8179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2747-5C17-4C0E-B707-F60D90B0A6F3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0223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20A7-9120-4B00-847F-8FDA9E6210B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0156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9A5C-4319-4162-B91A-D1E47282FB8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2726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48C9-1346-47F6-A654-672BECC6E1F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7673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2B1A-D976-47DF-95CE-42CD5B6F1A8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5732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he-IL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he-IL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endParaRPr lang="he-IL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2C0834-E611-417F-929A-C52FA6915D1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com/imgres?imgurl=http://www.kathleenleangen.com/forportfolio/images/Junior-Rugby.jpg&amp;imgrefurl=http://www.kathleenleangen.com/portfolio.html&amp;h=375&amp;w=304&amp;sz=123&amp;hl=en&amp;start=238&amp;um=1&amp;tbnid=CRMQoZ1Ud8bwIM:&amp;tbnh=122&amp;tbnw=99&amp;prev=/images?q=rugby+photos+&amp;start=220&amp;ndsp=20&amp;svnum=10&amp;um=1&amp;hl=en&amp;rls=com.microsoft:en-US&amp;sa=N" TargetMode="Externa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hyperlink" Target="mailto:codalco@viabcp.com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://www.alrfoto.com/gal46/gal08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hyperlink" Target="http://www.geocities.com/anvitel/medicin/agro_far.jpg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38" y="188913"/>
            <a:ext cx="8029575" cy="1454150"/>
          </a:xfrm>
        </p:spPr>
        <p:txBody>
          <a:bodyPr/>
          <a:lstStyle/>
          <a:p>
            <a:pPr eaLnBrk="1" hangingPunct="1">
              <a:defRPr/>
            </a:pPr>
            <a:r>
              <a:rPr lang="he-IL" sz="5000" b="1" dirty="0" smtClean="0">
                <a:solidFill>
                  <a:schemeClr val="tx1"/>
                </a:solidFill>
                <a:cs typeface="David" pitchFamily="34" charset="-79"/>
              </a:rPr>
              <a:t>חץ- ארגון ישראלי לבריאות הכבד</a:t>
            </a:r>
            <a:endParaRPr lang="en-US" sz="5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371600" y="4786313"/>
            <a:ext cx="6400800" cy="1214437"/>
          </a:xfrm>
        </p:spPr>
        <p:txBody>
          <a:bodyPr/>
          <a:lstStyle/>
          <a:p>
            <a:pPr>
              <a:defRPr/>
            </a:pPr>
            <a:r>
              <a:rPr lang="he-IL" sz="4800" dirty="0" smtClean="0">
                <a:latin typeface="Arial Black" pitchFamily="34" charset="0"/>
              </a:rPr>
              <a:t>www.hetzliver.org</a:t>
            </a:r>
            <a:endParaRPr lang="he-IL" sz="4800" dirty="0"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398713"/>
            <a:ext cx="26638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latin typeface="Times New Roman" pitchFamily="18" charset="0"/>
                <a:cs typeface="David" pitchFamily="34" charset="-79"/>
              </a:rPr>
              <a:t>סטיגמה</a:t>
            </a:r>
          </a:p>
        </p:txBody>
      </p:sp>
      <p:pic>
        <p:nvPicPr>
          <p:cNvPr id="12291" name="Picture 3" descr="Smiles_Thumbs_up_prv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78013"/>
            <a:ext cx="5567363" cy="391318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פנויים – פנויות</a:t>
            </a:r>
            <a:r>
              <a:rPr lang="he-IL" dirty="0" smtClean="0"/>
              <a:t> </a:t>
            </a:r>
            <a:endParaRPr lang="en-US" dirty="0" smtClean="0"/>
          </a:p>
        </p:txBody>
      </p:sp>
      <p:pic>
        <p:nvPicPr>
          <p:cNvPr id="13315" name="Picture 4" descr="MCj0354221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811338"/>
            <a:ext cx="2379662" cy="2003425"/>
          </a:xfrm>
        </p:spPr>
      </p:pic>
      <p:pic>
        <p:nvPicPr>
          <p:cNvPr id="13316" name="Picture 6" descr="MCj041066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3716338"/>
            <a:ext cx="3600450" cy="2403475"/>
          </a:xfrm>
        </p:spPr>
      </p:pic>
      <p:pic>
        <p:nvPicPr>
          <p:cNvPr id="13317" name="Picture 15" descr="050906_160345-1320_fair1moon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2087563" cy="2087562"/>
          </a:xfrm>
        </p:spPr>
      </p:pic>
      <p:pic>
        <p:nvPicPr>
          <p:cNvPr id="13318" name="Picture 17" descr="globe015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988" y="1773238"/>
            <a:ext cx="1287462" cy="15113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he-IL" sz="5400" b="1" dirty="0" smtClean="0">
                <a:cs typeface="David" pitchFamily="2" charset="-79"/>
              </a:rPr>
              <a:t>ביטוח</a:t>
            </a:r>
            <a:endParaRPr lang="he-IL" sz="5400" b="1" dirty="0">
              <a:cs typeface="David" pitchFamily="2" charset="-79"/>
            </a:endParaRPr>
          </a:p>
        </p:txBody>
      </p:sp>
      <p:pic>
        <p:nvPicPr>
          <p:cNvPr id="14339" name="Picture 2" descr="D:\My Documents\AMUTAAAA  NUEVO 09\fotos\tiburonataca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438" y="1571625"/>
            <a:ext cx="3109912" cy="2143125"/>
          </a:xfrm>
        </p:spPr>
      </p:pic>
      <p:pic>
        <p:nvPicPr>
          <p:cNvPr id="14340" name="Picture 3" descr="D:\My Documents\AMUTAAAA  NUEVO 09\fotos\87%20House%20Slid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643063"/>
            <a:ext cx="3197225" cy="2185987"/>
          </a:xfrm>
        </p:spPr>
      </p:pic>
      <p:pic>
        <p:nvPicPr>
          <p:cNvPr id="14341" name="Picture 7" descr="D:\My Documents\AMUTAAAA  NUEVO 09\fotos\right_moment_05[1]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4000500"/>
            <a:ext cx="3205162" cy="2187575"/>
          </a:xfrm>
        </p:spPr>
      </p:pic>
      <p:pic>
        <p:nvPicPr>
          <p:cNvPr id="14342" name="Picture 8" descr="D:\My Documents\AMUTAAAA  NUEVO 09\fotos\74%20There%27s%20A%20Dude%20On%20Your%20Chute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4000500"/>
            <a:ext cx="3143250" cy="21875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טיפול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2588" y="1600200"/>
            <a:ext cx="18716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4500" b="1" dirty="0" smtClean="0">
                <a:cs typeface="David" pitchFamily="34" charset="-79"/>
              </a:rPr>
              <a:t>הכנה</a:t>
            </a:r>
          </a:p>
          <a:p>
            <a:pPr eaLnBrk="1" hangingPunct="1">
              <a:lnSpc>
                <a:spcPct val="90000"/>
              </a:lnSpc>
              <a:defRPr/>
            </a:pPr>
            <a:endParaRPr lang="he-IL" sz="4500" b="1" dirty="0" smtClean="0">
              <a:solidFill>
                <a:srgbClr val="66FFFF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e-IL" sz="4500" b="1" dirty="0" smtClean="0">
              <a:solidFill>
                <a:srgbClr val="66FFFF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e-IL" sz="2800" dirty="0" smtClean="0">
              <a:solidFill>
                <a:srgbClr val="66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e-IL" sz="2800" dirty="0" smtClean="0">
              <a:solidFill>
                <a:srgbClr val="66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e-IL" sz="2800" dirty="0" smtClean="0">
              <a:solidFill>
                <a:srgbClr val="66FF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4500" b="1" dirty="0" smtClean="0">
                <a:cs typeface="David" pitchFamily="34" charset="-79"/>
              </a:rPr>
              <a:t>התמדה</a:t>
            </a:r>
            <a:r>
              <a:rPr lang="he-IL" sz="4500" b="1" dirty="0" smtClean="0">
                <a:solidFill>
                  <a:srgbClr val="66FFFF"/>
                </a:solidFill>
                <a:cs typeface="David" pitchFamily="34" charset="-79"/>
              </a:rPr>
              <a:t> </a:t>
            </a:r>
            <a:endParaRPr lang="en-US" sz="4500" b="1" dirty="0" smtClean="0">
              <a:solidFill>
                <a:srgbClr val="66FFFF"/>
              </a:solidFill>
              <a:cs typeface="David" pitchFamily="34" charset="-79"/>
            </a:endParaRPr>
          </a:p>
        </p:txBody>
      </p:sp>
      <p:pic>
        <p:nvPicPr>
          <p:cNvPr id="15364" name="Picture 4" descr="rugby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628775"/>
            <a:ext cx="2232025" cy="2087563"/>
          </a:xfrm>
        </p:spPr>
      </p:pic>
      <p:pic>
        <p:nvPicPr>
          <p:cNvPr id="15365" name="Picture 6" descr="rugb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149725"/>
            <a:ext cx="2808288" cy="2303463"/>
          </a:xfrm>
        </p:spPr>
      </p:pic>
      <p:pic>
        <p:nvPicPr>
          <p:cNvPr id="15366" name="Picture 11" descr="[photo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9527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Junior-Rugb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23034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5400" b="1" dirty="0" smtClean="0">
                <a:solidFill>
                  <a:schemeClr val="tx1"/>
                </a:solidFill>
                <a:cs typeface="David" pitchFamily="34" charset="-79"/>
              </a:rPr>
              <a:t>מים, מים ועוד מים</a:t>
            </a:r>
            <a:endParaRPr lang="en-US" sz="54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16387" name="Picture 3" descr="iguaz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3889375" cy="4321175"/>
          </a:xfrm>
        </p:spPr>
      </p:pic>
      <p:pic>
        <p:nvPicPr>
          <p:cNvPr id="16388" name="Picture 4" descr="niaga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675"/>
            <a:ext cx="3816350" cy="43211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5400" b="1" dirty="0" smtClean="0">
                <a:solidFill>
                  <a:schemeClr val="tx1"/>
                </a:solidFill>
                <a:cs typeface="David" pitchFamily="34" charset="-79"/>
              </a:rPr>
              <a:t>עייפות בטיפול ? </a:t>
            </a:r>
            <a:br>
              <a:rPr lang="he-IL" sz="5400" b="1" dirty="0" smtClean="0">
                <a:solidFill>
                  <a:schemeClr val="tx1"/>
                </a:solidFill>
                <a:cs typeface="David" pitchFamily="34" charset="-79"/>
              </a:rPr>
            </a:br>
            <a:r>
              <a:rPr lang="he-IL" sz="5400" b="1" dirty="0" smtClean="0">
                <a:solidFill>
                  <a:schemeClr val="tx1"/>
                </a:solidFill>
                <a:cs typeface="David" pitchFamily="34" charset="-79"/>
              </a:rPr>
              <a:t>פעילות גופנית</a:t>
            </a:r>
            <a:r>
              <a:rPr lang="he-IL" sz="5400" dirty="0" smtClean="0">
                <a:solidFill>
                  <a:schemeClr val="tx1"/>
                </a:solidFill>
                <a:cs typeface="David" pitchFamily="34" charset="-79"/>
              </a:rPr>
              <a:t> !</a:t>
            </a:r>
            <a:r>
              <a:rPr lang="he-IL" dirty="0" smtClean="0"/>
              <a:t> </a:t>
            </a:r>
            <a:endParaRPr lang="en-US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e-IL" sz="2800" dirty="0" smtClean="0"/>
              <a:t>    </a:t>
            </a:r>
            <a:endParaRPr lang="en-US" sz="2800" dirty="0" smtClean="0"/>
          </a:p>
        </p:txBody>
      </p:sp>
      <p:pic>
        <p:nvPicPr>
          <p:cNvPr id="17412" name="Picture 7" descr="yog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349500"/>
            <a:ext cx="5184775" cy="2159000"/>
          </a:xfrm>
        </p:spPr>
      </p:pic>
      <p:pic>
        <p:nvPicPr>
          <p:cNvPr id="17413" name="Picture 8" descr="yog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797425"/>
            <a:ext cx="2571750" cy="149542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דיכאון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18435" name="Picture 4" descr="bebe enojad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420938"/>
            <a:ext cx="1830388" cy="2579687"/>
          </a:xfrm>
        </p:spPr>
      </p:pic>
      <p:pic>
        <p:nvPicPr>
          <p:cNvPr id="18436" name="Picture 5" descr="G_Loca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420938"/>
            <a:ext cx="2663825" cy="2592387"/>
          </a:xfrm>
        </p:spPr>
      </p:pic>
      <p:sp>
        <p:nvSpPr>
          <p:cNvPr id="13415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קרב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19459" name="Picture 4" descr="images[4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205038"/>
            <a:ext cx="3384550" cy="332898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ידע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20483" name="Picture 4" descr="sabidu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73300"/>
            <a:ext cx="4038600" cy="3179763"/>
          </a:xfrm>
        </p:spPr>
      </p:pic>
      <p:pic>
        <p:nvPicPr>
          <p:cNvPr id="20484" name="Picture 6" descr="perro inteligen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276475"/>
            <a:ext cx="3810000" cy="317182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כושר גופני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21507" name="Picture 4" descr="cat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413" y="1600200"/>
            <a:ext cx="3049587" cy="452596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928688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he-IL" sz="4800" b="1" dirty="0" smtClean="0">
                <a:solidFill>
                  <a:schemeClr val="tx1"/>
                </a:solidFill>
                <a:cs typeface="David" pitchFamily="34" charset="-79"/>
              </a:rPr>
              <a:t>  </a:t>
            </a:r>
            <a:r>
              <a:rPr lang="he-IL" sz="4000" dirty="0" smtClean="0"/>
              <a:t>  </a:t>
            </a:r>
            <a:r>
              <a:rPr lang="he-IL" sz="3200" b="1" dirty="0" smtClean="0"/>
              <a:t>  </a:t>
            </a:r>
            <a:endParaRPr lang="en-US" sz="3200" b="1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5024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e-IL" sz="44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10300" b="1" dirty="0" smtClean="0">
                <a:cs typeface="David" pitchFamily="34" charset="-79"/>
              </a:rPr>
              <a:t>לסבול בכיף</a:t>
            </a:r>
          </a:p>
          <a:p>
            <a:pPr eaLnBrk="1" hangingPunct="1">
              <a:lnSpc>
                <a:spcPct val="80000"/>
              </a:lnSpc>
              <a:defRPr/>
            </a:pPr>
            <a:endParaRPr lang="he-IL" sz="10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sz="3300" b="1" dirty="0" smtClean="0">
                <a:cs typeface="David" pitchFamily="34" charset="-79"/>
              </a:rPr>
              <a:t>חוליו בורמן</a:t>
            </a:r>
            <a:endParaRPr lang="en-US" sz="3300" b="1" dirty="0" smtClean="0">
              <a:cs typeface="David" pitchFamily="34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ראש קרבית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22531" name="Picture 4" descr="ardilla en guer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205038"/>
            <a:ext cx="4089400" cy="3671887"/>
          </a:xfrm>
        </p:spPr>
      </p:pic>
      <p:sp>
        <p:nvSpPr>
          <p:cNvPr id="17511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he-IL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תמיכה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23555" name="Picture 4" descr="am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3429000"/>
            <a:ext cx="2665412" cy="2214563"/>
          </a:xfrm>
        </p:spPr>
      </p:pic>
      <p:pic>
        <p:nvPicPr>
          <p:cNvPr id="23556" name="Picture 8" descr="j025442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844675"/>
            <a:ext cx="1706562" cy="158432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he-IL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נקודת ראיה</a:t>
            </a:r>
            <a:r>
              <a:rPr lang="he-IL" sz="6000" dirty="0" smtClean="0">
                <a:solidFill>
                  <a:schemeClr val="tx1"/>
                </a:solidFill>
              </a:rPr>
              <a:t> </a:t>
            </a:r>
            <a:endParaRPr lang="he-IL" sz="6000" dirty="0">
              <a:solidFill>
                <a:schemeClr val="tx1"/>
              </a:solidFill>
            </a:endParaRPr>
          </a:p>
        </p:txBody>
      </p:sp>
      <p:pic>
        <p:nvPicPr>
          <p:cNvPr id="24579" name="Content Placeholder 5" descr="susto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803400"/>
            <a:ext cx="2006600" cy="2833688"/>
          </a:xfrm>
        </p:spPr>
      </p:pic>
      <p:pic>
        <p:nvPicPr>
          <p:cNvPr id="24580" name="Content Placeholder 6" descr="ggg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4500563"/>
            <a:ext cx="1533525" cy="2044700"/>
          </a:xfrm>
        </p:spPr>
      </p:pic>
      <p:pic>
        <p:nvPicPr>
          <p:cNvPr id="24581" name="Content Placeholder 7" descr="Ojosgrandes[1].gif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4689475"/>
            <a:ext cx="1722438" cy="1239838"/>
          </a:xfrm>
        </p:spPr>
      </p:pic>
      <p:pic>
        <p:nvPicPr>
          <p:cNvPr id="24582" name="Picture 8" descr="QCI2CA9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20748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C:\Users\juli\Desktop\images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857375"/>
            <a:ext cx="18081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נקודת ראיה</a:t>
            </a:r>
            <a:r>
              <a:rPr lang="he-IL" sz="6000" dirty="0" smtClean="0">
                <a:solidFill>
                  <a:schemeClr val="tx1"/>
                </a:solidFill>
              </a:rPr>
              <a:t> </a:t>
            </a:r>
            <a:endParaRPr lang="he-I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25606" name="Picture 6" descr="C:\Users\juli\Desktop\P_FRIQU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1452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:\Users\juli\Desktop\abue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2911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:\Users\juli\Desktop\Sonriente- 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3145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:\Users\juli\Desktop\Abuelos-y-su-hija---caras--hembras-24593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29125"/>
            <a:ext cx="231298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:\Users\juli\Desktop\Retrato-de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44675"/>
            <a:ext cx="208121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הבחירה היא שלך</a:t>
            </a:r>
            <a:endParaRPr lang="he-I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3813"/>
            <a:ext cx="4038600" cy="2187575"/>
          </a:xfrm>
        </p:spPr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26630" name="Picture 2" descr="C:\Users\juli\Desktop\caratr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4106863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sz="10000" b="1" i="1" dirty="0" smtClean="0">
                <a:solidFill>
                  <a:schemeClr val="tx1"/>
                </a:solidFill>
                <a:cs typeface="David" pitchFamily="34" charset="-79"/>
              </a:rPr>
              <a:t/>
            </a:r>
            <a:br>
              <a:rPr lang="he-IL" sz="10000" b="1" i="1" dirty="0" smtClean="0">
                <a:solidFill>
                  <a:schemeClr val="tx1"/>
                </a:solidFill>
                <a:cs typeface="David" pitchFamily="34" charset="-79"/>
              </a:rPr>
            </a:br>
            <a:r>
              <a:rPr lang="he-IL" sz="10000" b="1" i="1" dirty="0" smtClean="0">
                <a:solidFill>
                  <a:schemeClr val="tx1"/>
                </a:solidFill>
                <a:cs typeface="David" pitchFamily="34" charset="-79"/>
              </a:rPr>
              <a:t>תודה!</a:t>
            </a:r>
            <a:r>
              <a:rPr lang="en-US" sz="10000" dirty="0" smtClean="0">
                <a:solidFill>
                  <a:schemeClr val="folHlink"/>
                </a:solidFill>
              </a:rPr>
              <a:t/>
            </a:r>
            <a:br>
              <a:rPr lang="en-US" sz="10000" dirty="0" smtClean="0">
                <a:solidFill>
                  <a:schemeClr val="folHlink"/>
                </a:solidFill>
              </a:rPr>
            </a:br>
            <a:endParaRPr lang="he-IL" sz="10000" dirty="0" smtClean="0">
              <a:solidFill>
                <a:schemeClr val="folHlink"/>
              </a:solidFill>
            </a:endParaRPr>
          </a:p>
        </p:txBody>
      </p:sp>
      <p:pic>
        <p:nvPicPr>
          <p:cNvPr id="27651" name="Picture 3" descr="-thank%20u%20blu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49725"/>
            <a:ext cx="37433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-6219825"/>
            <a:ext cx="122047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e-IL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שמואל שפירא   0545-694400</a:t>
            </a:r>
          </a:p>
          <a:p>
            <a:pPr algn="l">
              <a:defRPr/>
            </a:pPr>
            <a:r>
              <a:rPr lang="he-IL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חוליו בורמן       0545-694404  </a:t>
            </a:r>
          </a:p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www.hepatitisonline.org</a:t>
            </a:r>
            <a:endParaRPr lang="he-IL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he-IL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43188"/>
            <a:ext cx="2143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820150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sz="7000" b="1" dirty="0" smtClean="0">
                <a:solidFill>
                  <a:schemeClr val="tx1"/>
                </a:solidFill>
                <a:cs typeface="David" pitchFamily="34" charset="-79"/>
              </a:rPr>
              <a:t> </a:t>
            </a:r>
            <a:r>
              <a:rPr lang="he-IL" sz="5100" b="1" dirty="0" smtClean="0">
                <a:solidFill>
                  <a:schemeClr val="tx1"/>
                </a:solidFill>
                <a:cs typeface="David" pitchFamily="34" charset="-79"/>
              </a:rPr>
              <a:t>חץ- ארגון ישראלי לבריאות הכבד</a:t>
            </a:r>
            <a:endParaRPr lang="en-US" sz="51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816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e-IL" sz="3900" b="1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e-IL" sz="6000" b="1" dirty="0" smtClean="0">
                <a:cs typeface="David" pitchFamily="34" charset="-79"/>
              </a:rPr>
              <a:t> </a:t>
            </a:r>
            <a:endParaRPr lang="he-IL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 </a:t>
            </a:r>
            <a:r>
              <a:rPr lang="he-IL" sz="4000" b="1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b="1" dirty="0" smtClean="0"/>
              <a:t>www.hetzliver.org</a:t>
            </a:r>
            <a:endParaRPr lang="he-IL" sz="6600" b="1" dirty="0" smtClean="0"/>
          </a:p>
          <a:p>
            <a:pPr eaLnBrk="1" hangingPunct="1">
              <a:defRPr/>
            </a:pPr>
            <a:endParaRPr lang="en-US" sz="4000" dirty="0" smtClean="0">
              <a:latin typeface="Arial Black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32353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7632700" cy="1584325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en-US" sz="6000" b="1" dirty="0" smtClean="0">
                <a:solidFill>
                  <a:schemeClr val="tx1"/>
                </a:solidFill>
                <a:latin typeface="Times New Roman" pitchFamily="18" charset="0"/>
                <a:cs typeface="David" pitchFamily="34" charset="-79"/>
              </a:rPr>
              <a:t>נתונים רלבנטיים לישראל</a:t>
            </a:r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David" pitchFamily="34" charset="-79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e-IL" altLang="en-US" sz="1800" b="1" dirty="0" smtClean="0">
                <a:solidFill>
                  <a:schemeClr val="folHlink"/>
                </a:solidFill>
                <a:cs typeface="Aharoni" pitchFamily="2" charset="-79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cs typeface="Aharoni" pitchFamily="2" charset="-79"/>
              </a:rPr>
              <a:t/>
            </a:r>
            <a:br>
              <a:rPr lang="en-US" sz="1800" b="1" dirty="0" smtClean="0">
                <a:solidFill>
                  <a:schemeClr val="folHlink"/>
                </a:solidFill>
                <a:cs typeface="Aharoni" pitchFamily="2" charset="-79"/>
              </a:rPr>
            </a:br>
            <a:endParaRPr lang="he-IL" sz="1800" b="1" dirty="0" smtClean="0">
              <a:solidFill>
                <a:schemeClr val="folHlink"/>
              </a:solidFill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e-IL" altLang="en-US" sz="2800" dirty="0" smtClean="0">
              <a:solidFill>
                <a:srgbClr val="FFFF00"/>
              </a:solidFill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e-IL" altLang="en-US" sz="2800" dirty="0" smtClean="0">
              <a:solidFill>
                <a:srgbClr val="FFFF00"/>
              </a:solidFill>
              <a:cs typeface="Aharoni" pitchFamily="2" charset="-79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en-US" sz="5100" b="1" dirty="0" smtClean="0">
                <a:latin typeface="Arial Black" pitchFamily="34" charset="0"/>
                <a:cs typeface="David" pitchFamily="34" charset="-79"/>
              </a:rPr>
              <a:t>אחוז  נשאי הפטיטיס </a:t>
            </a:r>
            <a:r>
              <a:rPr lang="en-US" altLang="en-US" sz="4300" b="1" dirty="0" smtClean="0"/>
              <a:t>B</a:t>
            </a:r>
            <a:r>
              <a:rPr lang="he-IL" altLang="en-US" sz="5100" b="1" dirty="0" smtClean="0">
                <a:latin typeface="Arial Black" pitchFamily="34" charset="0"/>
                <a:cs typeface="David" pitchFamily="34" charset="-79"/>
              </a:rPr>
              <a:t>ו </a:t>
            </a:r>
            <a:r>
              <a:rPr lang="en-US" altLang="he-IL" sz="4300" b="1" dirty="0" smtClean="0"/>
              <a:t>C</a:t>
            </a:r>
            <a:r>
              <a:rPr lang="he-IL" altLang="he-IL" sz="5100" b="1" dirty="0" smtClean="0">
                <a:latin typeface="Arial Black" pitchFamily="34" charset="0"/>
                <a:cs typeface="David" pitchFamily="34" charset="-79"/>
              </a:rPr>
              <a:t> </a:t>
            </a:r>
            <a:r>
              <a:rPr lang="he-IL" altLang="en-US" sz="5100" b="1" dirty="0" smtClean="0">
                <a:latin typeface="Arial Black" pitchFamily="34" charset="0"/>
                <a:cs typeface="David" pitchFamily="34" charset="-79"/>
              </a:rPr>
              <a:t>מוערך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en-US" sz="5100" b="1" dirty="0" smtClean="0">
                <a:latin typeface="Arial Black" pitchFamily="34" charset="0"/>
                <a:cs typeface="David" pitchFamily="34" charset="-79"/>
              </a:rPr>
              <a:t>כביין 2 ל4 % מכלל האוכלוסייה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en-US" sz="4000" b="1" dirty="0" smtClean="0">
                <a:solidFill>
                  <a:srgbClr val="FFFF00"/>
                </a:solidFill>
                <a:cs typeface="Aharoni" pitchFamily="2" charset="-79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en-US" sz="2800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endParaRPr lang="en-US" sz="2800" dirty="0" smtClean="0">
              <a:solidFill>
                <a:srgbClr val="FFFF00"/>
              </a:solidFill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4800" b="1" dirty="0" smtClean="0">
                <a:solidFill>
                  <a:srgbClr val="66FFFF"/>
                </a:solidFill>
                <a:cs typeface="David" pitchFamily="34" charset="-79"/>
              </a:rPr>
              <a:t>  </a:t>
            </a: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פעילות גופנית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6147" name="Picture 3" descr="pesis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3644900"/>
            <a:ext cx="2200275" cy="1916113"/>
          </a:xfrm>
        </p:spPr>
      </p:pic>
      <p:pic>
        <p:nvPicPr>
          <p:cNvPr id="6148" name="Picture 4" descr="thumb_humo025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313" y="1628775"/>
            <a:ext cx="1027112" cy="2016125"/>
          </a:xfrm>
        </p:spPr>
      </p:pic>
      <p:pic>
        <p:nvPicPr>
          <p:cNvPr id="6149" name="Picture 5" descr="76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3644900"/>
            <a:ext cx="3122613" cy="1962150"/>
          </a:xfrm>
        </p:spPr>
      </p:pic>
      <p:pic>
        <p:nvPicPr>
          <p:cNvPr id="6150" name="Picture 6" descr="vaca en monopat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1628775"/>
            <a:ext cx="2592388" cy="19748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תזונה נכונה</a:t>
            </a:r>
            <a:r>
              <a:rPr lang="he-IL" dirty="0" smtClean="0"/>
              <a:t> </a:t>
            </a:r>
            <a:endParaRPr lang="en-US" dirty="0" smtClean="0"/>
          </a:p>
        </p:txBody>
      </p:sp>
      <p:pic>
        <p:nvPicPr>
          <p:cNvPr id="7171" name="Picture 3" descr="hgdnygb_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600200"/>
            <a:ext cx="1943100" cy="2185988"/>
          </a:xfrm>
        </p:spPr>
      </p:pic>
      <p:pic>
        <p:nvPicPr>
          <p:cNvPr id="7172" name="Picture 4" descr="khxrlnbr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3663" y="4127500"/>
            <a:ext cx="1657350" cy="1808163"/>
          </a:xfrm>
        </p:spPr>
      </p:pic>
      <p:pic>
        <p:nvPicPr>
          <p:cNvPr id="7173" name="Picture 5" descr="jkngomqo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913" y="4149725"/>
            <a:ext cx="2524125" cy="1976438"/>
          </a:xfrm>
        </p:spPr>
      </p:pic>
      <p:pic>
        <p:nvPicPr>
          <p:cNvPr id="7174" name="Picture 6" descr="pld2iefv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1841500"/>
            <a:ext cx="2674937" cy="1703388"/>
          </a:xfrm>
        </p:spPr>
      </p:pic>
      <p:pic>
        <p:nvPicPr>
          <p:cNvPr id="7175" name="Picture 7" descr="llf0piyx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24479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אלכוהול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8195" name="Picture 4" descr="2 bir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4038600" cy="3640137"/>
          </a:xfrm>
        </p:spPr>
      </p:pic>
      <p:pic>
        <p:nvPicPr>
          <p:cNvPr id="8196" name="Picture 7" descr="un vaso de vi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773238"/>
            <a:ext cx="3562350" cy="384968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e-IL" sz="10000" b="1" dirty="0" smtClean="0">
                <a:cs typeface="David" pitchFamily="34" charset="-79"/>
              </a:rPr>
              <a:t>פעילות גופנית ותזונה נכונה או...</a:t>
            </a:r>
            <a:endParaRPr lang="en-US" sz="10000" b="1" dirty="0" smtClean="0">
              <a:cs typeface="David" pitchFamily="34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000"/>
          </a:xfrm>
        </p:spPr>
        <p:txBody>
          <a:bodyPr/>
          <a:lstStyle/>
          <a:p>
            <a:pPr eaLnBrk="1" hangingPunct="1">
              <a:defRPr/>
            </a:pPr>
            <a:r>
              <a:rPr lang="he-IL" sz="4800" b="1" dirty="0" smtClean="0">
                <a:solidFill>
                  <a:schemeClr val="tx1"/>
                </a:solidFill>
              </a:rPr>
              <a:t> 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pic>
        <p:nvPicPr>
          <p:cNvPr id="10243" name="Picture 4" descr="jirafa gor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916113"/>
            <a:ext cx="3898900" cy="3960812"/>
          </a:xfrm>
        </p:spPr>
      </p:pic>
      <p:pic>
        <p:nvPicPr>
          <p:cNvPr id="10244" name="Picture 6" descr="uron gord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765175"/>
            <a:ext cx="2293938" cy="2881313"/>
          </a:xfrm>
        </p:spPr>
      </p:pic>
      <p:pic>
        <p:nvPicPr>
          <p:cNvPr id="10245" name="Picture 8" descr="gato gord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1500" y="3860800"/>
            <a:ext cx="1955800" cy="24765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b="1" dirty="0" smtClean="0">
                <a:solidFill>
                  <a:schemeClr val="tx1"/>
                </a:solidFill>
                <a:cs typeface="David" pitchFamily="34" charset="-79"/>
              </a:rPr>
              <a:t>רפואה משלימה</a:t>
            </a:r>
            <a:endParaRPr lang="en-US" sz="6000" b="1" dirty="0" smtClean="0">
              <a:solidFill>
                <a:schemeClr val="tx1"/>
              </a:solidFill>
              <a:cs typeface="David" pitchFamily="34" charset="-79"/>
            </a:endParaRPr>
          </a:p>
        </p:txBody>
      </p:sp>
      <p:pic>
        <p:nvPicPr>
          <p:cNvPr id="11267" name="Picture 4" descr="plantas curativas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4941888"/>
            <a:ext cx="1655762" cy="1295400"/>
          </a:xfrm>
        </p:spPr>
      </p:pic>
      <p:pic>
        <p:nvPicPr>
          <p:cNvPr id="11268" name="Picture 5" descr="agro_far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3500438"/>
            <a:ext cx="1655762" cy="1441450"/>
          </a:xfrm>
        </p:spPr>
      </p:pic>
      <p:pic>
        <p:nvPicPr>
          <p:cNvPr id="11269" name="Picture 6" descr="separad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6573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reflexologia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16573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reaker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89363"/>
            <a:ext cx="17287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alohem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172878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fotoscirsiumarven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292600"/>
            <a:ext cx="1655763" cy="1944688"/>
          </a:xfrm>
        </p:spPr>
      </p:pic>
      <p:pic>
        <p:nvPicPr>
          <p:cNvPr id="11274" name="Picture 11" descr="macro7-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16557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 descr="images[3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989138"/>
            <a:ext cx="1631950" cy="15113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2041</TotalTime>
  <Words>79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</vt:lpstr>
      <vt:lpstr>Calibri</vt:lpstr>
      <vt:lpstr>David</vt:lpstr>
      <vt:lpstr>Arial Black</vt:lpstr>
      <vt:lpstr>Times New Roman</vt:lpstr>
      <vt:lpstr>Aharoni</vt:lpstr>
      <vt:lpstr>Ripple</vt:lpstr>
      <vt:lpstr>חץ- ארגון ישראלי לבריאות הכבד</vt:lpstr>
      <vt:lpstr>      </vt:lpstr>
      <vt:lpstr>נתונים רלבנטיים לישראל</vt:lpstr>
      <vt:lpstr>  פעילות גופנית</vt:lpstr>
      <vt:lpstr>תזונה נכונה </vt:lpstr>
      <vt:lpstr>אלכוהול</vt:lpstr>
      <vt:lpstr>PowerPoint Presentation</vt:lpstr>
      <vt:lpstr> </vt:lpstr>
      <vt:lpstr>רפואה משלימה</vt:lpstr>
      <vt:lpstr>סטיגמה</vt:lpstr>
      <vt:lpstr>פנויים – פנויות </vt:lpstr>
      <vt:lpstr>ביטוח</vt:lpstr>
      <vt:lpstr>טיפול</vt:lpstr>
      <vt:lpstr>מים, מים ועוד מים</vt:lpstr>
      <vt:lpstr>עייפות בטיפול ?  פעילות גופנית ! </vt:lpstr>
      <vt:lpstr>דיכאון</vt:lpstr>
      <vt:lpstr>קרב</vt:lpstr>
      <vt:lpstr>ידע</vt:lpstr>
      <vt:lpstr>כושר גופני</vt:lpstr>
      <vt:lpstr>ראש קרבית</vt:lpstr>
      <vt:lpstr>תמיכה</vt:lpstr>
      <vt:lpstr>נקודת ראיה </vt:lpstr>
      <vt:lpstr>נקודת ראיה </vt:lpstr>
      <vt:lpstr>הבחירה היא שלך</vt:lpstr>
      <vt:lpstr> תודה! </vt:lpstr>
      <vt:lpstr> חץ- ארגון ישראלי לבריאות הכבד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עמותת ח"צ</dc:title>
  <dc:creator>juliad</dc:creator>
  <cp:lastModifiedBy>אלי וישניצר</cp:lastModifiedBy>
  <cp:revision>256</cp:revision>
  <dcterms:created xsi:type="dcterms:W3CDTF">2004-06-05T21:41:28Z</dcterms:created>
  <dcterms:modified xsi:type="dcterms:W3CDTF">2013-01-27T20:53:32Z</dcterms:modified>
</cp:coreProperties>
</file>