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2" r:id="rId9"/>
    <p:sldId id="267" r:id="rId10"/>
    <p:sldId id="268" r:id="rId11"/>
    <p:sldId id="265" r:id="rId12"/>
    <p:sldId id="266" r:id="rId13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127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645B9-4D51-4A7B-9BDA-A91FB17B875B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82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5F325-21E3-48A5-AE31-8B21ECA363FE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08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90162-5223-4F3E-A3E8-5CEF9452D311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103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C1FE58A-C7E6-4D1C-81E0-32AEC558DC41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93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F12F7-3FD6-4ECF-836D-1B3FD3C64E54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8EAFA-69D2-4CB4-841C-A2E901C4E692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20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87FB7-5D52-4832-8856-0AA697820DB9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210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5BC23-8F0F-41C0-8858-3DEE4821B3AB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65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7579F-5966-47A7-8BEE-CFC26924AADE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62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2F30B-3180-43EF-86E4-5DC21988A208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67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FDA33-6D6D-40CB-BF45-56D145049F98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42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CC344-87A2-4E37-B742-0C75DAD4D373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81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4E5DA4C9-8C1B-43D3-AA80-42BEB7EAABEA}" type="slidenum">
              <a:rPr lang="he-IL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e-IL" b="1">
                <a:solidFill>
                  <a:schemeClr val="tx1"/>
                </a:solidFill>
              </a:rPr>
              <a:t>מניעת המופיליה</a:t>
            </a:r>
            <a:endParaRPr lang="fr-FR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שימוש בסמנים הנמצאים בתאחיזה </a:t>
            </a:r>
            <a:endParaRPr lang="fr-F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e-IL"/>
              <a:t>לצורך דיוק מרבי ב:</a:t>
            </a:r>
          </a:p>
          <a:p>
            <a:r>
              <a:rPr lang="he-IL"/>
              <a:t>אבחון נשאות</a:t>
            </a:r>
          </a:p>
          <a:p>
            <a:r>
              <a:rPr lang="he-IL"/>
              <a:t>אבחון טרום לידתי ב-</a:t>
            </a:r>
            <a:r>
              <a:rPr lang="en-US"/>
              <a:t>CVS</a:t>
            </a:r>
            <a:r>
              <a:rPr lang="he-IL"/>
              <a:t> או </a:t>
            </a:r>
            <a:r>
              <a:rPr lang="en-US"/>
              <a:t>PGD</a:t>
            </a:r>
            <a:endParaRPr lang="he-IL"/>
          </a:p>
          <a:p>
            <a:endParaRPr lang="he-IL"/>
          </a:p>
          <a:p>
            <a:pPr algn="ctr">
              <a:buFontTx/>
              <a:buNone/>
            </a:pPr>
            <a:r>
              <a:rPr lang="he-IL" b="1">
                <a:solidFill>
                  <a:srgbClr val="FF6600"/>
                </a:solidFill>
              </a:rPr>
              <a:t>דרושים לפחות שני סמנים</a:t>
            </a:r>
            <a:endParaRPr lang="fr-FR" b="1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rtl="0"/>
            <a:r>
              <a:rPr lang="en-US" sz="2800" b="1">
                <a:solidFill>
                  <a:srgbClr val="CC3300"/>
                </a:solidFill>
              </a:rPr>
              <a:t>Prenatal diagnosis of hemophilia</a:t>
            </a:r>
            <a:br>
              <a:rPr lang="en-US" sz="2800" b="1">
                <a:solidFill>
                  <a:srgbClr val="CC3300"/>
                </a:solidFill>
              </a:rPr>
            </a:br>
            <a:r>
              <a:rPr lang="en-US" sz="2800" b="1">
                <a:solidFill>
                  <a:srgbClr val="CC3300"/>
                </a:solidFill>
              </a:rPr>
              <a:t> (Updated March  2008)</a:t>
            </a:r>
          </a:p>
        </p:txBody>
      </p:sp>
      <p:graphicFrame>
        <p:nvGraphicFramePr>
          <p:cNvPr id="11267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3922713"/>
        </p:xfrm>
        <a:graphic>
          <a:graphicData uri="http://schemas.openxmlformats.org/drawingml/2006/table">
            <a:tbl>
              <a:tblPr rtl="1"/>
              <a:tblGrid>
                <a:gridCol w="1377950"/>
                <a:gridCol w="936625"/>
                <a:gridCol w="720725"/>
                <a:gridCol w="1366837"/>
                <a:gridCol w="1081088"/>
                <a:gridCol w="719137"/>
                <a:gridCol w="2027238"/>
              </a:tblGrid>
              <a:tr h="6953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Hemophilia B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Hemophilia 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Procedure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Affected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Males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Affected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Males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__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__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__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Amniocentesis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__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__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__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Fetal blood sampling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CVS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†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21" name="Text Box 57"/>
          <p:cNvSpPr txBox="1">
            <a:spLocks noChangeArrowheads="1"/>
          </p:cNvSpPr>
          <p:nvPr/>
        </p:nvSpPr>
        <p:spPr bwMode="auto">
          <a:xfrm>
            <a:off x="376238" y="5734050"/>
            <a:ext cx="54244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/>
            <a:r>
              <a:rPr lang="en-US" b="1"/>
              <a:t>*  2 women chose not to terminate pregnancy</a:t>
            </a:r>
          </a:p>
          <a:p>
            <a:pPr algn="l" rtl="0"/>
            <a:r>
              <a:rPr lang="en-US" b="1" baseline="30000"/>
              <a:t>†</a:t>
            </a:r>
            <a:r>
              <a:rPr lang="en-US" b="1"/>
              <a:t>  One woman chose not to terminate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744913" y="803275"/>
            <a:ext cx="411003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sz="2400" b="1">
                <a:latin typeface="Times New Roman" pitchFamily="18" charset="0"/>
              </a:rPr>
              <a:t>350 משפחות של חולי המופיליה </a:t>
            </a:r>
          </a:p>
          <a:p>
            <a:endParaRPr lang="he-IL" sz="2400" b="1">
              <a:latin typeface="Times New Roman" pitchFamily="18" charset="0"/>
            </a:endParaRPr>
          </a:p>
          <a:p>
            <a:r>
              <a:rPr lang="he-IL" sz="2400" b="1">
                <a:latin typeface="Times New Roman" pitchFamily="18" charset="0"/>
              </a:rPr>
              <a:t>כ-2000 נשאיות פוטנציאליות </a:t>
            </a:r>
            <a:endParaRPr lang="fr-FR" sz="2400" b="1">
              <a:latin typeface="Times New Roman" pitchFamily="18" charset="0"/>
            </a:endParaRP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6010275" y="121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 flipH="1">
            <a:off x="4486275" y="19812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60375" y="2936875"/>
            <a:ext cx="39655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sz="2400" b="1">
                <a:latin typeface="Times New Roman" pitchFamily="18" charset="0"/>
              </a:rPr>
              <a:t>600 נשים עברו עיבוד מולקולרי</a:t>
            </a:r>
          </a:p>
          <a:p>
            <a:r>
              <a:rPr lang="he-IL" sz="2400" b="1">
                <a:latin typeface="Times New Roman" pitchFamily="18" charset="0"/>
              </a:rPr>
              <a:t>ואבחון נשאות.</a:t>
            </a:r>
            <a:endParaRPr lang="fr-FR" sz="2400" b="1">
              <a:latin typeface="Times New Roman" pitchFamily="18" charset="0"/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6696075" y="2057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967288" y="3089275"/>
            <a:ext cx="342106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sz="2400" b="1">
                <a:solidFill>
                  <a:srgbClr val="FF3300"/>
                </a:solidFill>
                <a:latin typeface="Times New Roman" pitchFamily="18" charset="0"/>
              </a:rPr>
              <a:t>1400 נשאיות פוטנציאליות</a:t>
            </a:r>
            <a:r>
              <a:rPr lang="he-IL" sz="2400" b="1">
                <a:latin typeface="Times New Roman" pitchFamily="18" charset="0"/>
              </a:rPr>
              <a:t> </a:t>
            </a:r>
          </a:p>
          <a:p>
            <a:r>
              <a:rPr lang="he-IL" sz="2400" b="1">
                <a:solidFill>
                  <a:srgbClr val="FF3300"/>
                </a:solidFill>
                <a:latin typeface="Times New Roman" pitchFamily="18" charset="0"/>
              </a:rPr>
              <a:t>לא עברו אבחון נשאות. </a:t>
            </a:r>
          </a:p>
          <a:p>
            <a:r>
              <a:rPr lang="he-IL" sz="2400" b="1">
                <a:latin typeface="Times New Roman" pitchFamily="18" charset="0"/>
              </a:rPr>
              <a:t> </a:t>
            </a:r>
            <a:endParaRPr lang="fr-FR" sz="2400" b="1">
              <a:latin typeface="Times New Roman" pitchFamily="18" charset="0"/>
            </a:endParaRP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7000875" y="4191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710113" y="4765675"/>
            <a:ext cx="36020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sz="2400" b="1">
                <a:solidFill>
                  <a:srgbClr val="FF3300"/>
                </a:solidFill>
                <a:latin typeface="Times New Roman" pitchFamily="18" charset="0"/>
              </a:rPr>
              <a:t>בסיכון ללידת חולי המופיליה</a:t>
            </a:r>
          </a:p>
          <a:p>
            <a:r>
              <a:rPr lang="he-IL" sz="2400" b="1">
                <a:solidFill>
                  <a:srgbClr val="FF3300"/>
                </a:solidFill>
                <a:latin typeface="Times New Roman" pitchFamily="18" charset="0"/>
              </a:rPr>
              <a:t>חדשים.</a:t>
            </a:r>
            <a:endParaRPr lang="fr-FR" sz="2400" b="1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e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288" y="620713"/>
            <a:ext cx="5324475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580063" y="2060575"/>
            <a:ext cx="3563937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sz="3200"/>
              <a:t>המופיליה </a:t>
            </a:r>
            <a:r>
              <a:rPr lang="en-US" sz="3200"/>
              <a:t>A</a:t>
            </a:r>
            <a:r>
              <a:rPr lang="he-IL" sz="3200"/>
              <a:t> או </a:t>
            </a:r>
            <a:r>
              <a:rPr lang="en-US" sz="3200"/>
              <a:t>B</a:t>
            </a:r>
            <a:r>
              <a:rPr lang="he-IL" sz="3200"/>
              <a:t>נגרמת מפגיעה בגן  לפקטור </a:t>
            </a:r>
            <a:r>
              <a:rPr lang="en-US" sz="3200"/>
              <a:t>VIII</a:t>
            </a:r>
            <a:r>
              <a:rPr lang="he-IL" sz="3200"/>
              <a:t> או </a:t>
            </a:r>
            <a:r>
              <a:rPr lang="en-US" sz="3200"/>
              <a:t>IX</a:t>
            </a:r>
            <a:r>
              <a:rPr lang="he-IL" sz="3200"/>
              <a:t> הנמצאים על כרומוזום </a:t>
            </a:r>
            <a:r>
              <a:rPr lang="en-US" sz="3200"/>
              <a:t>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02550" cy="1752600"/>
          </a:xfrm>
        </p:spPr>
        <p:txBody>
          <a:bodyPr/>
          <a:lstStyle/>
          <a:p>
            <a:r>
              <a:rPr lang="he-IL"/>
              <a:t>הורשה של המופיליה</a:t>
            </a:r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630488" y="1920875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pic>
        <p:nvPicPr>
          <p:cNvPr id="5124" name="Picture 4" descr="HIP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2275" y="1412875"/>
            <a:ext cx="5791200" cy="506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739900" y="1501775"/>
            <a:ext cx="5486400" cy="2286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-622300" y="0"/>
            <a:ext cx="668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 rot="16200000" flipH="1">
            <a:off x="3924300" y="3546475"/>
            <a:ext cx="520700" cy="139700"/>
          </a:xfrm>
          <a:prstGeom prst="rightArrow">
            <a:avLst>
              <a:gd name="adj1" fmla="val 50000"/>
              <a:gd name="adj2" fmla="val 186381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-7938" y="3919538"/>
            <a:ext cx="1130301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400"/>
              <a:t>mature</a:t>
            </a:r>
          </a:p>
          <a:p>
            <a:pPr algn="l" rtl="0" eaLnBrk="0" hangingPunct="0"/>
            <a:r>
              <a:rPr lang="de-DE" sz="2400"/>
              <a:t>protein</a:t>
            </a:r>
          </a:p>
        </p:txBody>
      </p:sp>
      <p:grpSp>
        <p:nvGrpSpPr>
          <p:cNvPr id="6150" name="Group 6"/>
          <p:cNvGrpSpPr>
            <a:grpSpLocks/>
          </p:cNvGrpSpPr>
          <p:nvPr/>
        </p:nvGrpSpPr>
        <p:grpSpPr bwMode="auto">
          <a:xfrm>
            <a:off x="1282700" y="4251325"/>
            <a:ext cx="650875" cy="465138"/>
            <a:chOff x="1326" y="2668"/>
            <a:chExt cx="410" cy="293"/>
          </a:xfrm>
        </p:grpSpPr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1326" y="2668"/>
              <a:ext cx="322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rtl="0" eaLnBrk="0" hangingPunct="0"/>
              <a:r>
                <a:rPr lang="de-DE"/>
                <a:t>NH</a:t>
              </a:r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1542" y="2732"/>
              <a:ext cx="1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rtl="0" eaLnBrk="0" hangingPunct="0"/>
              <a:r>
                <a:rPr lang="de-DE"/>
                <a:t>2</a:t>
              </a:r>
            </a:p>
          </p:txBody>
        </p:sp>
      </p:grp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7234238" y="4324350"/>
            <a:ext cx="866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/>
              <a:t>COOH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1928813" y="4194175"/>
            <a:ext cx="1568450" cy="444500"/>
          </a:xfrm>
          <a:prstGeom prst="rect">
            <a:avLst/>
          </a:prstGeom>
          <a:solidFill>
            <a:srgbClr val="FC0128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1928813" y="4194175"/>
            <a:ext cx="5378450" cy="444500"/>
          </a:xfrm>
          <a:prstGeom prst="rect">
            <a:avLst/>
          </a:prstGeom>
          <a:solidFill>
            <a:srgbClr val="FC0128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56" name="Rectangle 12" descr="Diagonal dunkel nach oben"/>
          <p:cNvSpPr>
            <a:spLocks noChangeArrowheads="1"/>
          </p:cNvSpPr>
          <p:nvPr/>
        </p:nvSpPr>
        <p:spPr bwMode="auto">
          <a:xfrm>
            <a:off x="2728913" y="4194175"/>
            <a:ext cx="63500" cy="444500"/>
          </a:xfrm>
          <a:prstGeom prst="rect">
            <a:avLst/>
          </a:prstGeom>
          <a:pattFill prst="ltUpDiag">
            <a:fgClr>
              <a:srgbClr val="FC0128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3521075" y="4194175"/>
            <a:ext cx="0" cy="442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58" name="Rectangle 14" descr="Diagonal dunkel nach oben"/>
          <p:cNvSpPr>
            <a:spLocks noChangeArrowheads="1"/>
          </p:cNvSpPr>
          <p:nvPr/>
        </p:nvSpPr>
        <p:spPr bwMode="auto">
          <a:xfrm>
            <a:off x="5186363" y="4194175"/>
            <a:ext cx="63500" cy="444500"/>
          </a:xfrm>
          <a:prstGeom prst="rect">
            <a:avLst/>
          </a:prstGeom>
          <a:pattFill prst="ltUpDiag">
            <a:fgClr>
              <a:srgbClr val="FC0128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6113463" y="4194175"/>
            <a:ext cx="0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6669088" y="4203700"/>
            <a:ext cx="0" cy="42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054225" y="4251325"/>
            <a:ext cx="4921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000">
                <a:solidFill>
                  <a:srgbClr val="FFFF00"/>
                </a:solidFill>
              </a:rPr>
              <a:t>A1</a:t>
            </a: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2892425" y="4251325"/>
            <a:ext cx="4921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000">
                <a:solidFill>
                  <a:srgbClr val="FFFF00"/>
                </a:solidFill>
              </a:rPr>
              <a:t>A2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4206875" y="4264025"/>
            <a:ext cx="35083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C0128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0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6130925" y="4251325"/>
            <a:ext cx="50641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000">
                <a:solidFill>
                  <a:srgbClr val="FFFF00"/>
                </a:solidFill>
              </a:rPr>
              <a:t>C1</a:t>
            </a: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6759575" y="4251325"/>
            <a:ext cx="50641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000">
                <a:solidFill>
                  <a:srgbClr val="FFFF00"/>
                </a:solidFill>
              </a:rPr>
              <a:t>C2</a:t>
            </a:r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5407025" y="4251325"/>
            <a:ext cx="4921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000">
                <a:solidFill>
                  <a:srgbClr val="FFFF00"/>
                </a:solidFill>
              </a:rPr>
              <a:t>A3</a:t>
            </a: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8015288" y="4130675"/>
            <a:ext cx="11652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/>
              <a:t>2332 aa</a:t>
            </a:r>
          </a:p>
          <a:p>
            <a:pPr algn="l" rtl="0" eaLnBrk="0" hangingPunct="0"/>
            <a:r>
              <a:rPr lang="de-DE"/>
              <a:t>~300 kDa</a:t>
            </a:r>
          </a:p>
        </p:txBody>
      </p:sp>
      <p:sp>
        <p:nvSpPr>
          <p:cNvPr id="6168" name="Rectangle 24" descr="Diagonal dunkel nach oben"/>
          <p:cNvSpPr>
            <a:spLocks noChangeArrowheads="1"/>
          </p:cNvSpPr>
          <p:nvPr/>
        </p:nvSpPr>
        <p:spPr bwMode="auto">
          <a:xfrm>
            <a:off x="3505200" y="4194175"/>
            <a:ext cx="63500" cy="444500"/>
          </a:xfrm>
          <a:prstGeom prst="rect">
            <a:avLst/>
          </a:prstGeom>
          <a:pattFill prst="ltUpDiag">
            <a:fgClr>
              <a:srgbClr val="FC0128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7464425" y="1568450"/>
            <a:ext cx="121126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000"/>
              <a:t>26 exons</a:t>
            </a:r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7559675" y="1219200"/>
            <a:ext cx="9429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000"/>
              <a:t>186 kb</a:t>
            </a:r>
          </a:p>
        </p:txBody>
      </p:sp>
      <p:grpSp>
        <p:nvGrpSpPr>
          <p:cNvPr id="6171" name="Group 27"/>
          <p:cNvGrpSpPr>
            <a:grpSpLocks/>
          </p:cNvGrpSpPr>
          <p:nvPr/>
        </p:nvGrpSpPr>
        <p:grpSpPr bwMode="auto">
          <a:xfrm>
            <a:off x="79375" y="936625"/>
            <a:ext cx="923925" cy="1022350"/>
            <a:chOff x="538" y="811"/>
            <a:chExt cx="582" cy="644"/>
          </a:xfrm>
        </p:grpSpPr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38" y="939"/>
              <a:ext cx="582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rtl="0" eaLnBrk="0" hangingPunct="0"/>
              <a:r>
                <a:rPr lang="de-DE" sz="2400"/>
                <a:t>FVIII-</a:t>
              </a:r>
            </a:p>
            <a:p>
              <a:pPr algn="l" rtl="0" eaLnBrk="0" hangingPunct="0"/>
              <a:r>
                <a:rPr lang="de-DE" sz="2400"/>
                <a:t>gene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539" y="811"/>
              <a:ext cx="114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rtl="0" eaLnBrk="0" hangingPunct="0"/>
              <a:endParaRPr lang="hu-HU" sz="2000">
                <a:solidFill>
                  <a:srgbClr val="FFFF00"/>
                </a:solidFill>
              </a:endParaRPr>
            </a:p>
          </p:txBody>
        </p:sp>
      </p:grpSp>
      <p:grpSp>
        <p:nvGrpSpPr>
          <p:cNvPr id="6174" name="Group 30"/>
          <p:cNvGrpSpPr>
            <a:grpSpLocks/>
          </p:cNvGrpSpPr>
          <p:nvPr/>
        </p:nvGrpSpPr>
        <p:grpSpPr bwMode="auto">
          <a:xfrm>
            <a:off x="1854200" y="1476375"/>
            <a:ext cx="1803400" cy="279400"/>
            <a:chOff x="1656" y="944"/>
            <a:chExt cx="1136" cy="176"/>
          </a:xfrm>
        </p:grpSpPr>
        <p:sp>
          <p:nvSpPr>
            <p:cNvPr id="6175" name="Line 31"/>
            <p:cNvSpPr>
              <a:spLocks noChangeShapeType="1"/>
            </p:cNvSpPr>
            <p:nvPr/>
          </p:nvSpPr>
          <p:spPr bwMode="auto">
            <a:xfrm>
              <a:off x="1656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76" name="Line 32"/>
            <p:cNvSpPr>
              <a:spLocks noChangeShapeType="1"/>
            </p:cNvSpPr>
            <p:nvPr/>
          </p:nvSpPr>
          <p:spPr bwMode="auto">
            <a:xfrm>
              <a:off x="1880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77" name="Line 33"/>
            <p:cNvSpPr>
              <a:spLocks noChangeShapeType="1"/>
            </p:cNvSpPr>
            <p:nvPr/>
          </p:nvSpPr>
          <p:spPr bwMode="auto">
            <a:xfrm>
              <a:off x="1928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78" name="Line 34"/>
            <p:cNvSpPr>
              <a:spLocks noChangeShapeType="1"/>
            </p:cNvSpPr>
            <p:nvPr/>
          </p:nvSpPr>
          <p:spPr bwMode="auto">
            <a:xfrm>
              <a:off x="2024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79" name="Line 35"/>
            <p:cNvSpPr>
              <a:spLocks noChangeShapeType="1"/>
            </p:cNvSpPr>
            <p:nvPr/>
          </p:nvSpPr>
          <p:spPr bwMode="auto">
            <a:xfrm>
              <a:off x="2136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80" name="Line 36"/>
            <p:cNvSpPr>
              <a:spLocks noChangeShapeType="1"/>
            </p:cNvSpPr>
            <p:nvPr/>
          </p:nvSpPr>
          <p:spPr bwMode="auto">
            <a:xfrm>
              <a:off x="2184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81" name="Line 37"/>
            <p:cNvSpPr>
              <a:spLocks noChangeShapeType="1"/>
            </p:cNvSpPr>
            <p:nvPr/>
          </p:nvSpPr>
          <p:spPr bwMode="auto">
            <a:xfrm>
              <a:off x="2352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82" name="Line 38"/>
            <p:cNvSpPr>
              <a:spLocks noChangeShapeType="1"/>
            </p:cNvSpPr>
            <p:nvPr/>
          </p:nvSpPr>
          <p:spPr bwMode="auto">
            <a:xfrm>
              <a:off x="2424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83" name="Line 39"/>
            <p:cNvSpPr>
              <a:spLocks noChangeShapeType="1"/>
            </p:cNvSpPr>
            <p:nvPr/>
          </p:nvSpPr>
          <p:spPr bwMode="auto">
            <a:xfrm>
              <a:off x="2472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84" name="Line 40"/>
            <p:cNvSpPr>
              <a:spLocks noChangeShapeType="1"/>
            </p:cNvSpPr>
            <p:nvPr/>
          </p:nvSpPr>
          <p:spPr bwMode="auto">
            <a:xfrm>
              <a:off x="2568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85" name="Line 41"/>
            <p:cNvSpPr>
              <a:spLocks noChangeShapeType="1"/>
            </p:cNvSpPr>
            <p:nvPr/>
          </p:nvSpPr>
          <p:spPr bwMode="auto">
            <a:xfrm>
              <a:off x="2664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86" name="Line 42"/>
            <p:cNvSpPr>
              <a:spLocks noChangeShapeType="1"/>
            </p:cNvSpPr>
            <p:nvPr/>
          </p:nvSpPr>
          <p:spPr bwMode="auto">
            <a:xfrm>
              <a:off x="2712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6187" name="Line 43"/>
            <p:cNvSpPr>
              <a:spLocks noChangeShapeType="1"/>
            </p:cNvSpPr>
            <p:nvPr/>
          </p:nvSpPr>
          <p:spPr bwMode="auto">
            <a:xfrm>
              <a:off x="2792" y="944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</p:grpSp>
      <p:sp>
        <p:nvSpPr>
          <p:cNvPr id="6188" name="Line 44"/>
          <p:cNvSpPr>
            <a:spLocks noChangeShapeType="1"/>
          </p:cNvSpPr>
          <p:nvPr/>
        </p:nvSpPr>
        <p:spPr bwMode="auto">
          <a:xfrm>
            <a:off x="45974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89" name="Line 45"/>
          <p:cNvSpPr>
            <a:spLocks noChangeShapeType="1"/>
          </p:cNvSpPr>
          <p:nvPr/>
        </p:nvSpPr>
        <p:spPr bwMode="auto">
          <a:xfrm>
            <a:off x="46990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90" name="Line 46"/>
          <p:cNvSpPr>
            <a:spLocks noChangeShapeType="1"/>
          </p:cNvSpPr>
          <p:nvPr/>
        </p:nvSpPr>
        <p:spPr bwMode="auto">
          <a:xfrm>
            <a:off x="47498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91" name="Line 47"/>
          <p:cNvSpPr>
            <a:spLocks noChangeShapeType="1"/>
          </p:cNvSpPr>
          <p:nvPr/>
        </p:nvSpPr>
        <p:spPr bwMode="auto">
          <a:xfrm>
            <a:off x="48133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92" name="Line 48"/>
          <p:cNvSpPr>
            <a:spLocks noChangeShapeType="1"/>
          </p:cNvSpPr>
          <p:nvPr/>
        </p:nvSpPr>
        <p:spPr bwMode="auto">
          <a:xfrm>
            <a:off x="51943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93" name="Line 49"/>
          <p:cNvSpPr>
            <a:spLocks noChangeShapeType="1"/>
          </p:cNvSpPr>
          <p:nvPr/>
        </p:nvSpPr>
        <p:spPr bwMode="auto">
          <a:xfrm>
            <a:off x="53467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94" name="Line 50"/>
          <p:cNvSpPr>
            <a:spLocks noChangeShapeType="1"/>
          </p:cNvSpPr>
          <p:nvPr/>
        </p:nvSpPr>
        <p:spPr bwMode="auto">
          <a:xfrm>
            <a:off x="61849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95" name="Line 51"/>
          <p:cNvSpPr>
            <a:spLocks noChangeShapeType="1"/>
          </p:cNvSpPr>
          <p:nvPr/>
        </p:nvSpPr>
        <p:spPr bwMode="auto">
          <a:xfrm>
            <a:off x="62611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96" name="Line 52"/>
          <p:cNvSpPr>
            <a:spLocks noChangeShapeType="1"/>
          </p:cNvSpPr>
          <p:nvPr/>
        </p:nvSpPr>
        <p:spPr bwMode="auto">
          <a:xfrm>
            <a:off x="64135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6824663" y="1068388"/>
            <a:ext cx="434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/>
              <a:t>26</a:t>
            </a:r>
          </a:p>
        </p:txBody>
      </p:sp>
      <p:sp>
        <p:nvSpPr>
          <p:cNvPr id="6198" name="Line 54"/>
          <p:cNvSpPr>
            <a:spLocks noChangeShapeType="1"/>
          </p:cNvSpPr>
          <p:nvPr/>
        </p:nvSpPr>
        <p:spPr bwMode="auto">
          <a:xfrm>
            <a:off x="51181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199" name="Line 55"/>
          <p:cNvSpPr>
            <a:spLocks noChangeShapeType="1"/>
          </p:cNvSpPr>
          <p:nvPr/>
        </p:nvSpPr>
        <p:spPr bwMode="auto">
          <a:xfrm>
            <a:off x="5067300" y="1476375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200" name="Rectangle 56"/>
          <p:cNvSpPr>
            <a:spLocks noChangeArrowheads="1"/>
          </p:cNvSpPr>
          <p:nvPr/>
        </p:nvSpPr>
        <p:spPr bwMode="auto">
          <a:xfrm>
            <a:off x="3954463" y="1055688"/>
            <a:ext cx="434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/>
              <a:t>14</a:t>
            </a:r>
          </a:p>
        </p:txBody>
      </p:sp>
      <p:sp>
        <p:nvSpPr>
          <p:cNvPr id="6201" name="Rectangle 57"/>
          <p:cNvSpPr>
            <a:spLocks noChangeArrowheads="1"/>
          </p:cNvSpPr>
          <p:nvPr/>
        </p:nvSpPr>
        <p:spPr bwMode="auto">
          <a:xfrm>
            <a:off x="5167313" y="1052513"/>
            <a:ext cx="434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/>
              <a:t>22</a:t>
            </a:r>
          </a:p>
        </p:txBody>
      </p:sp>
      <p:sp>
        <p:nvSpPr>
          <p:cNvPr id="6202" name="Rectangle 58"/>
          <p:cNvSpPr>
            <a:spLocks noChangeArrowheads="1"/>
          </p:cNvSpPr>
          <p:nvPr/>
        </p:nvSpPr>
        <p:spPr bwMode="auto">
          <a:xfrm>
            <a:off x="1706563" y="1081088"/>
            <a:ext cx="307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/>
              <a:t>1</a:t>
            </a:r>
          </a:p>
        </p:txBody>
      </p:sp>
      <p:sp>
        <p:nvSpPr>
          <p:cNvPr id="6203" name="Rectangle 59"/>
          <p:cNvSpPr>
            <a:spLocks noChangeArrowheads="1"/>
          </p:cNvSpPr>
          <p:nvPr/>
        </p:nvSpPr>
        <p:spPr bwMode="auto">
          <a:xfrm>
            <a:off x="4079875" y="1473200"/>
            <a:ext cx="107950" cy="26987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204" name="Rectangle 60"/>
          <p:cNvSpPr>
            <a:spLocks noChangeArrowheads="1"/>
          </p:cNvSpPr>
          <p:nvPr/>
        </p:nvSpPr>
        <p:spPr bwMode="auto">
          <a:xfrm>
            <a:off x="4140200" y="1484313"/>
            <a:ext cx="107950" cy="26987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205" name="AutoShape 61"/>
          <p:cNvSpPr>
            <a:spLocks noChangeArrowheads="1"/>
          </p:cNvSpPr>
          <p:nvPr/>
        </p:nvSpPr>
        <p:spPr bwMode="auto">
          <a:xfrm rot="16200000" flipH="1">
            <a:off x="3924300" y="2251075"/>
            <a:ext cx="520700" cy="139700"/>
          </a:xfrm>
          <a:prstGeom prst="rightArrow">
            <a:avLst>
              <a:gd name="adj1" fmla="val 50000"/>
              <a:gd name="adj2" fmla="val 186381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206" name="Rectangle 62"/>
          <p:cNvSpPr>
            <a:spLocks noChangeArrowheads="1"/>
          </p:cNvSpPr>
          <p:nvPr/>
        </p:nvSpPr>
        <p:spPr bwMode="auto">
          <a:xfrm>
            <a:off x="11113" y="2681288"/>
            <a:ext cx="10795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400"/>
              <a:t>mRNA</a:t>
            </a:r>
          </a:p>
        </p:txBody>
      </p:sp>
      <p:sp>
        <p:nvSpPr>
          <p:cNvPr id="6207" name="Rectangle 63"/>
          <p:cNvSpPr>
            <a:spLocks noChangeArrowheads="1"/>
          </p:cNvSpPr>
          <p:nvPr/>
        </p:nvSpPr>
        <p:spPr bwMode="auto">
          <a:xfrm>
            <a:off x="5921375" y="2768600"/>
            <a:ext cx="6604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rtl="0" eaLnBrk="0" hangingPunct="0"/>
            <a:r>
              <a:rPr lang="de-DE" sz="2000"/>
              <a:t>9 kb</a:t>
            </a:r>
          </a:p>
        </p:txBody>
      </p:sp>
      <p:sp>
        <p:nvSpPr>
          <p:cNvPr id="6208" name="Line 64"/>
          <p:cNvSpPr>
            <a:spLocks noChangeShapeType="1"/>
          </p:cNvSpPr>
          <p:nvPr/>
        </p:nvSpPr>
        <p:spPr bwMode="auto">
          <a:xfrm>
            <a:off x="2959100" y="2949575"/>
            <a:ext cx="2362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6209" name="Line 65"/>
          <p:cNvSpPr>
            <a:spLocks noChangeShapeType="1"/>
          </p:cNvSpPr>
          <p:nvPr/>
        </p:nvSpPr>
        <p:spPr bwMode="auto">
          <a:xfrm>
            <a:off x="6997700" y="1476375"/>
            <a:ext cx="0" cy="279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252413" y="1879600"/>
            <a:ext cx="8423275" cy="4573588"/>
            <a:chOff x="158" y="754"/>
            <a:chExt cx="5306" cy="2881"/>
          </a:xfrm>
        </p:grpSpPr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754"/>
              <a:ext cx="5306" cy="28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1927" y="1162"/>
              <a:ext cx="91" cy="182"/>
            </a:xfrm>
            <a:prstGeom prst="rect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2199" y="1162"/>
              <a:ext cx="91" cy="182"/>
            </a:xfrm>
            <a:prstGeom prst="rect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3107" y="1162"/>
              <a:ext cx="816" cy="182"/>
              <a:chOff x="3107" y="1162"/>
              <a:chExt cx="816" cy="18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3107" y="1162"/>
                <a:ext cx="816" cy="182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3515" y="1162"/>
                <a:ext cx="91" cy="182"/>
              </a:xfrm>
              <a:prstGeom prst="rect">
                <a:avLst/>
              </a:prstGeom>
              <a:solidFill>
                <a:srgbClr val="82F67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7177" name="Group 9"/>
            <p:cNvGrpSpPr>
              <a:grpSpLocks/>
            </p:cNvGrpSpPr>
            <p:nvPr/>
          </p:nvGrpSpPr>
          <p:grpSpPr bwMode="auto">
            <a:xfrm>
              <a:off x="3152" y="1887"/>
              <a:ext cx="816" cy="182"/>
              <a:chOff x="3107" y="1162"/>
              <a:chExt cx="816" cy="182"/>
            </a:xfrm>
          </p:grpSpPr>
          <p:sp>
            <p:nvSpPr>
              <p:cNvPr id="7178" name="Rectangle 10"/>
              <p:cNvSpPr>
                <a:spLocks noChangeArrowheads="1"/>
              </p:cNvSpPr>
              <p:nvPr/>
            </p:nvSpPr>
            <p:spPr bwMode="auto">
              <a:xfrm>
                <a:off x="3107" y="1162"/>
                <a:ext cx="816" cy="182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7179" name="Rectangle 11"/>
              <p:cNvSpPr>
                <a:spLocks noChangeArrowheads="1"/>
              </p:cNvSpPr>
              <p:nvPr/>
            </p:nvSpPr>
            <p:spPr bwMode="auto">
              <a:xfrm>
                <a:off x="3515" y="1162"/>
                <a:ext cx="91" cy="182"/>
              </a:xfrm>
              <a:prstGeom prst="rect">
                <a:avLst/>
              </a:prstGeom>
              <a:solidFill>
                <a:srgbClr val="82F67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3605" y="2568"/>
              <a:ext cx="91" cy="182"/>
            </a:xfrm>
            <a:prstGeom prst="rect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2018" y="3203"/>
              <a:ext cx="91" cy="182"/>
            </a:xfrm>
            <a:prstGeom prst="rect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3696" y="3203"/>
              <a:ext cx="91" cy="182"/>
            </a:xfrm>
            <a:prstGeom prst="rect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2109" y="3203"/>
              <a:ext cx="453" cy="18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7184" name="Rectangle 16"/>
            <p:cNvSpPr>
              <a:spLocks noChangeArrowheads="1"/>
            </p:cNvSpPr>
            <p:nvPr/>
          </p:nvSpPr>
          <p:spPr bwMode="auto">
            <a:xfrm>
              <a:off x="3787" y="3203"/>
              <a:ext cx="318" cy="18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3288" y="2568"/>
              <a:ext cx="91" cy="182"/>
            </a:xfrm>
            <a:prstGeom prst="rect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7186" name="Rectangle 18"/>
            <p:cNvSpPr>
              <a:spLocks noChangeArrowheads="1"/>
            </p:cNvSpPr>
            <p:nvPr/>
          </p:nvSpPr>
          <p:spPr bwMode="auto">
            <a:xfrm>
              <a:off x="3334" y="3203"/>
              <a:ext cx="91" cy="182"/>
            </a:xfrm>
            <a:prstGeom prst="rect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</p:grp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755650" y="333375"/>
            <a:ext cx="741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sz="3200"/>
              <a:t>ב 50% מהחולים עם המופיליה קשה יש שבירה של הגן לפקטור </a:t>
            </a:r>
            <a:r>
              <a:rPr lang="en-US" sz="3200"/>
              <a:t>VIII </a:t>
            </a:r>
            <a:r>
              <a:rPr lang="he-IL" sz="3200"/>
              <a:t> (</a:t>
            </a:r>
            <a:r>
              <a:rPr lang="en-US" sz="3200"/>
              <a:t>INVERSION</a:t>
            </a:r>
            <a:r>
              <a:rPr lang="he-IL" sz="3200"/>
              <a:t>)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~AUT0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1550" y="95250"/>
            <a:ext cx="7920038" cy="678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1331913" y="546100"/>
            <a:ext cx="7442200" cy="5054600"/>
            <a:chOff x="1167" y="344"/>
            <a:chExt cx="4688" cy="3184"/>
          </a:xfrm>
        </p:grpSpPr>
        <p:sp>
          <p:nvSpPr>
            <p:cNvPr id="10243" name="Line 3"/>
            <p:cNvSpPr>
              <a:spLocks noChangeShapeType="1"/>
            </p:cNvSpPr>
            <p:nvPr/>
          </p:nvSpPr>
          <p:spPr bwMode="auto">
            <a:xfrm flipV="1">
              <a:off x="1233" y="1939"/>
              <a:ext cx="4012" cy="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1411" y="1800"/>
              <a:ext cx="0" cy="2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45" name="Line 5"/>
            <p:cNvSpPr>
              <a:spLocks noChangeShapeType="1"/>
            </p:cNvSpPr>
            <p:nvPr/>
          </p:nvSpPr>
          <p:spPr bwMode="auto">
            <a:xfrm>
              <a:off x="2096" y="1800"/>
              <a:ext cx="0" cy="2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2581" y="1800"/>
              <a:ext cx="0" cy="2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3422" y="1800"/>
              <a:ext cx="0" cy="2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4384" y="1800"/>
              <a:ext cx="0" cy="2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1955" y="1806"/>
              <a:ext cx="47" cy="27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3830" y="1806"/>
              <a:ext cx="58" cy="27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4719" y="1779"/>
              <a:ext cx="436" cy="33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1296" y="1441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rtl="0" eaLnBrk="0" hangingPunct="0"/>
              <a:r>
                <a:rPr lang="en-US" sz="2400" b="1"/>
                <a:t>1</a:t>
              </a:r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1862" y="1441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rtl="0" eaLnBrk="0" hangingPunct="0"/>
              <a:r>
                <a:rPr lang="en-US" sz="2400" b="1"/>
                <a:t>2</a:t>
              </a:r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2018" y="1441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rtl="0" eaLnBrk="0" hangingPunct="0"/>
              <a:r>
                <a:rPr lang="en-US" sz="2400" b="1"/>
                <a:t>3</a:t>
              </a:r>
            </a:p>
          </p:txBody>
        </p:sp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2474" y="1441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rtl="0" eaLnBrk="0" hangingPunct="0"/>
              <a:r>
                <a:rPr lang="en-US" sz="2400" b="1"/>
                <a:t>4</a:t>
              </a:r>
            </a:p>
          </p:txBody>
        </p:sp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3319" y="1441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rtl="0" eaLnBrk="0" hangingPunct="0"/>
              <a:r>
                <a:rPr lang="en-US" sz="2400" b="1"/>
                <a:t>5</a:t>
              </a:r>
            </a:p>
          </p:txBody>
        </p:sp>
        <p:sp>
          <p:nvSpPr>
            <p:cNvPr id="10257" name="Text Box 17"/>
            <p:cNvSpPr txBox="1">
              <a:spLocks noChangeArrowheads="1"/>
            </p:cNvSpPr>
            <p:nvPr/>
          </p:nvSpPr>
          <p:spPr bwMode="auto">
            <a:xfrm>
              <a:off x="3763" y="1441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rtl="0" eaLnBrk="0" hangingPunct="0"/>
              <a:r>
                <a:rPr lang="en-US" sz="2400" b="1"/>
                <a:t>6</a:t>
              </a:r>
            </a:p>
          </p:txBody>
        </p:sp>
        <p:sp>
          <p:nvSpPr>
            <p:cNvPr id="10258" name="Text Box 18"/>
            <p:cNvSpPr txBox="1">
              <a:spLocks noChangeArrowheads="1"/>
            </p:cNvSpPr>
            <p:nvPr/>
          </p:nvSpPr>
          <p:spPr bwMode="auto">
            <a:xfrm>
              <a:off x="4285" y="1441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rtl="0" eaLnBrk="0" hangingPunct="0"/>
              <a:r>
                <a:rPr lang="en-US" sz="2400" b="1"/>
                <a:t>7</a:t>
              </a:r>
            </a:p>
          </p:txBody>
        </p:sp>
        <p:sp>
          <p:nvSpPr>
            <p:cNvPr id="10259" name="Text Box 19"/>
            <p:cNvSpPr txBox="1">
              <a:spLocks noChangeArrowheads="1"/>
            </p:cNvSpPr>
            <p:nvPr/>
          </p:nvSpPr>
          <p:spPr bwMode="auto">
            <a:xfrm>
              <a:off x="4797" y="1441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rtl="0" eaLnBrk="0" hangingPunct="0"/>
              <a:r>
                <a:rPr lang="en-US" sz="2400" b="1"/>
                <a:t>8</a:t>
              </a:r>
            </a:p>
          </p:txBody>
        </p:sp>
        <p:sp>
          <p:nvSpPr>
            <p:cNvPr id="10260" name="Text Box 20"/>
            <p:cNvSpPr txBox="1">
              <a:spLocks noChangeArrowheads="1"/>
            </p:cNvSpPr>
            <p:nvPr/>
          </p:nvSpPr>
          <p:spPr bwMode="auto">
            <a:xfrm>
              <a:off x="2034" y="344"/>
              <a:ext cx="2458" cy="7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rtl="0" eaLnBrk="0" hangingPunct="0"/>
              <a:r>
                <a:rPr lang="en-GB" sz="3600" b="1">
                  <a:solidFill>
                    <a:schemeClr val="accent2"/>
                  </a:solidFill>
                </a:rPr>
                <a:t>Point Mutations</a:t>
              </a:r>
            </a:p>
            <a:p>
              <a:pPr algn="ctr" rtl="0" eaLnBrk="0" hangingPunct="0"/>
              <a:r>
                <a:rPr lang="en-GB" sz="3600" b="1">
                  <a:solidFill>
                    <a:schemeClr val="accent2"/>
                  </a:solidFill>
                </a:rPr>
                <a:t>in Haemophilia B</a:t>
              </a:r>
            </a:p>
          </p:txBody>
        </p:sp>
        <p:grpSp>
          <p:nvGrpSpPr>
            <p:cNvPr id="10261" name="Group 21"/>
            <p:cNvGrpSpPr>
              <a:grpSpLocks/>
            </p:cNvGrpSpPr>
            <p:nvPr/>
          </p:nvGrpSpPr>
          <p:grpSpPr bwMode="auto">
            <a:xfrm>
              <a:off x="1167" y="2256"/>
              <a:ext cx="4201" cy="1272"/>
              <a:chOff x="1167" y="2256"/>
              <a:chExt cx="4201" cy="1272"/>
            </a:xfrm>
          </p:grpSpPr>
          <p:sp>
            <p:nvSpPr>
              <p:cNvPr id="10262" name="Line 22"/>
              <p:cNvSpPr>
                <a:spLocks noChangeShapeType="1"/>
              </p:cNvSpPr>
              <p:nvPr/>
            </p:nvSpPr>
            <p:spPr bwMode="auto">
              <a:xfrm flipV="1">
                <a:off x="1167" y="2256"/>
                <a:ext cx="222" cy="66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63" name="Line 23"/>
              <p:cNvSpPr>
                <a:spLocks noChangeShapeType="1"/>
              </p:cNvSpPr>
              <p:nvPr/>
            </p:nvSpPr>
            <p:spPr bwMode="auto">
              <a:xfrm flipV="1">
                <a:off x="1523" y="2256"/>
                <a:ext cx="33" cy="76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64" name="Line 24"/>
              <p:cNvSpPr>
                <a:spLocks noChangeShapeType="1"/>
              </p:cNvSpPr>
              <p:nvPr/>
            </p:nvSpPr>
            <p:spPr bwMode="auto">
              <a:xfrm flipV="1">
                <a:off x="1645" y="2290"/>
                <a:ext cx="67" cy="73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65" name="Line 25"/>
              <p:cNvSpPr>
                <a:spLocks noChangeShapeType="1"/>
              </p:cNvSpPr>
              <p:nvPr/>
            </p:nvSpPr>
            <p:spPr bwMode="auto">
              <a:xfrm flipV="1">
                <a:off x="1778" y="2290"/>
                <a:ext cx="11" cy="75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66" name="Line 26"/>
              <p:cNvSpPr>
                <a:spLocks noChangeShapeType="1"/>
              </p:cNvSpPr>
              <p:nvPr/>
            </p:nvSpPr>
            <p:spPr bwMode="auto">
              <a:xfrm flipV="1">
                <a:off x="1912" y="2334"/>
                <a:ext cx="0" cy="66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67" name="Line 27"/>
              <p:cNvSpPr>
                <a:spLocks noChangeShapeType="1"/>
              </p:cNvSpPr>
              <p:nvPr/>
            </p:nvSpPr>
            <p:spPr bwMode="auto">
              <a:xfrm flipV="1">
                <a:off x="2023" y="2334"/>
                <a:ext cx="33" cy="6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68" name="Line 28"/>
              <p:cNvSpPr>
                <a:spLocks noChangeShapeType="1"/>
              </p:cNvSpPr>
              <p:nvPr/>
            </p:nvSpPr>
            <p:spPr bwMode="auto">
              <a:xfrm flipH="1" flipV="1">
                <a:off x="2100" y="2378"/>
                <a:ext cx="34" cy="64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69" name="Line 29"/>
              <p:cNvSpPr>
                <a:spLocks noChangeShapeType="1"/>
              </p:cNvSpPr>
              <p:nvPr/>
            </p:nvSpPr>
            <p:spPr bwMode="auto">
              <a:xfrm flipH="1" flipV="1">
                <a:off x="2178" y="2367"/>
                <a:ext cx="67" cy="6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0" name="Line 30"/>
              <p:cNvSpPr>
                <a:spLocks noChangeShapeType="1"/>
              </p:cNvSpPr>
              <p:nvPr/>
            </p:nvSpPr>
            <p:spPr bwMode="auto">
              <a:xfrm flipV="1">
                <a:off x="2345" y="2390"/>
                <a:ext cx="11" cy="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1" name="Line 31"/>
              <p:cNvSpPr>
                <a:spLocks noChangeShapeType="1"/>
              </p:cNvSpPr>
              <p:nvPr/>
            </p:nvSpPr>
            <p:spPr bwMode="auto">
              <a:xfrm flipH="1" flipV="1">
                <a:off x="2434" y="2367"/>
                <a:ext cx="89" cy="6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2" name="Line 32"/>
              <p:cNvSpPr>
                <a:spLocks noChangeShapeType="1"/>
              </p:cNvSpPr>
              <p:nvPr/>
            </p:nvSpPr>
            <p:spPr bwMode="auto">
              <a:xfrm flipH="1" flipV="1">
                <a:off x="2634" y="2356"/>
                <a:ext cx="11" cy="6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3" name="Line 33"/>
              <p:cNvSpPr>
                <a:spLocks noChangeShapeType="1"/>
              </p:cNvSpPr>
              <p:nvPr/>
            </p:nvSpPr>
            <p:spPr bwMode="auto">
              <a:xfrm flipH="1" flipV="1">
                <a:off x="2712" y="2367"/>
                <a:ext cx="22" cy="68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4" name="Line 34"/>
              <p:cNvSpPr>
                <a:spLocks noChangeShapeType="1"/>
              </p:cNvSpPr>
              <p:nvPr/>
            </p:nvSpPr>
            <p:spPr bwMode="auto">
              <a:xfrm flipH="1" flipV="1">
                <a:off x="2778" y="2356"/>
                <a:ext cx="100" cy="68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5" name="Line 35"/>
              <p:cNvSpPr>
                <a:spLocks noChangeShapeType="1"/>
              </p:cNvSpPr>
              <p:nvPr/>
            </p:nvSpPr>
            <p:spPr bwMode="auto">
              <a:xfrm flipH="1" flipV="1">
                <a:off x="2856" y="2390"/>
                <a:ext cx="145" cy="63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6" name="Line 36"/>
              <p:cNvSpPr>
                <a:spLocks noChangeShapeType="1"/>
              </p:cNvSpPr>
              <p:nvPr/>
            </p:nvSpPr>
            <p:spPr bwMode="auto">
              <a:xfrm flipH="1" flipV="1">
                <a:off x="2956" y="2423"/>
                <a:ext cx="189" cy="63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7" name="Line 37"/>
              <p:cNvSpPr>
                <a:spLocks noChangeShapeType="1"/>
              </p:cNvSpPr>
              <p:nvPr/>
            </p:nvSpPr>
            <p:spPr bwMode="auto">
              <a:xfrm flipH="1" flipV="1">
                <a:off x="3190" y="2378"/>
                <a:ext cx="44" cy="67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8" name="Line 38"/>
              <p:cNvSpPr>
                <a:spLocks noChangeShapeType="1"/>
              </p:cNvSpPr>
              <p:nvPr/>
            </p:nvSpPr>
            <p:spPr bwMode="auto">
              <a:xfrm flipH="1" flipV="1">
                <a:off x="3267" y="2401"/>
                <a:ext cx="56" cy="66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79" name="Line 39"/>
              <p:cNvSpPr>
                <a:spLocks noChangeShapeType="1"/>
              </p:cNvSpPr>
              <p:nvPr/>
            </p:nvSpPr>
            <p:spPr bwMode="auto">
              <a:xfrm flipH="1" flipV="1">
                <a:off x="3345" y="2445"/>
                <a:ext cx="45" cy="61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0" name="Line 40"/>
              <p:cNvSpPr>
                <a:spLocks noChangeShapeType="1"/>
              </p:cNvSpPr>
              <p:nvPr/>
            </p:nvSpPr>
            <p:spPr bwMode="auto">
              <a:xfrm flipH="1" flipV="1">
                <a:off x="3423" y="2423"/>
                <a:ext cx="89" cy="62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1" name="Line 41"/>
              <p:cNvSpPr>
                <a:spLocks noChangeShapeType="1"/>
              </p:cNvSpPr>
              <p:nvPr/>
            </p:nvSpPr>
            <p:spPr bwMode="auto">
              <a:xfrm flipH="1" flipV="1">
                <a:off x="3512" y="2423"/>
                <a:ext cx="100" cy="6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2" name="Line 42"/>
              <p:cNvSpPr>
                <a:spLocks noChangeShapeType="1"/>
              </p:cNvSpPr>
              <p:nvPr/>
            </p:nvSpPr>
            <p:spPr bwMode="auto">
              <a:xfrm flipH="1" flipV="1">
                <a:off x="3612" y="2434"/>
                <a:ext cx="111" cy="6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3" name="Line 43"/>
              <p:cNvSpPr>
                <a:spLocks noChangeShapeType="1"/>
              </p:cNvSpPr>
              <p:nvPr/>
            </p:nvSpPr>
            <p:spPr bwMode="auto">
              <a:xfrm flipH="1" flipV="1">
                <a:off x="3745" y="2423"/>
                <a:ext cx="89" cy="66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4" name="Line 44"/>
              <p:cNvSpPr>
                <a:spLocks noChangeShapeType="1"/>
              </p:cNvSpPr>
              <p:nvPr/>
            </p:nvSpPr>
            <p:spPr bwMode="auto">
              <a:xfrm flipH="1" flipV="1">
                <a:off x="3823" y="2423"/>
                <a:ext cx="89" cy="68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5" name="Line 45"/>
              <p:cNvSpPr>
                <a:spLocks noChangeShapeType="1"/>
              </p:cNvSpPr>
              <p:nvPr/>
            </p:nvSpPr>
            <p:spPr bwMode="auto">
              <a:xfrm flipH="1" flipV="1">
                <a:off x="3912" y="2378"/>
                <a:ext cx="111" cy="7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6" name="Line 46"/>
              <p:cNvSpPr>
                <a:spLocks noChangeShapeType="1"/>
              </p:cNvSpPr>
              <p:nvPr/>
            </p:nvSpPr>
            <p:spPr bwMode="auto">
              <a:xfrm flipH="1" flipV="1">
                <a:off x="3990" y="2423"/>
                <a:ext cx="133" cy="63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7" name="Line 47"/>
              <p:cNvSpPr>
                <a:spLocks noChangeShapeType="1"/>
              </p:cNvSpPr>
              <p:nvPr/>
            </p:nvSpPr>
            <p:spPr bwMode="auto">
              <a:xfrm flipH="1" flipV="1">
                <a:off x="4067" y="2445"/>
                <a:ext cx="178" cy="62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8" name="Line 48"/>
              <p:cNvSpPr>
                <a:spLocks noChangeShapeType="1"/>
              </p:cNvSpPr>
              <p:nvPr/>
            </p:nvSpPr>
            <p:spPr bwMode="auto">
              <a:xfrm flipH="1" flipV="1">
                <a:off x="4167" y="2478"/>
                <a:ext cx="145" cy="57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89" name="Line 49"/>
              <p:cNvSpPr>
                <a:spLocks noChangeShapeType="1"/>
              </p:cNvSpPr>
              <p:nvPr/>
            </p:nvSpPr>
            <p:spPr bwMode="auto">
              <a:xfrm flipH="1" flipV="1">
                <a:off x="4267" y="2501"/>
                <a:ext cx="145" cy="53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0" name="Line 50"/>
              <p:cNvSpPr>
                <a:spLocks noChangeShapeType="1"/>
              </p:cNvSpPr>
              <p:nvPr/>
            </p:nvSpPr>
            <p:spPr bwMode="auto">
              <a:xfrm flipH="1" flipV="1">
                <a:off x="4334" y="2390"/>
                <a:ext cx="189" cy="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1" name="Line 51"/>
              <p:cNvSpPr>
                <a:spLocks noChangeShapeType="1"/>
              </p:cNvSpPr>
              <p:nvPr/>
            </p:nvSpPr>
            <p:spPr bwMode="auto">
              <a:xfrm flipH="1" flipV="1">
                <a:off x="4423" y="2412"/>
                <a:ext cx="167" cy="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2" name="Line 52"/>
              <p:cNvSpPr>
                <a:spLocks noChangeShapeType="1"/>
              </p:cNvSpPr>
              <p:nvPr/>
            </p:nvSpPr>
            <p:spPr bwMode="auto">
              <a:xfrm flipH="1" flipV="1">
                <a:off x="4490" y="2412"/>
                <a:ext cx="189" cy="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3" name="Line 53"/>
              <p:cNvSpPr>
                <a:spLocks noChangeShapeType="1"/>
              </p:cNvSpPr>
              <p:nvPr/>
            </p:nvSpPr>
            <p:spPr bwMode="auto">
              <a:xfrm flipH="1" flipV="1">
                <a:off x="4545" y="2434"/>
                <a:ext cx="256" cy="58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4" name="Line 54"/>
              <p:cNvSpPr>
                <a:spLocks noChangeShapeType="1"/>
              </p:cNvSpPr>
              <p:nvPr/>
            </p:nvSpPr>
            <p:spPr bwMode="auto">
              <a:xfrm flipH="1" flipV="1">
                <a:off x="4634" y="2423"/>
                <a:ext cx="300" cy="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5" name="Line 55"/>
              <p:cNvSpPr>
                <a:spLocks noChangeShapeType="1"/>
              </p:cNvSpPr>
              <p:nvPr/>
            </p:nvSpPr>
            <p:spPr bwMode="auto">
              <a:xfrm flipH="1" flipV="1">
                <a:off x="4679" y="2390"/>
                <a:ext cx="333" cy="61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6" name="Line 56"/>
              <p:cNvSpPr>
                <a:spLocks noChangeShapeType="1"/>
              </p:cNvSpPr>
              <p:nvPr/>
            </p:nvSpPr>
            <p:spPr bwMode="auto">
              <a:xfrm flipH="1" flipV="1">
                <a:off x="4790" y="2401"/>
                <a:ext cx="322" cy="58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7" name="Line 57"/>
              <p:cNvSpPr>
                <a:spLocks noChangeShapeType="1"/>
              </p:cNvSpPr>
              <p:nvPr/>
            </p:nvSpPr>
            <p:spPr bwMode="auto">
              <a:xfrm flipH="1" flipV="1">
                <a:off x="4856" y="2367"/>
                <a:ext cx="423" cy="6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8" name="Line 58"/>
              <p:cNvSpPr>
                <a:spLocks noChangeShapeType="1"/>
              </p:cNvSpPr>
              <p:nvPr/>
            </p:nvSpPr>
            <p:spPr bwMode="auto">
              <a:xfrm flipH="1" flipV="1">
                <a:off x="4912" y="2312"/>
                <a:ext cx="456" cy="57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299" name="Line 59"/>
              <p:cNvSpPr>
                <a:spLocks noChangeShapeType="1"/>
              </p:cNvSpPr>
              <p:nvPr/>
            </p:nvSpPr>
            <p:spPr bwMode="auto">
              <a:xfrm flipV="1">
                <a:off x="1289" y="2278"/>
                <a:ext cx="178" cy="73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0300" name="Text Box 60"/>
              <p:cNvSpPr txBox="1">
                <a:spLocks noChangeArrowheads="1"/>
              </p:cNvSpPr>
              <p:nvPr/>
            </p:nvSpPr>
            <p:spPr bwMode="auto">
              <a:xfrm>
                <a:off x="2490" y="3234"/>
                <a:ext cx="1560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rtl="0" eaLnBrk="0" hangingPunct="0"/>
                <a:r>
                  <a:rPr lang="en-GB" sz="2400" b="1"/>
                  <a:t>point mutations</a:t>
                </a:r>
              </a:p>
            </p:txBody>
          </p:sp>
        </p:grpSp>
        <p:sp>
          <p:nvSpPr>
            <p:cNvPr id="10301" name="Text Box 61"/>
            <p:cNvSpPr txBox="1">
              <a:spLocks noChangeArrowheads="1"/>
            </p:cNvSpPr>
            <p:nvPr/>
          </p:nvSpPr>
          <p:spPr bwMode="auto">
            <a:xfrm>
              <a:off x="5285" y="1705"/>
              <a:ext cx="570" cy="5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rtl="0" eaLnBrk="0" hangingPunct="0"/>
              <a:r>
                <a:rPr lang="en-GB" sz="2400" b="1"/>
                <a:t>FIX</a:t>
              </a:r>
            </a:p>
            <a:p>
              <a:pPr algn="ctr" rtl="0" eaLnBrk="0" hangingPunct="0"/>
              <a:r>
                <a:rPr lang="en-GB" sz="2400" b="1"/>
                <a:t>gene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39750" y="404813"/>
            <a:ext cx="828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sz="3200"/>
              <a:t>קביעת המופיליה על סמך תאחיזה בגן לפקטור </a:t>
            </a:r>
            <a:r>
              <a:rPr lang="en-US" sz="3200"/>
              <a:t>VIII</a:t>
            </a:r>
            <a:r>
              <a:rPr lang="he-IL" sz="3200"/>
              <a:t> או </a:t>
            </a:r>
            <a:r>
              <a:rPr lang="en-US" sz="3200"/>
              <a:t>IX</a:t>
            </a:r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3348038" y="3789363"/>
            <a:ext cx="0" cy="1223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3203575" y="4508500"/>
            <a:ext cx="217488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3203575" y="4076700"/>
            <a:ext cx="217488" cy="2159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268538" y="5300663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sz="2400"/>
              <a:t>בן חולה</a:t>
            </a:r>
            <a:endParaRPr lang="fr-FR" sz="2400"/>
          </a:p>
        </p:txBody>
      </p: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6515100" y="6157913"/>
            <a:ext cx="2378075" cy="396875"/>
            <a:chOff x="3787" y="3879"/>
            <a:chExt cx="1498" cy="250"/>
          </a:xfrm>
        </p:grpSpPr>
        <p:sp>
          <p:nvSpPr>
            <p:cNvPr id="8200" name="Oval 8"/>
            <p:cNvSpPr>
              <a:spLocks noChangeArrowheads="1"/>
            </p:cNvSpPr>
            <p:nvPr/>
          </p:nvSpPr>
          <p:spPr bwMode="auto">
            <a:xfrm>
              <a:off x="5148" y="3929"/>
              <a:ext cx="137" cy="13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3787" y="3879"/>
              <a:ext cx="13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sz="2000"/>
                <a:t>מוטציה להמופיליה</a:t>
              </a:r>
              <a:endParaRPr lang="fr-FR" sz="2000"/>
            </a:p>
          </p:txBody>
        </p:sp>
      </p:grp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3128963" y="6092825"/>
            <a:ext cx="3314700" cy="396875"/>
            <a:chOff x="1519" y="3838"/>
            <a:chExt cx="2088" cy="250"/>
          </a:xfrm>
        </p:grpSpPr>
        <p:sp>
          <p:nvSpPr>
            <p:cNvPr id="8203" name="Oval 11"/>
            <p:cNvSpPr>
              <a:spLocks noChangeArrowheads="1"/>
            </p:cNvSpPr>
            <p:nvPr/>
          </p:nvSpPr>
          <p:spPr bwMode="auto">
            <a:xfrm>
              <a:off x="3470" y="3929"/>
              <a:ext cx="137" cy="136"/>
            </a:xfrm>
            <a:prstGeom prst="ellipse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04" name="Oval 12"/>
            <p:cNvSpPr>
              <a:spLocks noChangeArrowheads="1"/>
            </p:cNvSpPr>
            <p:nvPr/>
          </p:nvSpPr>
          <p:spPr bwMode="auto">
            <a:xfrm>
              <a:off x="3288" y="3929"/>
              <a:ext cx="137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05" name="Oval 13"/>
            <p:cNvSpPr>
              <a:spLocks noChangeArrowheads="1"/>
            </p:cNvSpPr>
            <p:nvPr/>
          </p:nvSpPr>
          <p:spPr bwMode="auto">
            <a:xfrm>
              <a:off x="3107" y="3929"/>
              <a:ext cx="137" cy="13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06" name="Text Box 14"/>
            <p:cNvSpPr txBox="1">
              <a:spLocks noChangeArrowheads="1"/>
            </p:cNvSpPr>
            <p:nvPr/>
          </p:nvSpPr>
          <p:spPr bwMode="auto">
            <a:xfrm>
              <a:off x="1519" y="3838"/>
              <a:ext cx="15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sz="2000"/>
                <a:t>סמנים קרובים למוטציה</a:t>
              </a:r>
              <a:endParaRPr lang="fr-FR" sz="2000"/>
            </a:p>
          </p:txBody>
        </p:sp>
      </p:grpSp>
      <p:grpSp>
        <p:nvGrpSpPr>
          <p:cNvPr id="8207" name="Group 15"/>
          <p:cNvGrpSpPr>
            <a:grpSpLocks/>
          </p:cNvGrpSpPr>
          <p:nvPr/>
        </p:nvGrpSpPr>
        <p:grpSpPr bwMode="auto">
          <a:xfrm>
            <a:off x="1547813" y="1341438"/>
            <a:ext cx="3816350" cy="1608137"/>
            <a:chOff x="975" y="845"/>
            <a:chExt cx="2404" cy="1013"/>
          </a:xfrm>
        </p:grpSpPr>
        <p:sp>
          <p:nvSpPr>
            <p:cNvPr id="8208" name="Line 16"/>
            <p:cNvSpPr>
              <a:spLocks noChangeShapeType="1"/>
            </p:cNvSpPr>
            <p:nvPr/>
          </p:nvSpPr>
          <p:spPr bwMode="auto">
            <a:xfrm>
              <a:off x="1927" y="845"/>
              <a:ext cx="0" cy="77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grpSp>
          <p:nvGrpSpPr>
            <p:cNvPr id="8209" name="Group 17"/>
            <p:cNvGrpSpPr>
              <a:grpSpLocks/>
            </p:cNvGrpSpPr>
            <p:nvPr/>
          </p:nvGrpSpPr>
          <p:grpSpPr bwMode="auto">
            <a:xfrm>
              <a:off x="1474" y="845"/>
              <a:ext cx="137" cy="771"/>
              <a:chOff x="2562" y="845"/>
              <a:chExt cx="137" cy="771"/>
            </a:xfrm>
          </p:grpSpPr>
          <p:sp>
            <p:nvSpPr>
              <p:cNvPr id="8210" name="Line 18"/>
              <p:cNvSpPr>
                <a:spLocks noChangeShapeType="1"/>
              </p:cNvSpPr>
              <p:nvPr/>
            </p:nvSpPr>
            <p:spPr bwMode="auto">
              <a:xfrm>
                <a:off x="2637" y="845"/>
                <a:ext cx="0" cy="77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8211" name="Oval 19"/>
              <p:cNvSpPr>
                <a:spLocks noChangeArrowheads="1"/>
              </p:cNvSpPr>
              <p:nvPr/>
            </p:nvSpPr>
            <p:spPr bwMode="auto">
              <a:xfrm>
                <a:off x="2562" y="1253"/>
                <a:ext cx="137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8212" name="Oval 20"/>
              <p:cNvSpPr>
                <a:spLocks noChangeArrowheads="1"/>
              </p:cNvSpPr>
              <p:nvPr/>
            </p:nvSpPr>
            <p:spPr bwMode="auto">
              <a:xfrm>
                <a:off x="2562" y="981"/>
                <a:ext cx="137" cy="13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sp>
          <p:nvSpPr>
            <p:cNvPr id="8213" name="Oval 21"/>
            <p:cNvSpPr>
              <a:spLocks noChangeArrowheads="1"/>
            </p:cNvSpPr>
            <p:nvPr/>
          </p:nvSpPr>
          <p:spPr bwMode="auto">
            <a:xfrm>
              <a:off x="1837" y="981"/>
              <a:ext cx="137" cy="13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14" name="Line 22"/>
            <p:cNvSpPr>
              <a:spLocks noChangeShapeType="1"/>
            </p:cNvSpPr>
            <p:nvPr/>
          </p:nvSpPr>
          <p:spPr bwMode="auto">
            <a:xfrm>
              <a:off x="3107" y="845"/>
              <a:ext cx="0" cy="77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auto">
            <a:xfrm>
              <a:off x="3016" y="1026"/>
              <a:ext cx="137" cy="136"/>
            </a:xfrm>
            <a:prstGeom prst="ellipse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16" name="Text Box 24"/>
            <p:cNvSpPr txBox="1">
              <a:spLocks noChangeArrowheads="1"/>
            </p:cNvSpPr>
            <p:nvPr/>
          </p:nvSpPr>
          <p:spPr bwMode="auto">
            <a:xfrm>
              <a:off x="975" y="1570"/>
              <a:ext cx="9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sz="2400"/>
                <a:t>אמא</a:t>
              </a:r>
              <a:endParaRPr lang="fr-FR" sz="2400"/>
            </a:p>
          </p:txBody>
        </p:sp>
        <p:sp>
          <p:nvSpPr>
            <p:cNvPr id="8217" name="Text Box 25"/>
            <p:cNvSpPr txBox="1">
              <a:spLocks noChangeArrowheads="1"/>
            </p:cNvSpPr>
            <p:nvPr/>
          </p:nvSpPr>
          <p:spPr bwMode="auto">
            <a:xfrm>
              <a:off x="2381" y="1570"/>
              <a:ext cx="9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sz="2400"/>
                <a:t>אבא</a:t>
              </a:r>
              <a:endParaRPr lang="fr-FR" sz="2400"/>
            </a:p>
          </p:txBody>
        </p:sp>
      </p:grpSp>
      <p:grpSp>
        <p:nvGrpSpPr>
          <p:cNvPr id="8218" name="Group 26"/>
          <p:cNvGrpSpPr>
            <a:grpSpLocks/>
          </p:cNvGrpSpPr>
          <p:nvPr/>
        </p:nvGrpSpPr>
        <p:grpSpPr bwMode="auto">
          <a:xfrm>
            <a:off x="323850" y="3429000"/>
            <a:ext cx="7993063" cy="2592388"/>
            <a:chOff x="204" y="2160"/>
            <a:chExt cx="5035" cy="1633"/>
          </a:xfrm>
        </p:grpSpPr>
        <p:sp>
          <p:nvSpPr>
            <p:cNvPr id="8219" name="Line 27"/>
            <p:cNvSpPr>
              <a:spLocks noChangeShapeType="1"/>
            </p:cNvSpPr>
            <p:nvPr/>
          </p:nvSpPr>
          <p:spPr bwMode="auto">
            <a:xfrm>
              <a:off x="884" y="2387"/>
              <a:ext cx="0" cy="77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8220" name="Line 28"/>
            <p:cNvSpPr>
              <a:spLocks noChangeShapeType="1"/>
            </p:cNvSpPr>
            <p:nvPr/>
          </p:nvSpPr>
          <p:spPr bwMode="auto">
            <a:xfrm>
              <a:off x="3243" y="2387"/>
              <a:ext cx="0" cy="77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8221" name="Line 29"/>
            <p:cNvSpPr>
              <a:spLocks noChangeShapeType="1"/>
            </p:cNvSpPr>
            <p:nvPr/>
          </p:nvSpPr>
          <p:spPr bwMode="auto">
            <a:xfrm>
              <a:off x="3606" y="2387"/>
              <a:ext cx="0" cy="77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8222" name="Line 30"/>
            <p:cNvSpPr>
              <a:spLocks noChangeShapeType="1"/>
            </p:cNvSpPr>
            <p:nvPr/>
          </p:nvSpPr>
          <p:spPr bwMode="auto">
            <a:xfrm>
              <a:off x="5148" y="2387"/>
              <a:ext cx="0" cy="771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8223" name="Line 31"/>
            <p:cNvSpPr>
              <a:spLocks noChangeShapeType="1"/>
            </p:cNvSpPr>
            <p:nvPr/>
          </p:nvSpPr>
          <p:spPr bwMode="auto">
            <a:xfrm>
              <a:off x="4740" y="2387"/>
              <a:ext cx="0" cy="77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8224" name="Oval 32"/>
            <p:cNvSpPr>
              <a:spLocks noChangeArrowheads="1"/>
            </p:cNvSpPr>
            <p:nvPr/>
          </p:nvSpPr>
          <p:spPr bwMode="auto">
            <a:xfrm>
              <a:off x="3152" y="2840"/>
              <a:ext cx="137" cy="13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25" name="Oval 33"/>
            <p:cNvSpPr>
              <a:spLocks noChangeArrowheads="1"/>
            </p:cNvSpPr>
            <p:nvPr/>
          </p:nvSpPr>
          <p:spPr bwMode="auto">
            <a:xfrm>
              <a:off x="3152" y="2568"/>
              <a:ext cx="137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26" name="Oval 34"/>
            <p:cNvSpPr>
              <a:spLocks noChangeArrowheads="1"/>
            </p:cNvSpPr>
            <p:nvPr/>
          </p:nvSpPr>
          <p:spPr bwMode="auto">
            <a:xfrm>
              <a:off x="793" y="2568"/>
              <a:ext cx="137" cy="13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27" name="Oval 35"/>
            <p:cNvSpPr>
              <a:spLocks noChangeArrowheads="1"/>
            </p:cNvSpPr>
            <p:nvPr/>
          </p:nvSpPr>
          <p:spPr bwMode="auto">
            <a:xfrm>
              <a:off x="4649" y="2568"/>
              <a:ext cx="137" cy="13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28" name="Oval 36"/>
            <p:cNvSpPr>
              <a:spLocks noChangeArrowheads="1"/>
            </p:cNvSpPr>
            <p:nvPr/>
          </p:nvSpPr>
          <p:spPr bwMode="auto">
            <a:xfrm>
              <a:off x="5102" y="2568"/>
              <a:ext cx="137" cy="136"/>
            </a:xfrm>
            <a:prstGeom prst="ellipse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29" name="Oval 37"/>
            <p:cNvSpPr>
              <a:spLocks noChangeArrowheads="1"/>
            </p:cNvSpPr>
            <p:nvPr/>
          </p:nvSpPr>
          <p:spPr bwMode="auto">
            <a:xfrm>
              <a:off x="1519" y="2160"/>
              <a:ext cx="1134" cy="163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30" name="Oval 38"/>
            <p:cNvSpPr>
              <a:spLocks noChangeArrowheads="1"/>
            </p:cNvSpPr>
            <p:nvPr/>
          </p:nvSpPr>
          <p:spPr bwMode="auto">
            <a:xfrm>
              <a:off x="3515" y="2568"/>
              <a:ext cx="137" cy="136"/>
            </a:xfrm>
            <a:prstGeom prst="ellipse">
              <a:avLst/>
            </a:prstGeom>
            <a:solidFill>
              <a:srgbClr val="82F67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31" name="Text Box 39"/>
            <p:cNvSpPr txBox="1">
              <a:spLocks noChangeArrowheads="1"/>
            </p:cNvSpPr>
            <p:nvPr/>
          </p:nvSpPr>
          <p:spPr bwMode="auto">
            <a:xfrm>
              <a:off x="204" y="3294"/>
              <a:ext cx="9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sz="2400"/>
                <a:t>בן בריא</a:t>
              </a:r>
              <a:endParaRPr lang="fr-FR" sz="2400"/>
            </a:p>
          </p:txBody>
        </p:sp>
        <p:sp>
          <p:nvSpPr>
            <p:cNvPr id="8232" name="Text Box 40"/>
            <p:cNvSpPr txBox="1">
              <a:spLocks noChangeArrowheads="1"/>
            </p:cNvSpPr>
            <p:nvPr/>
          </p:nvSpPr>
          <p:spPr bwMode="auto">
            <a:xfrm>
              <a:off x="3107" y="3249"/>
              <a:ext cx="4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sz="3200">
                  <a:solidFill>
                    <a:srgbClr val="FF3300"/>
                  </a:solidFill>
                </a:rPr>
                <a:t>?</a:t>
              </a:r>
              <a:endParaRPr lang="fr-FR" sz="3200">
                <a:solidFill>
                  <a:srgbClr val="FF3300"/>
                </a:solidFill>
              </a:endParaRPr>
            </a:p>
          </p:txBody>
        </p:sp>
        <p:sp>
          <p:nvSpPr>
            <p:cNvPr id="8233" name="Text Box 41"/>
            <p:cNvSpPr txBox="1">
              <a:spLocks noChangeArrowheads="1"/>
            </p:cNvSpPr>
            <p:nvPr/>
          </p:nvSpPr>
          <p:spPr bwMode="auto">
            <a:xfrm>
              <a:off x="4649" y="3247"/>
              <a:ext cx="4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sz="3200"/>
                <a:t>?</a:t>
              </a:r>
              <a:endParaRPr lang="fr-FR" sz="320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PGD</a:t>
            </a:r>
          </a:p>
        </p:txBody>
      </p:sp>
      <p:pic>
        <p:nvPicPr>
          <p:cNvPr id="13316" name="Picture 4" descr="pgd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92275" y="1412875"/>
            <a:ext cx="6264275" cy="4613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222</Words>
  <Application>Microsoft Office PowerPoint</Application>
  <PresentationFormat>On-screen Show (4:3)</PresentationFormat>
  <Paragraphs>106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מניעת המופיליה</vt:lpstr>
      <vt:lpstr>PowerPoint Presentation</vt:lpstr>
      <vt:lpstr>הורשה של המופיליה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PGD</vt:lpstr>
      <vt:lpstr>שימוש בסמנים הנמצאים בתאחיזה </vt:lpstr>
      <vt:lpstr>Prenatal diagnosis of hemophilia  (Updated March  2008)</vt:lpstr>
      <vt:lpstr>PowerPoint Presentation</vt:lpstr>
    </vt:vector>
  </TitlesOfParts>
  <Company>Sheba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Rima Dardik</dc:creator>
  <cp:lastModifiedBy>אלי וישניצר</cp:lastModifiedBy>
  <cp:revision>4</cp:revision>
  <dcterms:created xsi:type="dcterms:W3CDTF">2008-09-11T13:21:05Z</dcterms:created>
  <dcterms:modified xsi:type="dcterms:W3CDTF">2013-01-27T18:49:07Z</dcterms:modified>
</cp:coreProperties>
</file>