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371" r:id="rId2"/>
    <p:sldId id="812" r:id="rId3"/>
    <p:sldId id="807" r:id="rId4"/>
    <p:sldId id="813" r:id="rId5"/>
    <p:sldId id="809" r:id="rId6"/>
    <p:sldId id="816" r:id="rId7"/>
    <p:sldId id="627" r:id="rId8"/>
    <p:sldId id="628" r:id="rId9"/>
    <p:sldId id="670" r:id="rId10"/>
    <p:sldId id="723" r:id="rId11"/>
    <p:sldId id="815" r:id="rId12"/>
    <p:sldId id="720" r:id="rId13"/>
    <p:sldId id="722" r:id="rId14"/>
    <p:sldId id="726" r:id="rId15"/>
    <p:sldId id="727" r:id="rId16"/>
    <p:sldId id="833" r:id="rId17"/>
    <p:sldId id="818" r:id="rId18"/>
    <p:sldId id="819" r:id="rId19"/>
    <p:sldId id="820" r:id="rId20"/>
    <p:sldId id="821" r:id="rId21"/>
    <p:sldId id="822" r:id="rId22"/>
    <p:sldId id="823" r:id="rId23"/>
    <p:sldId id="824" r:id="rId24"/>
    <p:sldId id="825" r:id="rId25"/>
    <p:sldId id="826" r:id="rId26"/>
    <p:sldId id="827" r:id="rId27"/>
    <p:sldId id="828" r:id="rId28"/>
    <p:sldId id="829" r:id="rId29"/>
    <p:sldId id="830" r:id="rId30"/>
    <p:sldId id="831" r:id="rId31"/>
    <p:sldId id="832" r:id="rId32"/>
    <p:sldId id="731" r:id="rId33"/>
    <p:sldId id="741" r:id="rId34"/>
    <p:sldId id="743" r:id="rId35"/>
    <p:sldId id="811" r:id="rId36"/>
    <p:sldId id="750" r:id="rId37"/>
    <p:sldId id="749" r:id="rId38"/>
    <p:sldId id="761" r:id="rId39"/>
    <p:sldId id="760" r:id="rId40"/>
    <p:sldId id="785" r:id="rId41"/>
    <p:sldId id="786" r:id="rId42"/>
    <p:sldId id="763" r:id="rId43"/>
    <p:sldId id="767" r:id="rId44"/>
    <p:sldId id="768" r:id="rId45"/>
    <p:sldId id="759" r:id="rId46"/>
    <p:sldId id="787" r:id="rId47"/>
    <p:sldId id="784" r:id="rId48"/>
    <p:sldId id="769" r:id="rId49"/>
    <p:sldId id="791" r:id="rId50"/>
    <p:sldId id="666" r:id="rId51"/>
    <p:sldId id="770" r:id="rId52"/>
    <p:sldId id="781" r:id="rId53"/>
    <p:sldId id="782" r:id="rId54"/>
    <p:sldId id="772" r:id="rId55"/>
    <p:sldId id="773" r:id="rId56"/>
    <p:sldId id="774" r:id="rId57"/>
    <p:sldId id="780" r:id="rId58"/>
    <p:sldId id="775" r:id="rId59"/>
    <p:sldId id="777" r:id="rId60"/>
    <p:sldId id="776" r:id="rId61"/>
    <p:sldId id="778" r:id="rId62"/>
    <p:sldId id="779" r:id="rId63"/>
    <p:sldId id="738" r:id="rId64"/>
    <p:sldId id="788" r:id="rId65"/>
    <p:sldId id="789" r:id="rId66"/>
    <p:sldId id="790" r:id="rId67"/>
    <p:sldId id="783" r:id="rId68"/>
    <p:sldId id="794" r:id="rId69"/>
    <p:sldId id="796" r:id="rId70"/>
    <p:sldId id="799" r:id="rId71"/>
    <p:sldId id="797" r:id="rId72"/>
    <p:sldId id="795" r:id="rId73"/>
    <p:sldId id="689" r:id="rId74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80"/>
    <a:srgbClr val="66FF33"/>
    <a:srgbClr val="00FF00"/>
    <a:srgbClr val="FFFFFF"/>
    <a:srgbClr val="FFCC99"/>
    <a:srgbClr val="00FFFF"/>
    <a:srgbClr val="00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1" autoAdjust="0"/>
  </p:normalViewPr>
  <p:slideViewPr>
    <p:cSldViewPr snapToGrid="0" snapToObjects="1">
      <p:cViewPr>
        <p:scale>
          <a:sx n="100" d="100"/>
          <a:sy n="100" d="100"/>
        </p:scale>
        <p:origin x="-58" y="-5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24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6.xml"/><Relationship Id="rId7" Type="http://schemas.openxmlformats.org/officeDocument/2006/relationships/slide" Target="slides/slide72.xml"/><Relationship Id="rId2" Type="http://schemas.openxmlformats.org/officeDocument/2006/relationships/slide" Target="slides/slide64.xml"/><Relationship Id="rId1" Type="http://schemas.openxmlformats.org/officeDocument/2006/relationships/slide" Target="slides/slide1.xml"/><Relationship Id="rId6" Type="http://schemas.openxmlformats.org/officeDocument/2006/relationships/slide" Target="slides/slide71.xml"/><Relationship Id="rId5" Type="http://schemas.openxmlformats.org/officeDocument/2006/relationships/slide" Target="slides/slide70.xml"/><Relationship Id="rId4" Type="http://schemas.openxmlformats.org/officeDocument/2006/relationships/slide" Target="slides/slide6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855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66775" y="692150"/>
            <a:ext cx="512445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822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74700" y="3411538"/>
            <a:ext cx="5141913" cy="3427412"/>
          </a:xfrm>
          <a:ln cap="flat"/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r>
              <a:rPr lang="en-US"/>
              <a:t>I would like to thank my  collaborators at Hopital Pitie-Salpetriere</a:t>
            </a:r>
          </a:p>
          <a:p>
            <a:r>
              <a:rPr lang="en-US"/>
              <a:t> in Paris for putting lots of effort in this project.  </a:t>
            </a:r>
          </a:p>
          <a:p>
            <a:r>
              <a:rPr lang="en-US"/>
              <a:t>Patients were treated in Christine Katlama’s group</a:t>
            </a:r>
          </a:p>
          <a:p>
            <a:r>
              <a:rPr lang="en-US"/>
              <a:t> by Roland Tubiana and others. </a:t>
            </a:r>
          </a:p>
          <a:p>
            <a:r>
              <a:rPr lang="en-US"/>
              <a:t>Shlomo Mayan from Hadassah (Jerusalem)</a:t>
            </a:r>
          </a:p>
          <a:p>
            <a:r>
              <a:rPr lang="en-US"/>
              <a:t> was very helpful in locating the preliminary step patients.</a:t>
            </a:r>
          </a:p>
          <a:p>
            <a:endParaRPr lang="en-US"/>
          </a:p>
          <a:p>
            <a:r>
              <a:rPr lang="en-US"/>
              <a:t>Immunological studies were done by Taishen Li in Brigitte Autran’s group,</a:t>
            </a:r>
          </a:p>
          <a:p>
            <a:r>
              <a:rPr lang="en-US"/>
              <a:t> and virology by Vincent Calvez and Catherine Robert in Henri Agut’s lab.</a:t>
            </a:r>
          </a:p>
          <a:p>
            <a:endParaRPr lang="en-US"/>
          </a:p>
          <a:p>
            <a:r>
              <a:rPr lang="en-US"/>
              <a:t>Alain Mallet (and Brigitte) helped me with conceptualization and analysis</a:t>
            </a:r>
          </a:p>
          <a:p>
            <a:r>
              <a:rPr lang="en-US"/>
              <a:t> of the data.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0220" tIns="45902" rIns="90220" bIns="45902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19588"/>
            <a:ext cx="5143500" cy="3429000"/>
          </a:xfrm>
          <a:ln cap="flat"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80375"/>
          </a:xfrm>
          <a:noFill/>
          <a:ln/>
        </p:spPr>
        <p:txBody>
          <a:bodyPr lIns="91829" tIns="46720" rIns="91829" bIns="46720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4" tIns="46723" rIns="91834" bIns="46723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74700" y="3411538"/>
            <a:ext cx="5141913" cy="3427412"/>
          </a:xfrm>
          <a:ln cap="flat"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r>
              <a:rPr lang="en-US"/>
              <a:t>I would like to thank my  collaborators at Hopital Pitie-Salpetriere</a:t>
            </a:r>
          </a:p>
          <a:p>
            <a:r>
              <a:rPr lang="en-US"/>
              <a:t> in Paris for putting lots of effort in this project.  </a:t>
            </a:r>
          </a:p>
          <a:p>
            <a:r>
              <a:rPr lang="en-US"/>
              <a:t>Patients were treated in Christine Katlama’s group</a:t>
            </a:r>
          </a:p>
          <a:p>
            <a:r>
              <a:rPr lang="en-US"/>
              <a:t> by Roland Tubiana and others. </a:t>
            </a:r>
          </a:p>
          <a:p>
            <a:r>
              <a:rPr lang="en-US"/>
              <a:t>Shlomo Mayan from Hadassah (Jerusalem)</a:t>
            </a:r>
          </a:p>
          <a:p>
            <a:r>
              <a:rPr lang="en-US"/>
              <a:t> was very helpful in locating the preliminary step patients.</a:t>
            </a:r>
          </a:p>
          <a:p>
            <a:endParaRPr lang="en-US"/>
          </a:p>
          <a:p>
            <a:r>
              <a:rPr lang="en-US"/>
              <a:t>Immunological studies were done by Taishen Li in Brigitte Autran’s group,</a:t>
            </a:r>
          </a:p>
          <a:p>
            <a:r>
              <a:rPr lang="en-US"/>
              <a:t> and virology by Vincent Calvez and Catherine Robert in Henri Agut’s lab.</a:t>
            </a:r>
          </a:p>
          <a:p>
            <a:endParaRPr lang="en-US"/>
          </a:p>
          <a:p>
            <a:r>
              <a:rPr lang="en-US"/>
              <a:t>Alain Mallet (and Brigitte) helped me with conceptualization and analysis</a:t>
            </a:r>
          </a:p>
          <a:p>
            <a:r>
              <a:rPr lang="en-US"/>
              <a:t> of the data.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3300" y="4321175"/>
            <a:ext cx="5140325" cy="3425825"/>
          </a:xfrm>
          <a:ln cap="flat"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28" tIns="46720" rIns="91828" bIns="46720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4" tIns="46723" rIns="91834" bIns="46723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3300" y="4321175"/>
            <a:ext cx="5140325" cy="3425825"/>
          </a:xfrm>
          <a:ln cap="flat"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28" tIns="46720" rIns="91828" bIns="46720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3300" y="4321175"/>
            <a:ext cx="5140325" cy="3425825"/>
          </a:xfrm>
          <a:ln cap="flat"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28" tIns="46720" rIns="91828" bIns="46720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0220" tIns="45902" rIns="90220" bIns="45902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1836" tIns="46724" rIns="91836" bIns="46724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19588"/>
            <a:ext cx="5143500" cy="3429000"/>
          </a:xfrm>
          <a:ln cap="flat"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80375"/>
          </a:xfrm>
          <a:noFill/>
          <a:ln/>
        </p:spPr>
        <p:txBody>
          <a:bodyPr lIns="91829" tIns="46720" rIns="91829" bIns="46720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04888" y="4321175"/>
            <a:ext cx="5138737" cy="3425825"/>
          </a:xfrm>
          <a:ln cap="flat"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79413"/>
            <a:ext cx="5029200" cy="8078787"/>
          </a:xfrm>
          <a:noFill/>
          <a:ln/>
        </p:spPr>
        <p:txBody>
          <a:bodyPr lIns="90220" tIns="45902" rIns="90220" bIns="45902"/>
          <a:lstStyle/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Although  </a:t>
            </a:r>
            <a:r>
              <a:rPr lang="en-US" b="1">
                <a:solidFill>
                  <a:schemeClr val="accent2"/>
                </a:solidFill>
              </a:rPr>
              <a:t>much</a:t>
            </a:r>
            <a:r>
              <a:rPr lang="en-US">
                <a:solidFill>
                  <a:schemeClr val="accent2"/>
                </a:solidFill>
              </a:rPr>
              <a:t>  is known  about the dynamics of HIV ,</a:t>
            </a:r>
          </a:p>
          <a:p>
            <a:r>
              <a:rPr lang="en-US" b="1">
                <a:solidFill>
                  <a:schemeClr val="accent2"/>
                </a:solidFill>
              </a:rPr>
              <a:t>still </a:t>
            </a:r>
            <a:r>
              <a:rPr lang="en-US">
                <a:solidFill>
                  <a:schemeClr val="accent2"/>
                </a:solidFill>
              </a:rPr>
              <a:t> a very important question is left open: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Is HIV responsible  (directly or indirectly) </a:t>
            </a:r>
          </a:p>
          <a:p>
            <a:r>
              <a:rPr lang="en-US">
                <a:solidFill>
                  <a:schemeClr val="accent2"/>
                </a:solidFill>
              </a:rPr>
              <a:t> for CD4 cells death in-vivo during progression to AIDS ?</a:t>
            </a:r>
          </a:p>
          <a:p>
            <a:endParaRPr lang="en-US"/>
          </a:p>
          <a:p>
            <a:r>
              <a:rPr lang="en-US"/>
              <a:t>In order to tackle this question, </a:t>
            </a:r>
          </a:p>
          <a:p>
            <a:r>
              <a:rPr lang="en-US"/>
              <a:t>   and test the different models  that may answer it,</a:t>
            </a:r>
          </a:p>
          <a:p>
            <a:r>
              <a:rPr lang="en-US"/>
              <a:t>we have presented to ourselves the next  goals:</a:t>
            </a:r>
          </a:p>
          <a:p>
            <a:endParaRPr lang="en-US"/>
          </a:p>
          <a:p>
            <a:r>
              <a:rPr lang="en-US"/>
              <a:t>1) Study the dynamics of HIV replication in-vivo,</a:t>
            </a:r>
          </a:p>
          <a:p>
            <a:r>
              <a:rPr lang="en-US"/>
              <a:t> in addition to that of HIV decay, </a:t>
            </a:r>
          </a:p>
          <a:p>
            <a:r>
              <a:rPr lang="en-US"/>
              <a:t>     which is what was mostly studied up to now.</a:t>
            </a:r>
          </a:p>
          <a:p>
            <a:r>
              <a:rPr lang="en-US"/>
              <a:t>2)</a:t>
            </a:r>
          </a:p>
          <a:p>
            <a:r>
              <a:rPr lang="en-US"/>
              <a:t>3)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300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439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280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36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93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280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475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394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82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21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8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438150" y="514350"/>
            <a:ext cx="952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bIns="0" anchor="ctr"/>
          <a:lstStyle/>
          <a:p>
            <a:r>
              <a:rPr lang="it-IT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38100" y="260350"/>
            <a:ext cx="10248900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b="1" u="sng">
                <a:solidFill>
                  <a:schemeClr val="tx2"/>
                </a:solidFill>
              </a:rPr>
              <a:t>Mathematical Modeling </a:t>
            </a:r>
          </a:p>
          <a:p>
            <a:pPr>
              <a:lnSpc>
                <a:spcPct val="140000"/>
              </a:lnSpc>
            </a:pPr>
            <a:r>
              <a:rPr lang="en-US" sz="3600" b="1" u="sng">
                <a:solidFill>
                  <a:schemeClr val="tx2"/>
                </a:solidFill>
              </a:rPr>
              <a:t>of Viral dynamics (HIV / Hepatitis)</a:t>
            </a:r>
          </a:p>
          <a:p>
            <a:pPr>
              <a:lnSpc>
                <a:spcPct val="140000"/>
              </a:lnSpc>
            </a:pPr>
            <a:r>
              <a:rPr lang="en-US" sz="3600" b="1" u="sng">
                <a:solidFill>
                  <a:schemeClr val="tx2"/>
                </a:solidFill>
              </a:rPr>
              <a:t> and Resistance Evolution </a:t>
            </a:r>
          </a:p>
          <a:p>
            <a:pPr>
              <a:lnSpc>
                <a:spcPct val="140000"/>
              </a:lnSpc>
            </a:pPr>
            <a:r>
              <a:rPr lang="en-US" sz="3600" b="1" u="sng">
                <a:solidFill>
                  <a:schemeClr val="tx2"/>
                </a:solidFill>
              </a:rPr>
              <a:t>From Theory to Clinical Implications</a:t>
            </a:r>
            <a:r>
              <a:rPr lang="en-US" sz="3600">
                <a:solidFill>
                  <a:schemeClr val="tx2"/>
                </a:solidFill>
              </a:rPr>
              <a:t> </a:t>
            </a:r>
            <a:endParaRPr lang="de-DE" sz="3600">
              <a:solidFill>
                <a:schemeClr val="tx2"/>
              </a:solidFill>
            </a:endParaRPr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4292600"/>
            <a:ext cx="5889625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3600" b="1">
                <a:latin typeface="Arial Narrow" pitchFamily="34" charset="0"/>
              </a:rPr>
              <a:t>Avidan U Neumann</a:t>
            </a:r>
            <a:r>
              <a:rPr lang="en-US" sz="3600">
                <a:latin typeface="Arial Narrow" pitchFamily="34" charset="0"/>
              </a:rPr>
              <a:t> </a:t>
            </a:r>
          </a:p>
          <a:p>
            <a:pPr algn="l">
              <a:lnSpc>
                <a:spcPct val="105000"/>
              </a:lnSpc>
            </a:pPr>
            <a:endParaRPr lang="en-US" sz="3600">
              <a:latin typeface="Arial Narrow" pitchFamily="34" charset="0"/>
            </a:endParaRPr>
          </a:p>
          <a:p>
            <a:pPr algn="l">
              <a:lnSpc>
                <a:spcPct val="105000"/>
              </a:lnSpc>
            </a:pPr>
            <a:r>
              <a:rPr lang="en-US" sz="3600" i="1">
                <a:latin typeface="Arial Narrow" pitchFamily="34" charset="0"/>
              </a:rPr>
              <a:t>Goodman Faculty of Life Sciences</a:t>
            </a:r>
          </a:p>
          <a:p>
            <a:pPr algn="l">
              <a:lnSpc>
                <a:spcPct val="105000"/>
              </a:lnSpc>
            </a:pPr>
            <a:r>
              <a:rPr lang="en-US" sz="3600" i="1">
                <a:latin typeface="Arial Narrow" pitchFamily="34" charset="0"/>
              </a:rPr>
              <a:t>Bar-Ilan University, Israel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874395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Simulation of therapy BLOCKING :</a:t>
            </a:r>
            <a:br>
              <a:rPr lang="en-US"/>
            </a:br>
            <a:r>
              <a:rPr lang="en-US" b="1" u="sng">
                <a:solidFill>
                  <a:srgbClr val="FF0066"/>
                </a:solidFill>
              </a:rPr>
              <a:t>Infection</a:t>
            </a:r>
            <a:r>
              <a:rPr lang="en-US"/>
              <a:t>			</a:t>
            </a:r>
            <a:r>
              <a:rPr lang="en-US" b="1" u="sng">
                <a:solidFill>
                  <a:srgbClr val="66FF66"/>
                </a:solidFill>
              </a:rPr>
              <a:t>Production</a:t>
            </a:r>
            <a:endParaRPr lang="en-US"/>
          </a:p>
        </p:txBody>
      </p:sp>
      <p:graphicFrame>
        <p:nvGraphicFramePr>
          <p:cNvPr id="999427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0" y="2362200"/>
          <a:ext cx="51816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29" name="Worksheet" r:id="rId4" imgW="8687161" imgH="5943962" progId="Excel.Sheet.8">
                  <p:embed/>
                </p:oleObj>
              </mc:Choice>
              <mc:Fallback>
                <p:oleObj name="Worksheet" r:id="rId4" imgW="8687161" imgH="594396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5181600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9428" name="Object 4"/>
          <p:cNvGraphicFramePr>
            <a:graphicFrameLocks noChangeAspect="1"/>
          </p:cNvGraphicFramePr>
          <p:nvPr/>
        </p:nvGraphicFramePr>
        <p:xfrm>
          <a:off x="4953000" y="2286000"/>
          <a:ext cx="5334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30" name="Worksheet" r:id="rId6" imgW="8677772" imgH="5934557" progId="Excel.Sheet.8">
                  <p:embed/>
                </p:oleObj>
              </mc:Choice>
              <mc:Fallback>
                <p:oleObj name="Worksheet" r:id="rId6" imgW="8677772" imgH="593455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86000"/>
                        <a:ext cx="5334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47625" cmpd="thinThick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894873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3443" name="Rectangle 3"/>
          <p:cNvSpPr>
            <a:spLocks noChangeArrowheads="1"/>
          </p:cNvSpPr>
          <p:nvPr/>
        </p:nvSpPr>
        <p:spPr bwMode="auto">
          <a:xfrm>
            <a:off x="685800" y="4724400"/>
            <a:ext cx="9296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SzPct val="100000"/>
            </a:pPr>
            <a:endParaRPr lang="en-US" sz="3200" b="1">
              <a:solidFill>
                <a:schemeClr val="bg2"/>
              </a:solidFill>
            </a:endParaRPr>
          </a:p>
        </p:txBody>
      </p:sp>
      <p:graphicFrame>
        <p:nvGraphicFramePr>
          <p:cNvPr id="1213444" name="Rectangle 4"/>
          <p:cNvGraphicFramePr>
            <a:graphicFrameLocks/>
          </p:cNvGraphicFramePr>
          <p:nvPr/>
        </p:nvGraphicFramePr>
        <p:xfrm>
          <a:off x="2095500" y="1905000"/>
          <a:ext cx="609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451" name="Clip" r:id="rId5" imgW="0" imgH="0" progId="MS_ClipArt_Gallery.2">
                  <p:embed/>
                </p:oleObj>
              </mc:Choice>
              <mc:Fallback>
                <p:oleObj name="Clip" r:id="rId5" imgW="0" imgH="0" progId="MS_ClipArt_Gallery.2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1905000"/>
                        <a:ext cx="6096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3445" name="Text Box 5"/>
          <p:cNvSpPr txBox="1">
            <a:spLocks noChangeArrowheads="1"/>
          </p:cNvSpPr>
          <p:nvPr/>
        </p:nvSpPr>
        <p:spPr bwMode="auto">
          <a:xfrm>
            <a:off x="0" y="0"/>
            <a:ext cx="10287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algn="l">
              <a:tabLst>
                <a:tab pos="8191500" algn="l"/>
                <a:tab pos="8864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8191500" algn="l"/>
                <a:tab pos="8864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8191500" algn="l"/>
                <a:tab pos="8864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8191500" algn="l"/>
                <a:tab pos="8864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8191500" algn="l"/>
                <a:tab pos="8864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0" algn="l"/>
                <a:tab pos="8864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0" algn="l"/>
                <a:tab pos="8864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0" algn="l"/>
                <a:tab pos="8864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0" algn="l"/>
                <a:tab pos="8864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lnSpc>
                <a:spcPct val="130000"/>
              </a:lnSpc>
            </a:pPr>
            <a:r>
              <a:rPr lang="en-US" sz="4000" b="1" u="sng">
                <a:solidFill>
                  <a:schemeClr val="folHlink"/>
                </a:solidFill>
              </a:rPr>
              <a:t>Viral decline during treatment (detected)</a:t>
            </a:r>
            <a:endParaRPr lang="en-US" sz="4000" b="1" u="sng">
              <a:solidFill>
                <a:srgbClr val="FFFF00"/>
              </a:solidFill>
            </a:endParaRPr>
          </a:p>
          <a:p>
            <a:pPr algn="ctr" rtl="1">
              <a:lnSpc>
                <a:spcPct val="130000"/>
              </a:lnSpc>
            </a:pPr>
            <a:r>
              <a:rPr lang="en-US" sz="4000" b="1" u="sng">
                <a:solidFill>
                  <a:srgbClr val="FFFF00"/>
                </a:solidFill>
              </a:rPr>
              <a:t>steady state of HIV (?) </a:t>
            </a:r>
            <a:r>
              <a:rPr lang="en-US" sz="4000" b="1" u="sng">
                <a:solidFill>
                  <a:srgbClr val="66FF66"/>
                </a:solidFill>
              </a:rPr>
              <a:t>eradication of HCV (?)</a:t>
            </a:r>
            <a:endParaRPr lang="en-US" sz="4000" b="1">
              <a:solidFill>
                <a:srgbClr val="FF6600"/>
              </a:solidFill>
            </a:endParaRPr>
          </a:p>
        </p:txBody>
      </p:sp>
      <p:sp>
        <p:nvSpPr>
          <p:cNvPr id="1213446" name="Line 6"/>
          <p:cNvSpPr>
            <a:spLocks noChangeShapeType="1"/>
          </p:cNvSpPr>
          <p:nvPr/>
        </p:nvSpPr>
        <p:spPr bwMode="auto">
          <a:xfrm>
            <a:off x="1828800" y="2286000"/>
            <a:ext cx="8382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213447" name="Line 7"/>
          <p:cNvSpPr>
            <a:spLocks noChangeShapeType="1"/>
          </p:cNvSpPr>
          <p:nvPr/>
        </p:nvSpPr>
        <p:spPr bwMode="auto">
          <a:xfrm>
            <a:off x="5410200" y="4800600"/>
            <a:ext cx="3886200" cy="76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213448" name="Line 8"/>
          <p:cNvSpPr>
            <a:spLocks noChangeShapeType="1"/>
          </p:cNvSpPr>
          <p:nvPr/>
        </p:nvSpPr>
        <p:spPr bwMode="auto">
          <a:xfrm>
            <a:off x="1828800" y="3810000"/>
            <a:ext cx="35814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213449" name="Line 9"/>
          <p:cNvSpPr>
            <a:spLocks noChangeShapeType="1"/>
          </p:cNvSpPr>
          <p:nvPr/>
        </p:nvSpPr>
        <p:spPr bwMode="auto">
          <a:xfrm>
            <a:off x="5410200" y="5257800"/>
            <a:ext cx="3810000" cy="99060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213450" name="Line 10"/>
          <p:cNvSpPr>
            <a:spLocks noChangeShapeType="1"/>
          </p:cNvSpPr>
          <p:nvPr/>
        </p:nvSpPr>
        <p:spPr bwMode="auto">
          <a:xfrm>
            <a:off x="2514600" y="3733800"/>
            <a:ext cx="30480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34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28600"/>
            <a:ext cx="5105400" cy="23622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Simulation BLOCKING </a:t>
            </a:r>
            <a:r>
              <a:rPr lang="en-US" b="1" u="sng">
                <a:solidFill>
                  <a:srgbClr val="66FF66"/>
                </a:solidFill>
              </a:rPr>
              <a:t>Production</a:t>
            </a:r>
            <a:endParaRPr lang="en-US"/>
          </a:p>
        </p:txBody>
      </p:sp>
      <p:graphicFrame>
        <p:nvGraphicFramePr>
          <p:cNvPr id="993283" name="Object 3"/>
          <p:cNvGraphicFramePr>
            <a:graphicFrameLocks noChangeAspect="1"/>
          </p:cNvGraphicFramePr>
          <p:nvPr/>
        </p:nvGraphicFramePr>
        <p:xfrm>
          <a:off x="4953000" y="2286000"/>
          <a:ext cx="5334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286" name="Worksheet" r:id="rId4" imgW="8677772" imgH="5934557" progId="Excel.Sheet.8">
                  <p:embed/>
                </p:oleObj>
              </mc:Choice>
              <mc:Fallback>
                <p:oleObj name="Worksheet" r:id="rId4" imgW="8677772" imgH="593455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86000"/>
                        <a:ext cx="5334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47625" cmpd="thinThick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2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953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285" name="Rectangle 5"/>
          <p:cNvSpPr>
            <a:spLocks noChangeArrowheads="1"/>
          </p:cNvSpPr>
          <p:nvPr/>
        </p:nvSpPr>
        <p:spPr bwMode="auto">
          <a:xfrm>
            <a:off x="-228600" y="304800"/>
            <a:ext cx="5105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4000">
                <a:solidFill>
                  <a:srgbClr val="000000"/>
                </a:solidFill>
              </a:rPr>
              <a:t>Empirical data</a:t>
            </a:r>
            <a:br>
              <a:rPr lang="en-US" sz="40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</a:rPr>
              <a:t>from Rx of CHC</a:t>
            </a:r>
            <a:br>
              <a:rPr lang="en-US" sz="40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</a:rPr>
              <a:t> with IFN QD:</a:t>
            </a:r>
            <a:endParaRPr 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Text Box 2"/>
          <p:cNvSpPr txBox="1">
            <a:spLocks noChangeArrowheads="1"/>
          </p:cNvSpPr>
          <p:nvPr/>
        </p:nvSpPr>
        <p:spPr bwMode="auto">
          <a:xfrm>
            <a:off x="6583363" y="2492375"/>
            <a:ext cx="3703637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rtl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Effectiveness in blocking replication exponentially  affects magnitude  of 1</a:t>
            </a:r>
            <a:r>
              <a:rPr lang="en-US" sz="3200" b="1" baseline="30000">
                <a:solidFill>
                  <a:srgbClr val="000000"/>
                </a:solidFill>
                <a:latin typeface="Times New Roman" pitchFamily="18" charset="0"/>
              </a:rPr>
              <a:t>st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 phase decline</a:t>
            </a:r>
          </a:p>
        </p:txBody>
      </p:sp>
      <p:sp>
        <p:nvSpPr>
          <p:cNvPr id="997379" name="Line 3"/>
          <p:cNvSpPr>
            <a:spLocks noChangeShapeType="1"/>
          </p:cNvSpPr>
          <p:nvPr/>
        </p:nvSpPr>
        <p:spPr bwMode="auto">
          <a:xfrm>
            <a:off x="6248400" y="25908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97380" name="Line 4"/>
          <p:cNvSpPr>
            <a:spLocks noChangeShapeType="1"/>
          </p:cNvSpPr>
          <p:nvPr/>
        </p:nvSpPr>
        <p:spPr bwMode="auto">
          <a:xfrm flipV="1">
            <a:off x="5791200" y="2971800"/>
            <a:ext cx="684213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97381" name="Line 5"/>
          <p:cNvSpPr>
            <a:spLocks noChangeShapeType="1"/>
          </p:cNvSpPr>
          <p:nvPr/>
        </p:nvSpPr>
        <p:spPr bwMode="auto">
          <a:xfrm>
            <a:off x="6400800" y="2438400"/>
            <a:ext cx="0" cy="477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97382" name="Text Box 6"/>
          <p:cNvSpPr txBox="1">
            <a:spLocks noChangeArrowheads="1"/>
          </p:cNvSpPr>
          <p:nvPr/>
        </p:nvSpPr>
        <p:spPr bwMode="auto">
          <a:xfrm>
            <a:off x="5791200" y="3200400"/>
            <a:ext cx="4556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800" b="1">
                <a:solidFill>
                  <a:srgbClr val="FFFF00"/>
                </a:solidFill>
                <a:latin typeface="Symbol" pitchFamily="18" charset="2"/>
                <a:cs typeface="Miriam" pitchFamily="2" charset="-79"/>
              </a:rPr>
              <a:t>d</a:t>
            </a:r>
            <a:endParaRPr lang="en-US" sz="2800" b="1">
              <a:latin typeface="Miriam" pitchFamily="2" charset="-79"/>
              <a:cs typeface="Miriam" pitchFamily="2" charset="-79"/>
            </a:endParaRPr>
          </a:p>
        </p:txBody>
      </p:sp>
      <p:sp>
        <p:nvSpPr>
          <p:cNvPr id="997383" name="Line 7"/>
          <p:cNvSpPr>
            <a:spLocks noChangeShapeType="1"/>
          </p:cNvSpPr>
          <p:nvPr/>
        </p:nvSpPr>
        <p:spPr bwMode="auto">
          <a:xfrm flipH="1">
            <a:off x="228600" y="5029200"/>
            <a:ext cx="684213" cy="71596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97384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9677400" cy="990600"/>
          </a:xfrm>
          <a:noFill/>
          <a:ln/>
        </p:spPr>
        <p:txBody>
          <a:bodyPr lIns="92075" tIns="46038" rIns="92075" bIns="46038"/>
          <a:lstStyle/>
          <a:p>
            <a:r>
              <a:rPr lang="en-US" b="1" u="sng">
                <a:solidFill>
                  <a:srgbClr val="000000"/>
                </a:solidFill>
              </a:rPr>
              <a:t>Possible Effects of  IFN  Dose</a:t>
            </a:r>
            <a:r>
              <a:rPr lang="en-US">
                <a:solidFill>
                  <a:schemeClr val="bg1"/>
                </a:solidFill>
              </a:rPr>
              <a:t>	</a:t>
            </a:r>
            <a:endParaRPr lang="en-US"/>
          </a:p>
        </p:txBody>
      </p:sp>
      <p:sp>
        <p:nvSpPr>
          <p:cNvPr id="997385" name="AutoShape 9"/>
          <p:cNvSpPr>
            <a:spLocks noChangeArrowheads="1"/>
          </p:cNvSpPr>
          <p:nvPr/>
        </p:nvSpPr>
        <p:spPr bwMode="auto">
          <a:xfrm>
            <a:off x="762000" y="3298825"/>
            <a:ext cx="1139825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97386" name="Line 10"/>
          <p:cNvSpPr>
            <a:spLocks noChangeShapeType="1"/>
          </p:cNvSpPr>
          <p:nvPr/>
        </p:nvSpPr>
        <p:spPr bwMode="auto">
          <a:xfrm>
            <a:off x="762000" y="1749425"/>
            <a:ext cx="0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97387" name="Line 11"/>
          <p:cNvSpPr>
            <a:spLocks noChangeShapeType="1"/>
          </p:cNvSpPr>
          <p:nvPr/>
        </p:nvSpPr>
        <p:spPr bwMode="auto">
          <a:xfrm>
            <a:off x="647700" y="1868488"/>
            <a:ext cx="2270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97388" name="AutoShape 12"/>
          <p:cNvSpPr>
            <a:spLocks noChangeArrowheads="1"/>
          </p:cNvSpPr>
          <p:nvPr/>
        </p:nvSpPr>
        <p:spPr bwMode="auto">
          <a:xfrm>
            <a:off x="950913" y="3497263"/>
            <a:ext cx="1143000" cy="1192212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97389" name="AutoShape 13"/>
          <p:cNvSpPr>
            <a:spLocks noChangeArrowheads="1"/>
          </p:cNvSpPr>
          <p:nvPr/>
        </p:nvSpPr>
        <p:spPr bwMode="auto">
          <a:xfrm>
            <a:off x="989013" y="3895725"/>
            <a:ext cx="1597025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 rtl="1"/>
            <a:r>
              <a:rPr lang="en-US" sz="1400" b="1">
                <a:solidFill>
                  <a:srgbClr val="FF0000"/>
                </a:solidFill>
                <a:latin typeface="Miriam" pitchFamily="2" charset="-79"/>
                <a:cs typeface="Miriam" pitchFamily="2" charset="-79"/>
              </a:rPr>
              <a:t>Virus</a:t>
            </a:r>
          </a:p>
        </p:txBody>
      </p:sp>
      <p:sp>
        <p:nvSpPr>
          <p:cNvPr id="997390" name="Oval 14"/>
          <p:cNvSpPr>
            <a:spLocks noChangeArrowheads="1"/>
          </p:cNvSpPr>
          <p:nvPr/>
        </p:nvSpPr>
        <p:spPr bwMode="auto">
          <a:xfrm>
            <a:off x="1103313" y="914400"/>
            <a:ext cx="1482725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rtl="1"/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pPr rtl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Target</a:t>
            </a:r>
            <a:r>
              <a:rPr lang="en-US" sz="1600">
                <a:solidFill>
                  <a:schemeClr val="bg1"/>
                </a:solidFill>
                <a:latin typeface="Miriam" pitchFamily="2" charset="-79"/>
                <a:cs typeface="Miriam" pitchFamily="2" charset="-79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Cell</a:t>
            </a:r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endParaRPr lang="en-US" sz="10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997391" name="Line 15"/>
          <p:cNvSpPr>
            <a:spLocks noChangeShapeType="1"/>
          </p:cNvSpPr>
          <p:nvPr/>
        </p:nvSpPr>
        <p:spPr bwMode="auto">
          <a:xfrm>
            <a:off x="2700338" y="1541463"/>
            <a:ext cx="1109662" cy="973137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97392" name="Line 16"/>
          <p:cNvSpPr>
            <a:spLocks noChangeShapeType="1"/>
          </p:cNvSpPr>
          <p:nvPr/>
        </p:nvSpPr>
        <p:spPr bwMode="auto">
          <a:xfrm flipH="1" flipV="1">
            <a:off x="533400" y="1541463"/>
            <a:ext cx="455613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97393" name="AutoShape 17"/>
          <p:cNvSpPr>
            <a:spLocks noChangeArrowheads="1"/>
          </p:cNvSpPr>
          <p:nvPr/>
        </p:nvSpPr>
        <p:spPr bwMode="auto">
          <a:xfrm rot="19826458" flipH="1">
            <a:off x="2590800" y="3657600"/>
            <a:ext cx="1524000" cy="619125"/>
          </a:xfrm>
          <a:prstGeom prst="notchedRightArrow">
            <a:avLst>
              <a:gd name="adj1" fmla="val 50000"/>
              <a:gd name="adj2" fmla="val 6153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97394" name="Line 18"/>
          <p:cNvSpPr>
            <a:spLocks noChangeShapeType="1"/>
          </p:cNvSpPr>
          <p:nvPr/>
        </p:nvSpPr>
        <p:spPr bwMode="auto">
          <a:xfrm>
            <a:off x="4724400" y="2667000"/>
            <a:ext cx="0" cy="731838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97395" name="AutoShape 19"/>
          <p:cNvSpPr>
            <a:spLocks noChangeArrowheads="1"/>
          </p:cNvSpPr>
          <p:nvPr/>
        </p:nvSpPr>
        <p:spPr bwMode="auto">
          <a:xfrm>
            <a:off x="3810000" y="1981200"/>
            <a:ext cx="1905000" cy="1981200"/>
          </a:xfrm>
          <a:prstGeom prst="star16">
            <a:avLst>
              <a:gd name="adj" fmla="val 375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97396" name="Oval 20"/>
          <p:cNvSpPr>
            <a:spLocks noChangeArrowheads="1"/>
          </p:cNvSpPr>
          <p:nvPr/>
        </p:nvSpPr>
        <p:spPr bwMode="auto">
          <a:xfrm>
            <a:off x="4038600" y="2209800"/>
            <a:ext cx="1481138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rtl="1"/>
            <a:endParaRPr lang="en-US" sz="1200" b="1" i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pPr rtl="1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Infected</a:t>
            </a:r>
            <a:endParaRPr lang="en-US">
              <a:solidFill>
                <a:schemeClr val="bg1"/>
              </a:solidFill>
              <a:latin typeface="Times New Roman" pitchFamily="18" charset="0"/>
              <a:cs typeface="Miriam" pitchFamily="2" charset="-79"/>
            </a:endParaRPr>
          </a:p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Cell</a:t>
            </a:r>
            <a:endParaRPr lang="en-US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grpSp>
        <p:nvGrpSpPr>
          <p:cNvPr id="997397" name="Group 21"/>
          <p:cNvGrpSpPr>
            <a:grpSpLocks/>
          </p:cNvGrpSpPr>
          <p:nvPr/>
        </p:nvGrpSpPr>
        <p:grpSpPr bwMode="auto">
          <a:xfrm>
            <a:off x="2971800" y="3505200"/>
            <a:ext cx="887413" cy="887413"/>
            <a:chOff x="2976" y="2736"/>
            <a:chExt cx="559" cy="559"/>
          </a:xfrm>
        </p:grpSpPr>
        <p:sp>
          <p:nvSpPr>
            <p:cNvPr id="997398" name="Freeform 22"/>
            <p:cNvSpPr>
              <a:spLocks/>
            </p:cNvSpPr>
            <p:nvPr/>
          </p:nvSpPr>
          <p:spPr bwMode="auto">
            <a:xfrm>
              <a:off x="2991" y="2751"/>
              <a:ext cx="529" cy="529"/>
            </a:xfrm>
            <a:custGeom>
              <a:avLst/>
              <a:gdLst>
                <a:gd name="T0" fmla="*/ 237 w 529"/>
                <a:gd name="T1" fmla="*/ 1 h 529"/>
                <a:gd name="T2" fmla="*/ 185 w 529"/>
                <a:gd name="T3" fmla="*/ 12 h 529"/>
                <a:gd name="T4" fmla="*/ 138 w 529"/>
                <a:gd name="T5" fmla="*/ 32 h 529"/>
                <a:gd name="T6" fmla="*/ 96 w 529"/>
                <a:gd name="T7" fmla="*/ 60 h 529"/>
                <a:gd name="T8" fmla="*/ 60 w 529"/>
                <a:gd name="T9" fmla="*/ 96 h 529"/>
                <a:gd name="T10" fmla="*/ 32 w 529"/>
                <a:gd name="T11" fmla="*/ 138 h 529"/>
                <a:gd name="T12" fmla="*/ 12 w 529"/>
                <a:gd name="T13" fmla="*/ 185 h 529"/>
                <a:gd name="T14" fmla="*/ 1 w 529"/>
                <a:gd name="T15" fmla="*/ 237 h 529"/>
                <a:gd name="T16" fmla="*/ 1 w 529"/>
                <a:gd name="T17" fmla="*/ 291 h 529"/>
                <a:gd name="T18" fmla="*/ 12 w 529"/>
                <a:gd name="T19" fmla="*/ 343 h 529"/>
                <a:gd name="T20" fmla="*/ 32 w 529"/>
                <a:gd name="T21" fmla="*/ 390 h 529"/>
                <a:gd name="T22" fmla="*/ 60 w 529"/>
                <a:gd name="T23" fmla="*/ 432 h 529"/>
                <a:gd name="T24" fmla="*/ 96 w 529"/>
                <a:gd name="T25" fmla="*/ 468 h 529"/>
                <a:gd name="T26" fmla="*/ 138 w 529"/>
                <a:gd name="T27" fmla="*/ 496 h 529"/>
                <a:gd name="T28" fmla="*/ 185 w 529"/>
                <a:gd name="T29" fmla="*/ 516 h 529"/>
                <a:gd name="T30" fmla="*/ 237 w 529"/>
                <a:gd name="T31" fmla="*/ 527 h 529"/>
                <a:gd name="T32" fmla="*/ 291 w 529"/>
                <a:gd name="T33" fmla="*/ 527 h 529"/>
                <a:gd name="T34" fmla="*/ 343 w 529"/>
                <a:gd name="T35" fmla="*/ 516 h 529"/>
                <a:gd name="T36" fmla="*/ 390 w 529"/>
                <a:gd name="T37" fmla="*/ 496 h 529"/>
                <a:gd name="T38" fmla="*/ 432 w 529"/>
                <a:gd name="T39" fmla="*/ 468 h 529"/>
                <a:gd name="T40" fmla="*/ 468 w 529"/>
                <a:gd name="T41" fmla="*/ 432 h 529"/>
                <a:gd name="T42" fmla="*/ 496 w 529"/>
                <a:gd name="T43" fmla="*/ 390 h 529"/>
                <a:gd name="T44" fmla="*/ 516 w 529"/>
                <a:gd name="T45" fmla="*/ 343 h 529"/>
                <a:gd name="T46" fmla="*/ 527 w 529"/>
                <a:gd name="T47" fmla="*/ 291 h 529"/>
                <a:gd name="T48" fmla="*/ 527 w 529"/>
                <a:gd name="T49" fmla="*/ 237 h 529"/>
                <a:gd name="T50" fmla="*/ 516 w 529"/>
                <a:gd name="T51" fmla="*/ 185 h 529"/>
                <a:gd name="T52" fmla="*/ 496 w 529"/>
                <a:gd name="T53" fmla="*/ 138 h 529"/>
                <a:gd name="T54" fmla="*/ 468 w 529"/>
                <a:gd name="T55" fmla="*/ 96 h 529"/>
                <a:gd name="T56" fmla="*/ 432 w 529"/>
                <a:gd name="T57" fmla="*/ 60 h 529"/>
                <a:gd name="T58" fmla="*/ 390 w 529"/>
                <a:gd name="T59" fmla="*/ 32 h 529"/>
                <a:gd name="T60" fmla="*/ 343 w 529"/>
                <a:gd name="T61" fmla="*/ 12 h 529"/>
                <a:gd name="T62" fmla="*/ 291 w 529"/>
                <a:gd name="T63" fmla="*/ 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9" h="529">
                  <a:moveTo>
                    <a:pt x="264" y="0"/>
                  </a:moveTo>
                  <a:lnTo>
                    <a:pt x="237" y="1"/>
                  </a:lnTo>
                  <a:lnTo>
                    <a:pt x="211" y="5"/>
                  </a:lnTo>
                  <a:lnTo>
                    <a:pt x="185" y="12"/>
                  </a:lnTo>
                  <a:lnTo>
                    <a:pt x="161" y="21"/>
                  </a:lnTo>
                  <a:lnTo>
                    <a:pt x="138" y="32"/>
                  </a:lnTo>
                  <a:lnTo>
                    <a:pt x="116" y="45"/>
                  </a:lnTo>
                  <a:lnTo>
                    <a:pt x="96" y="60"/>
                  </a:lnTo>
                  <a:lnTo>
                    <a:pt x="77" y="77"/>
                  </a:lnTo>
                  <a:lnTo>
                    <a:pt x="60" y="96"/>
                  </a:lnTo>
                  <a:lnTo>
                    <a:pt x="45" y="116"/>
                  </a:lnTo>
                  <a:lnTo>
                    <a:pt x="32" y="138"/>
                  </a:lnTo>
                  <a:lnTo>
                    <a:pt x="21" y="161"/>
                  </a:lnTo>
                  <a:lnTo>
                    <a:pt x="12" y="185"/>
                  </a:lnTo>
                  <a:lnTo>
                    <a:pt x="5" y="211"/>
                  </a:lnTo>
                  <a:lnTo>
                    <a:pt x="1" y="237"/>
                  </a:lnTo>
                  <a:lnTo>
                    <a:pt x="0" y="264"/>
                  </a:lnTo>
                  <a:lnTo>
                    <a:pt x="1" y="291"/>
                  </a:lnTo>
                  <a:lnTo>
                    <a:pt x="5" y="317"/>
                  </a:lnTo>
                  <a:lnTo>
                    <a:pt x="12" y="343"/>
                  </a:lnTo>
                  <a:lnTo>
                    <a:pt x="21" y="367"/>
                  </a:lnTo>
                  <a:lnTo>
                    <a:pt x="32" y="390"/>
                  </a:lnTo>
                  <a:lnTo>
                    <a:pt x="45" y="412"/>
                  </a:lnTo>
                  <a:lnTo>
                    <a:pt x="60" y="432"/>
                  </a:lnTo>
                  <a:lnTo>
                    <a:pt x="77" y="451"/>
                  </a:lnTo>
                  <a:lnTo>
                    <a:pt x="96" y="468"/>
                  </a:lnTo>
                  <a:lnTo>
                    <a:pt x="116" y="483"/>
                  </a:lnTo>
                  <a:lnTo>
                    <a:pt x="138" y="496"/>
                  </a:lnTo>
                  <a:lnTo>
                    <a:pt x="161" y="507"/>
                  </a:lnTo>
                  <a:lnTo>
                    <a:pt x="185" y="516"/>
                  </a:lnTo>
                  <a:lnTo>
                    <a:pt x="211" y="523"/>
                  </a:lnTo>
                  <a:lnTo>
                    <a:pt x="237" y="527"/>
                  </a:lnTo>
                  <a:lnTo>
                    <a:pt x="264" y="528"/>
                  </a:lnTo>
                  <a:lnTo>
                    <a:pt x="291" y="527"/>
                  </a:lnTo>
                  <a:lnTo>
                    <a:pt x="317" y="523"/>
                  </a:lnTo>
                  <a:lnTo>
                    <a:pt x="343" y="516"/>
                  </a:lnTo>
                  <a:lnTo>
                    <a:pt x="367" y="507"/>
                  </a:lnTo>
                  <a:lnTo>
                    <a:pt x="390" y="496"/>
                  </a:lnTo>
                  <a:lnTo>
                    <a:pt x="412" y="483"/>
                  </a:lnTo>
                  <a:lnTo>
                    <a:pt x="432" y="468"/>
                  </a:lnTo>
                  <a:lnTo>
                    <a:pt x="451" y="451"/>
                  </a:lnTo>
                  <a:lnTo>
                    <a:pt x="468" y="432"/>
                  </a:lnTo>
                  <a:lnTo>
                    <a:pt x="483" y="412"/>
                  </a:lnTo>
                  <a:lnTo>
                    <a:pt x="496" y="390"/>
                  </a:lnTo>
                  <a:lnTo>
                    <a:pt x="507" y="367"/>
                  </a:lnTo>
                  <a:lnTo>
                    <a:pt x="516" y="343"/>
                  </a:lnTo>
                  <a:lnTo>
                    <a:pt x="523" y="317"/>
                  </a:lnTo>
                  <a:lnTo>
                    <a:pt x="527" y="291"/>
                  </a:lnTo>
                  <a:lnTo>
                    <a:pt x="528" y="264"/>
                  </a:lnTo>
                  <a:lnTo>
                    <a:pt x="527" y="237"/>
                  </a:lnTo>
                  <a:lnTo>
                    <a:pt x="523" y="211"/>
                  </a:lnTo>
                  <a:lnTo>
                    <a:pt x="516" y="185"/>
                  </a:lnTo>
                  <a:lnTo>
                    <a:pt x="507" y="161"/>
                  </a:lnTo>
                  <a:lnTo>
                    <a:pt x="496" y="138"/>
                  </a:lnTo>
                  <a:lnTo>
                    <a:pt x="483" y="116"/>
                  </a:lnTo>
                  <a:lnTo>
                    <a:pt x="468" y="96"/>
                  </a:lnTo>
                  <a:lnTo>
                    <a:pt x="451" y="77"/>
                  </a:lnTo>
                  <a:lnTo>
                    <a:pt x="432" y="60"/>
                  </a:lnTo>
                  <a:lnTo>
                    <a:pt x="412" y="45"/>
                  </a:lnTo>
                  <a:lnTo>
                    <a:pt x="390" y="32"/>
                  </a:lnTo>
                  <a:lnTo>
                    <a:pt x="367" y="21"/>
                  </a:lnTo>
                  <a:lnTo>
                    <a:pt x="343" y="12"/>
                  </a:lnTo>
                  <a:lnTo>
                    <a:pt x="317" y="5"/>
                  </a:lnTo>
                  <a:lnTo>
                    <a:pt x="291" y="1"/>
                  </a:lnTo>
                  <a:lnTo>
                    <a:pt x="264" y="0"/>
                  </a:lnTo>
                </a:path>
              </a:pathLst>
            </a:cu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997399" name="Freeform 23"/>
            <p:cNvSpPr>
              <a:spLocks/>
            </p:cNvSpPr>
            <p:nvPr/>
          </p:nvSpPr>
          <p:spPr bwMode="auto">
            <a:xfrm>
              <a:off x="3058" y="2818"/>
              <a:ext cx="396" cy="396"/>
            </a:xfrm>
            <a:custGeom>
              <a:avLst/>
              <a:gdLst>
                <a:gd name="T0" fmla="*/ 21 w 396"/>
                <a:gd name="T1" fmla="*/ 0 h 396"/>
                <a:gd name="T2" fmla="*/ 0 w 396"/>
                <a:gd name="T3" fmla="*/ 21 h 396"/>
                <a:gd name="T4" fmla="*/ 374 w 396"/>
                <a:gd name="T5" fmla="*/ 395 h 396"/>
                <a:gd name="T6" fmla="*/ 395 w 396"/>
                <a:gd name="T7" fmla="*/ 374 h 396"/>
                <a:gd name="T8" fmla="*/ 21 w 396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21" y="0"/>
                  </a:moveTo>
                  <a:lnTo>
                    <a:pt x="0" y="21"/>
                  </a:lnTo>
                  <a:lnTo>
                    <a:pt x="374" y="395"/>
                  </a:lnTo>
                  <a:lnTo>
                    <a:pt x="395" y="374"/>
                  </a:lnTo>
                  <a:lnTo>
                    <a:pt x="21" y="0"/>
                  </a:lnTo>
                </a:path>
              </a:pathLst>
            </a:custGeom>
            <a:solidFill>
              <a:srgbClr val="4D4D4D"/>
            </a:solidFill>
            <a:ln w="762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997400" name="Freeform 24"/>
            <p:cNvSpPr>
              <a:spLocks/>
            </p:cNvSpPr>
            <p:nvPr/>
          </p:nvSpPr>
          <p:spPr bwMode="auto">
            <a:xfrm>
              <a:off x="2976" y="2736"/>
              <a:ext cx="559" cy="559"/>
            </a:xfrm>
            <a:custGeom>
              <a:avLst/>
              <a:gdLst>
                <a:gd name="T0" fmla="*/ 220 w 559"/>
                <a:gd name="T1" fmla="*/ 6 h 559"/>
                <a:gd name="T2" fmla="*/ 147 w 559"/>
                <a:gd name="T3" fmla="*/ 33 h 559"/>
                <a:gd name="T4" fmla="*/ 101 w 559"/>
                <a:gd name="T5" fmla="*/ 65 h 559"/>
                <a:gd name="T6" fmla="*/ 50 w 559"/>
                <a:gd name="T7" fmla="*/ 121 h 559"/>
                <a:gd name="T8" fmla="*/ 22 w 559"/>
                <a:gd name="T9" fmla="*/ 170 h 559"/>
                <a:gd name="T10" fmla="*/ 5 w 559"/>
                <a:gd name="T11" fmla="*/ 226 h 559"/>
                <a:gd name="T12" fmla="*/ 1 w 559"/>
                <a:gd name="T13" fmla="*/ 306 h 559"/>
                <a:gd name="T14" fmla="*/ 13 w 559"/>
                <a:gd name="T15" fmla="*/ 364 h 559"/>
                <a:gd name="T16" fmla="*/ 46 w 559"/>
                <a:gd name="T17" fmla="*/ 433 h 559"/>
                <a:gd name="T18" fmla="*/ 82 w 559"/>
                <a:gd name="T19" fmla="*/ 476 h 559"/>
                <a:gd name="T20" fmla="*/ 125 w 559"/>
                <a:gd name="T21" fmla="*/ 512 h 559"/>
                <a:gd name="T22" fmla="*/ 194 w 559"/>
                <a:gd name="T23" fmla="*/ 545 h 559"/>
                <a:gd name="T24" fmla="*/ 252 w 559"/>
                <a:gd name="T25" fmla="*/ 557 h 559"/>
                <a:gd name="T26" fmla="*/ 332 w 559"/>
                <a:gd name="T27" fmla="*/ 553 h 559"/>
                <a:gd name="T28" fmla="*/ 388 w 559"/>
                <a:gd name="T29" fmla="*/ 536 h 559"/>
                <a:gd name="T30" fmla="*/ 437 w 559"/>
                <a:gd name="T31" fmla="*/ 508 h 559"/>
                <a:gd name="T32" fmla="*/ 493 w 559"/>
                <a:gd name="T33" fmla="*/ 458 h 559"/>
                <a:gd name="T34" fmla="*/ 525 w 559"/>
                <a:gd name="T35" fmla="*/ 411 h 559"/>
                <a:gd name="T36" fmla="*/ 552 w 559"/>
                <a:gd name="T37" fmla="*/ 338 h 559"/>
                <a:gd name="T38" fmla="*/ 558 w 559"/>
                <a:gd name="T39" fmla="*/ 279 h 559"/>
                <a:gd name="T40" fmla="*/ 552 w 559"/>
                <a:gd name="T41" fmla="*/ 220 h 559"/>
                <a:gd name="T42" fmla="*/ 525 w 559"/>
                <a:gd name="T43" fmla="*/ 147 h 559"/>
                <a:gd name="T44" fmla="*/ 493 w 559"/>
                <a:gd name="T45" fmla="*/ 101 h 559"/>
                <a:gd name="T46" fmla="*/ 437 w 559"/>
                <a:gd name="T47" fmla="*/ 50 h 559"/>
                <a:gd name="T48" fmla="*/ 388 w 559"/>
                <a:gd name="T49" fmla="*/ 22 h 559"/>
                <a:gd name="T50" fmla="*/ 332 w 559"/>
                <a:gd name="T51" fmla="*/ 5 h 559"/>
                <a:gd name="T52" fmla="*/ 252 w 559"/>
                <a:gd name="T53" fmla="*/ 1 h 559"/>
                <a:gd name="T54" fmla="*/ 332 w 559"/>
                <a:gd name="T55" fmla="*/ 35 h 559"/>
                <a:gd name="T56" fmla="*/ 352 w 559"/>
                <a:gd name="T57" fmla="*/ 41 h 559"/>
                <a:gd name="T58" fmla="*/ 421 w 559"/>
                <a:gd name="T59" fmla="*/ 74 h 559"/>
                <a:gd name="T60" fmla="*/ 437 w 559"/>
                <a:gd name="T61" fmla="*/ 86 h 559"/>
                <a:gd name="T62" fmla="*/ 487 w 559"/>
                <a:gd name="T63" fmla="*/ 142 h 559"/>
                <a:gd name="T64" fmla="*/ 497 w 559"/>
                <a:gd name="T65" fmla="*/ 159 h 559"/>
                <a:gd name="T66" fmla="*/ 524 w 559"/>
                <a:gd name="T67" fmla="*/ 232 h 559"/>
                <a:gd name="T68" fmla="*/ 527 w 559"/>
                <a:gd name="T69" fmla="*/ 252 h 559"/>
                <a:gd name="T70" fmla="*/ 523 w 559"/>
                <a:gd name="T71" fmla="*/ 332 h 559"/>
                <a:gd name="T72" fmla="*/ 517 w 559"/>
                <a:gd name="T73" fmla="*/ 352 h 559"/>
                <a:gd name="T74" fmla="*/ 484 w 559"/>
                <a:gd name="T75" fmla="*/ 421 h 559"/>
                <a:gd name="T76" fmla="*/ 472 w 559"/>
                <a:gd name="T77" fmla="*/ 437 h 559"/>
                <a:gd name="T78" fmla="*/ 416 w 559"/>
                <a:gd name="T79" fmla="*/ 487 h 559"/>
                <a:gd name="T80" fmla="*/ 399 w 559"/>
                <a:gd name="T81" fmla="*/ 497 h 559"/>
                <a:gd name="T82" fmla="*/ 326 w 559"/>
                <a:gd name="T83" fmla="*/ 524 h 559"/>
                <a:gd name="T84" fmla="*/ 306 w 559"/>
                <a:gd name="T85" fmla="*/ 527 h 559"/>
                <a:gd name="T86" fmla="*/ 226 w 559"/>
                <a:gd name="T87" fmla="*/ 523 h 559"/>
                <a:gd name="T88" fmla="*/ 206 w 559"/>
                <a:gd name="T89" fmla="*/ 517 h 559"/>
                <a:gd name="T90" fmla="*/ 137 w 559"/>
                <a:gd name="T91" fmla="*/ 484 h 559"/>
                <a:gd name="T92" fmla="*/ 122 w 559"/>
                <a:gd name="T93" fmla="*/ 472 h 559"/>
                <a:gd name="T94" fmla="*/ 71 w 559"/>
                <a:gd name="T95" fmla="*/ 416 h 559"/>
                <a:gd name="T96" fmla="*/ 61 w 559"/>
                <a:gd name="T97" fmla="*/ 399 h 559"/>
                <a:gd name="T98" fmla="*/ 34 w 559"/>
                <a:gd name="T99" fmla="*/ 326 h 559"/>
                <a:gd name="T100" fmla="*/ 31 w 559"/>
                <a:gd name="T101" fmla="*/ 306 h 559"/>
                <a:gd name="T102" fmla="*/ 35 w 559"/>
                <a:gd name="T103" fmla="*/ 226 h 559"/>
                <a:gd name="T104" fmla="*/ 41 w 559"/>
                <a:gd name="T105" fmla="*/ 206 h 559"/>
                <a:gd name="T106" fmla="*/ 74 w 559"/>
                <a:gd name="T107" fmla="*/ 137 h 559"/>
                <a:gd name="T108" fmla="*/ 86 w 559"/>
                <a:gd name="T109" fmla="*/ 122 h 559"/>
                <a:gd name="T110" fmla="*/ 142 w 559"/>
                <a:gd name="T111" fmla="*/ 71 h 559"/>
                <a:gd name="T112" fmla="*/ 159 w 559"/>
                <a:gd name="T113" fmla="*/ 61 h 559"/>
                <a:gd name="T114" fmla="*/ 232 w 559"/>
                <a:gd name="T115" fmla="*/ 34 h 559"/>
                <a:gd name="T116" fmla="*/ 252 w 559"/>
                <a:gd name="T117" fmla="*/ 31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9" h="559">
                  <a:moveTo>
                    <a:pt x="252" y="1"/>
                  </a:moveTo>
                  <a:lnTo>
                    <a:pt x="226" y="5"/>
                  </a:lnTo>
                  <a:lnTo>
                    <a:pt x="220" y="6"/>
                  </a:lnTo>
                  <a:lnTo>
                    <a:pt x="194" y="13"/>
                  </a:lnTo>
                  <a:lnTo>
                    <a:pt x="170" y="22"/>
                  </a:lnTo>
                  <a:lnTo>
                    <a:pt x="147" y="33"/>
                  </a:lnTo>
                  <a:lnTo>
                    <a:pt x="125" y="46"/>
                  </a:lnTo>
                  <a:lnTo>
                    <a:pt x="121" y="50"/>
                  </a:lnTo>
                  <a:lnTo>
                    <a:pt x="101" y="65"/>
                  </a:lnTo>
                  <a:lnTo>
                    <a:pt x="82" y="82"/>
                  </a:lnTo>
                  <a:lnTo>
                    <a:pt x="65" y="101"/>
                  </a:lnTo>
                  <a:lnTo>
                    <a:pt x="50" y="121"/>
                  </a:lnTo>
                  <a:lnTo>
                    <a:pt x="46" y="125"/>
                  </a:lnTo>
                  <a:lnTo>
                    <a:pt x="33" y="147"/>
                  </a:lnTo>
                  <a:lnTo>
                    <a:pt x="22" y="170"/>
                  </a:lnTo>
                  <a:lnTo>
                    <a:pt x="13" y="194"/>
                  </a:lnTo>
                  <a:lnTo>
                    <a:pt x="6" y="220"/>
                  </a:lnTo>
                  <a:lnTo>
                    <a:pt x="5" y="226"/>
                  </a:lnTo>
                  <a:lnTo>
                    <a:pt x="1" y="252"/>
                  </a:lnTo>
                  <a:lnTo>
                    <a:pt x="0" y="279"/>
                  </a:lnTo>
                  <a:lnTo>
                    <a:pt x="1" y="306"/>
                  </a:lnTo>
                  <a:lnTo>
                    <a:pt x="5" y="332"/>
                  </a:lnTo>
                  <a:lnTo>
                    <a:pt x="6" y="338"/>
                  </a:lnTo>
                  <a:lnTo>
                    <a:pt x="13" y="364"/>
                  </a:lnTo>
                  <a:lnTo>
                    <a:pt x="22" y="388"/>
                  </a:lnTo>
                  <a:lnTo>
                    <a:pt x="33" y="411"/>
                  </a:lnTo>
                  <a:lnTo>
                    <a:pt x="46" y="433"/>
                  </a:lnTo>
                  <a:lnTo>
                    <a:pt x="50" y="437"/>
                  </a:lnTo>
                  <a:lnTo>
                    <a:pt x="65" y="458"/>
                  </a:lnTo>
                  <a:lnTo>
                    <a:pt x="82" y="476"/>
                  </a:lnTo>
                  <a:lnTo>
                    <a:pt x="101" y="493"/>
                  </a:lnTo>
                  <a:lnTo>
                    <a:pt x="121" y="508"/>
                  </a:lnTo>
                  <a:lnTo>
                    <a:pt x="125" y="512"/>
                  </a:lnTo>
                  <a:lnTo>
                    <a:pt x="147" y="525"/>
                  </a:lnTo>
                  <a:lnTo>
                    <a:pt x="170" y="536"/>
                  </a:lnTo>
                  <a:lnTo>
                    <a:pt x="194" y="545"/>
                  </a:lnTo>
                  <a:lnTo>
                    <a:pt x="220" y="552"/>
                  </a:lnTo>
                  <a:lnTo>
                    <a:pt x="226" y="553"/>
                  </a:lnTo>
                  <a:lnTo>
                    <a:pt x="252" y="557"/>
                  </a:lnTo>
                  <a:lnTo>
                    <a:pt x="279" y="558"/>
                  </a:lnTo>
                  <a:lnTo>
                    <a:pt x="306" y="557"/>
                  </a:lnTo>
                  <a:lnTo>
                    <a:pt x="332" y="553"/>
                  </a:lnTo>
                  <a:lnTo>
                    <a:pt x="338" y="552"/>
                  </a:lnTo>
                  <a:lnTo>
                    <a:pt x="364" y="545"/>
                  </a:lnTo>
                  <a:lnTo>
                    <a:pt x="388" y="536"/>
                  </a:lnTo>
                  <a:lnTo>
                    <a:pt x="411" y="525"/>
                  </a:lnTo>
                  <a:lnTo>
                    <a:pt x="433" y="512"/>
                  </a:lnTo>
                  <a:lnTo>
                    <a:pt x="437" y="508"/>
                  </a:lnTo>
                  <a:lnTo>
                    <a:pt x="458" y="493"/>
                  </a:lnTo>
                  <a:lnTo>
                    <a:pt x="476" y="476"/>
                  </a:lnTo>
                  <a:lnTo>
                    <a:pt x="493" y="458"/>
                  </a:lnTo>
                  <a:lnTo>
                    <a:pt x="508" y="437"/>
                  </a:lnTo>
                  <a:lnTo>
                    <a:pt x="512" y="433"/>
                  </a:lnTo>
                  <a:lnTo>
                    <a:pt x="525" y="411"/>
                  </a:lnTo>
                  <a:lnTo>
                    <a:pt x="536" y="388"/>
                  </a:lnTo>
                  <a:lnTo>
                    <a:pt x="545" y="364"/>
                  </a:lnTo>
                  <a:lnTo>
                    <a:pt x="552" y="338"/>
                  </a:lnTo>
                  <a:lnTo>
                    <a:pt x="553" y="332"/>
                  </a:lnTo>
                  <a:lnTo>
                    <a:pt x="557" y="306"/>
                  </a:lnTo>
                  <a:lnTo>
                    <a:pt x="558" y="279"/>
                  </a:lnTo>
                  <a:lnTo>
                    <a:pt x="557" y="252"/>
                  </a:lnTo>
                  <a:lnTo>
                    <a:pt x="553" y="226"/>
                  </a:lnTo>
                  <a:lnTo>
                    <a:pt x="552" y="220"/>
                  </a:lnTo>
                  <a:lnTo>
                    <a:pt x="545" y="194"/>
                  </a:lnTo>
                  <a:lnTo>
                    <a:pt x="536" y="170"/>
                  </a:lnTo>
                  <a:lnTo>
                    <a:pt x="525" y="147"/>
                  </a:lnTo>
                  <a:lnTo>
                    <a:pt x="512" y="125"/>
                  </a:lnTo>
                  <a:lnTo>
                    <a:pt x="508" y="121"/>
                  </a:lnTo>
                  <a:lnTo>
                    <a:pt x="493" y="101"/>
                  </a:lnTo>
                  <a:lnTo>
                    <a:pt x="476" y="82"/>
                  </a:lnTo>
                  <a:lnTo>
                    <a:pt x="458" y="65"/>
                  </a:lnTo>
                  <a:lnTo>
                    <a:pt x="437" y="50"/>
                  </a:lnTo>
                  <a:lnTo>
                    <a:pt x="433" y="46"/>
                  </a:lnTo>
                  <a:lnTo>
                    <a:pt x="411" y="33"/>
                  </a:lnTo>
                  <a:lnTo>
                    <a:pt x="388" y="22"/>
                  </a:lnTo>
                  <a:lnTo>
                    <a:pt x="364" y="13"/>
                  </a:lnTo>
                  <a:lnTo>
                    <a:pt x="338" y="6"/>
                  </a:lnTo>
                  <a:lnTo>
                    <a:pt x="332" y="5"/>
                  </a:lnTo>
                  <a:lnTo>
                    <a:pt x="306" y="1"/>
                  </a:lnTo>
                  <a:lnTo>
                    <a:pt x="279" y="0"/>
                  </a:lnTo>
                  <a:lnTo>
                    <a:pt x="252" y="1"/>
                  </a:lnTo>
                  <a:lnTo>
                    <a:pt x="279" y="30"/>
                  </a:lnTo>
                  <a:lnTo>
                    <a:pt x="306" y="31"/>
                  </a:lnTo>
                  <a:lnTo>
                    <a:pt x="332" y="35"/>
                  </a:lnTo>
                  <a:lnTo>
                    <a:pt x="332" y="20"/>
                  </a:lnTo>
                  <a:lnTo>
                    <a:pt x="326" y="34"/>
                  </a:lnTo>
                  <a:lnTo>
                    <a:pt x="352" y="41"/>
                  </a:lnTo>
                  <a:lnTo>
                    <a:pt x="376" y="50"/>
                  </a:lnTo>
                  <a:lnTo>
                    <a:pt x="399" y="61"/>
                  </a:lnTo>
                  <a:lnTo>
                    <a:pt x="421" y="74"/>
                  </a:lnTo>
                  <a:lnTo>
                    <a:pt x="427" y="60"/>
                  </a:lnTo>
                  <a:lnTo>
                    <a:pt x="416" y="71"/>
                  </a:lnTo>
                  <a:lnTo>
                    <a:pt x="437" y="86"/>
                  </a:lnTo>
                  <a:lnTo>
                    <a:pt x="455" y="103"/>
                  </a:lnTo>
                  <a:lnTo>
                    <a:pt x="472" y="122"/>
                  </a:lnTo>
                  <a:lnTo>
                    <a:pt x="487" y="142"/>
                  </a:lnTo>
                  <a:lnTo>
                    <a:pt x="498" y="131"/>
                  </a:lnTo>
                  <a:lnTo>
                    <a:pt x="484" y="137"/>
                  </a:lnTo>
                  <a:lnTo>
                    <a:pt x="497" y="159"/>
                  </a:lnTo>
                  <a:lnTo>
                    <a:pt x="508" y="182"/>
                  </a:lnTo>
                  <a:lnTo>
                    <a:pt x="517" y="206"/>
                  </a:lnTo>
                  <a:lnTo>
                    <a:pt x="524" y="232"/>
                  </a:lnTo>
                  <a:lnTo>
                    <a:pt x="538" y="226"/>
                  </a:lnTo>
                  <a:lnTo>
                    <a:pt x="523" y="226"/>
                  </a:lnTo>
                  <a:lnTo>
                    <a:pt x="527" y="252"/>
                  </a:lnTo>
                  <a:lnTo>
                    <a:pt x="528" y="279"/>
                  </a:lnTo>
                  <a:lnTo>
                    <a:pt x="527" y="306"/>
                  </a:lnTo>
                  <a:lnTo>
                    <a:pt x="523" y="332"/>
                  </a:lnTo>
                  <a:lnTo>
                    <a:pt x="538" y="332"/>
                  </a:lnTo>
                  <a:lnTo>
                    <a:pt x="524" y="326"/>
                  </a:lnTo>
                  <a:lnTo>
                    <a:pt x="517" y="352"/>
                  </a:lnTo>
                  <a:lnTo>
                    <a:pt x="508" y="376"/>
                  </a:lnTo>
                  <a:lnTo>
                    <a:pt x="497" y="399"/>
                  </a:lnTo>
                  <a:lnTo>
                    <a:pt x="484" y="421"/>
                  </a:lnTo>
                  <a:lnTo>
                    <a:pt x="498" y="427"/>
                  </a:lnTo>
                  <a:lnTo>
                    <a:pt x="487" y="416"/>
                  </a:lnTo>
                  <a:lnTo>
                    <a:pt x="472" y="437"/>
                  </a:lnTo>
                  <a:lnTo>
                    <a:pt x="455" y="455"/>
                  </a:lnTo>
                  <a:lnTo>
                    <a:pt x="437" y="472"/>
                  </a:lnTo>
                  <a:lnTo>
                    <a:pt x="416" y="487"/>
                  </a:lnTo>
                  <a:lnTo>
                    <a:pt x="427" y="498"/>
                  </a:lnTo>
                  <a:lnTo>
                    <a:pt x="421" y="484"/>
                  </a:lnTo>
                  <a:lnTo>
                    <a:pt x="399" y="497"/>
                  </a:lnTo>
                  <a:lnTo>
                    <a:pt x="376" y="508"/>
                  </a:lnTo>
                  <a:lnTo>
                    <a:pt x="352" y="517"/>
                  </a:lnTo>
                  <a:lnTo>
                    <a:pt x="326" y="524"/>
                  </a:lnTo>
                  <a:lnTo>
                    <a:pt x="332" y="538"/>
                  </a:lnTo>
                  <a:lnTo>
                    <a:pt x="332" y="523"/>
                  </a:lnTo>
                  <a:lnTo>
                    <a:pt x="306" y="527"/>
                  </a:lnTo>
                  <a:lnTo>
                    <a:pt x="279" y="528"/>
                  </a:lnTo>
                  <a:lnTo>
                    <a:pt x="252" y="527"/>
                  </a:lnTo>
                  <a:lnTo>
                    <a:pt x="226" y="523"/>
                  </a:lnTo>
                  <a:lnTo>
                    <a:pt x="226" y="538"/>
                  </a:lnTo>
                  <a:lnTo>
                    <a:pt x="232" y="524"/>
                  </a:lnTo>
                  <a:lnTo>
                    <a:pt x="206" y="517"/>
                  </a:lnTo>
                  <a:lnTo>
                    <a:pt x="182" y="508"/>
                  </a:lnTo>
                  <a:lnTo>
                    <a:pt x="159" y="497"/>
                  </a:lnTo>
                  <a:lnTo>
                    <a:pt x="137" y="484"/>
                  </a:lnTo>
                  <a:lnTo>
                    <a:pt x="131" y="498"/>
                  </a:lnTo>
                  <a:lnTo>
                    <a:pt x="142" y="487"/>
                  </a:lnTo>
                  <a:lnTo>
                    <a:pt x="122" y="472"/>
                  </a:lnTo>
                  <a:lnTo>
                    <a:pt x="103" y="455"/>
                  </a:lnTo>
                  <a:lnTo>
                    <a:pt x="86" y="437"/>
                  </a:lnTo>
                  <a:lnTo>
                    <a:pt x="71" y="416"/>
                  </a:lnTo>
                  <a:lnTo>
                    <a:pt x="60" y="427"/>
                  </a:lnTo>
                  <a:lnTo>
                    <a:pt x="74" y="421"/>
                  </a:lnTo>
                  <a:lnTo>
                    <a:pt x="61" y="399"/>
                  </a:lnTo>
                  <a:lnTo>
                    <a:pt x="50" y="376"/>
                  </a:lnTo>
                  <a:lnTo>
                    <a:pt x="41" y="352"/>
                  </a:lnTo>
                  <a:lnTo>
                    <a:pt x="34" y="326"/>
                  </a:lnTo>
                  <a:lnTo>
                    <a:pt x="20" y="332"/>
                  </a:lnTo>
                  <a:lnTo>
                    <a:pt x="35" y="332"/>
                  </a:lnTo>
                  <a:lnTo>
                    <a:pt x="31" y="306"/>
                  </a:lnTo>
                  <a:lnTo>
                    <a:pt x="30" y="279"/>
                  </a:lnTo>
                  <a:lnTo>
                    <a:pt x="31" y="252"/>
                  </a:lnTo>
                  <a:lnTo>
                    <a:pt x="35" y="226"/>
                  </a:lnTo>
                  <a:lnTo>
                    <a:pt x="20" y="226"/>
                  </a:lnTo>
                  <a:lnTo>
                    <a:pt x="34" y="232"/>
                  </a:lnTo>
                  <a:lnTo>
                    <a:pt x="41" y="206"/>
                  </a:lnTo>
                  <a:lnTo>
                    <a:pt x="50" y="182"/>
                  </a:lnTo>
                  <a:lnTo>
                    <a:pt x="61" y="159"/>
                  </a:lnTo>
                  <a:lnTo>
                    <a:pt x="74" y="137"/>
                  </a:lnTo>
                  <a:lnTo>
                    <a:pt x="60" y="131"/>
                  </a:lnTo>
                  <a:lnTo>
                    <a:pt x="71" y="142"/>
                  </a:lnTo>
                  <a:lnTo>
                    <a:pt x="86" y="122"/>
                  </a:lnTo>
                  <a:lnTo>
                    <a:pt x="103" y="103"/>
                  </a:lnTo>
                  <a:lnTo>
                    <a:pt x="122" y="86"/>
                  </a:lnTo>
                  <a:lnTo>
                    <a:pt x="142" y="71"/>
                  </a:lnTo>
                  <a:lnTo>
                    <a:pt x="131" y="60"/>
                  </a:lnTo>
                  <a:lnTo>
                    <a:pt x="137" y="74"/>
                  </a:lnTo>
                  <a:lnTo>
                    <a:pt x="159" y="61"/>
                  </a:lnTo>
                  <a:lnTo>
                    <a:pt x="182" y="50"/>
                  </a:lnTo>
                  <a:lnTo>
                    <a:pt x="206" y="41"/>
                  </a:lnTo>
                  <a:lnTo>
                    <a:pt x="232" y="34"/>
                  </a:lnTo>
                  <a:lnTo>
                    <a:pt x="226" y="20"/>
                  </a:lnTo>
                  <a:lnTo>
                    <a:pt x="226" y="35"/>
                  </a:lnTo>
                  <a:lnTo>
                    <a:pt x="252" y="31"/>
                  </a:lnTo>
                  <a:lnTo>
                    <a:pt x="279" y="30"/>
                  </a:lnTo>
                  <a:lnTo>
                    <a:pt x="252" y="1"/>
                  </a:lnTo>
                </a:path>
              </a:pathLst>
            </a:custGeom>
            <a:solidFill>
              <a:srgbClr val="F90C07"/>
            </a:solidFill>
            <a:ln w="762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997401" name="Line 25"/>
          <p:cNvSpPr>
            <a:spLocks noChangeShapeType="1"/>
          </p:cNvSpPr>
          <p:nvPr/>
        </p:nvSpPr>
        <p:spPr bwMode="auto">
          <a:xfrm>
            <a:off x="5476875" y="4038600"/>
            <a:ext cx="0" cy="24511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997402" name="Line 26"/>
          <p:cNvSpPr>
            <a:spLocks noChangeShapeType="1"/>
          </p:cNvSpPr>
          <p:nvPr/>
        </p:nvSpPr>
        <p:spPr bwMode="auto">
          <a:xfrm>
            <a:off x="5294313" y="6245225"/>
            <a:ext cx="46005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997403" name="Text Box 27"/>
          <p:cNvSpPr txBox="1">
            <a:spLocks noChangeArrowheads="1"/>
          </p:cNvSpPr>
          <p:nvPr/>
        </p:nvSpPr>
        <p:spPr bwMode="auto">
          <a:xfrm>
            <a:off x="5486400" y="6248400"/>
            <a:ext cx="1433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>
                <a:solidFill>
                  <a:srgbClr val="FF6600"/>
                </a:solidFill>
                <a:latin typeface="Times New Roman" pitchFamily="18" charset="0"/>
              </a:rPr>
              <a:t>Treatment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997404" name="Line 28"/>
          <p:cNvSpPr>
            <a:spLocks noChangeShapeType="1"/>
          </p:cNvSpPr>
          <p:nvPr/>
        </p:nvSpPr>
        <p:spPr bwMode="auto">
          <a:xfrm>
            <a:off x="5105400" y="4876800"/>
            <a:ext cx="533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997405" name="Text Box 29"/>
          <p:cNvSpPr txBox="1">
            <a:spLocks noChangeArrowheads="1"/>
          </p:cNvSpPr>
          <p:nvPr/>
        </p:nvSpPr>
        <p:spPr bwMode="auto">
          <a:xfrm>
            <a:off x="9642475" y="6122988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t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997406" name="Line 30"/>
          <p:cNvSpPr>
            <a:spLocks noChangeShapeType="1"/>
          </p:cNvSpPr>
          <p:nvPr/>
        </p:nvSpPr>
        <p:spPr bwMode="auto">
          <a:xfrm>
            <a:off x="5791200" y="5486400"/>
            <a:ext cx="16002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997407" name="Text Box 31"/>
          <p:cNvSpPr txBox="1">
            <a:spLocks noChangeArrowheads="1"/>
          </p:cNvSpPr>
          <p:nvPr/>
        </p:nvSpPr>
        <p:spPr bwMode="auto">
          <a:xfrm>
            <a:off x="4648200" y="452913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V0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997408" name="Line 32"/>
          <p:cNvSpPr>
            <a:spLocks noChangeShapeType="1"/>
          </p:cNvSpPr>
          <p:nvPr/>
        </p:nvSpPr>
        <p:spPr bwMode="auto">
          <a:xfrm>
            <a:off x="5638800" y="4876800"/>
            <a:ext cx="304800" cy="1219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997409" name="Line 33"/>
          <p:cNvSpPr>
            <a:spLocks noChangeShapeType="1"/>
          </p:cNvSpPr>
          <p:nvPr/>
        </p:nvSpPr>
        <p:spPr bwMode="auto">
          <a:xfrm>
            <a:off x="5943600" y="6096000"/>
            <a:ext cx="1524000" cy="5095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997410" name="Line 34"/>
          <p:cNvSpPr>
            <a:spLocks noChangeShapeType="1"/>
          </p:cNvSpPr>
          <p:nvPr/>
        </p:nvSpPr>
        <p:spPr bwMode="auto">
          <a:xfrm flipV="1">
            <a:off x="2057400" y="2133600"/>
            <a:ext cx="914400" cy="1447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97411" name="Text Box 35"/>
          <p:cNvSpPr txBox="1">
            <a:spLocks noChangeArrowheads="1"/>
          </p:cNvSpPr>
          <p:nvPr/>
        </p:nvSpPr>
        <p:spPr bwMode="auto">
          <a:xfrm>
            <a:off x="3429000" y="4114800"/>
            <a:ext cx="4556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4800" b="1">
                <a:solidFill>
                  <a:srgbClr val="000000"/>
                </a:solidFill>
                <a:latin typeface="Symbol" pitchFamily="18" charset="2"/>
                <a:cs typeface="Miriam" pitchFamily="2" charset="-79"/>
              </a:rPr>
              <a:t>e</a:t>
            </a:r>
            <a:endParaRPr lang="en-US" sz="4800" b="1">
              <a:solidFill>
                <a:srgbClr val="000000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997412" name="Text Box 36"/>
          <p:cNvSpPr txBox="1">
            <a:spLocks noChangeArrowheads="1"/>
          </p:cNvSpPr>
          <p:nvPr/>
        </p:nvSpPr>
        <p:spPr bwMode="auto">
          <a:xfrm>
            <a:off x="7391400" y="54864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Symbol" pitchFamily="18" charset="2"/>
                <a:cs typeface="Miriam" pitchFamily="2" charset="-79"/>
              </a:rPr>
              <a:t>e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Miriam" pitchFamily="2" charset="-79"/>
              </a:rPr>
              <a:t>= 90%</a:t>
            </a:r>
            <a:r>
              <a:rPr lang="en-US" sz="2400" b="1">
                <a:solidFill>
                  <a:srgbClr val="000000"/>
                </a:solidFill>
                <a:latin typeface="Symbol" pitchFamily="18" charset="2"/>
                <a:cs typeface="Miriam" pitchFamily="2" charset="-79"/>
              </a:rPr>
              <a:t> </a:t>
            </a:r>
            <a:endParaRPr lang="en-US" sz="2400" b="1">
              <a:solidFill>
                <a:srgbClr val="000000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997413" name="Text Box 37"/>
          <p:cNvSpPr txBox="1">
            <a:spLocks noChangeArrowheads="1"/>
          </p:cNvSpPr>
          <p:nvPr/>
        </p:nvSpPr>
        <p:spPr bwMode="auto">
          <a:xfrm>
            <a:off x="7467600" y="6096000"/>
            <a:ext cx="243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4800" b="1">
                <a:solidFill>
                  <a:srgbClr val="000000"/>
                </a:solidFill>
                <a:latin typeface="Symbol" pitchFamily="18" charset="2"/>
                <a:cs typeface="Miriam" pitchFamily="2" charset="-79"/>
              </a:rPr>
              <a:t>e = 99%</a:t>
            </a:r>
            <a:endParaRPr lang="en-US" sz="4800" b="1">
              <a:solidFill>
                <a:srgbClr val="000000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997414" name="Text Box 38"/>
          <p:cNvSpPr txBox="1">
            <a:spLocks noChangeArrowheads="1"/>
          </p:cNvSpPr>
          <p:nvPr/>
        </p:nvSpPr>
        <p:spPr bwMode="auto">
          <a:xfrm>
            <a:off x="3505200" y="5181600"/>
            <a:ext cx="190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rtl="1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 1 log decline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997415" name="Text Box 39"/>
          <p:cNvSpPr txBox="1">
            <a:spLocks noChangeArrowheads="1"/>
          </p:cNvSpPr>
          <p:nvPr/>
        </p:nvSpPr>
        <p:spPr bwMode="auto">
          <a:xfrm>
            <a:off x="1905000" y="51816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Symbol" pitchFamily="18" charset="2"/>
                <a:cs typeface="Miriam" pitchFamily="2" charset="-79"/>
              </a:rPr>
              <a:t>e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Miriam" pitchFamily="2" charset="-79"/>
              </a:rPr>
              <a:t>= 90%</a:t>
            </a:r>
            <a:r>
              <a:rPr lang="en-US" sz="2400" b="1">
                <a:solidFill>
                  <a:srgbClr val="000000"/>
                </a:solidFill>
                <a:latin typeface="Symbol" pitchFamily="18" charset="2"/>
                <a:cs typeface="Miriam" pitchFamily="2" charset="-79"/>
              </a:rPr>
              <a:t> </a:t>
            </a:r>
            <a:endParaRPr lang="en-US" sz="2400" b="1">
              <a:solidFill>
                <a:srgbClr val="000000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997416" name="Text Box 40"/>
          <p:cNvSpPr txBox="1">
            <a:spLocks noChangeArrowheads="1"/>
          </p:cNvSpPr>
          <p:nvPr/>
        </p:nvSpPr>
        <p:spPr bwMode="auto">
          <a:xfrm>
            <a:off x="3581400" y="5867400"/>
            <a:ext cx="183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rtl="1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2 log decline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997417" name="Text Box 41"/>
          <p:cNvSpPr txBox="1">
            <a:spLocks noChangeArrowheads="1"/>
          </p:cNvSpPr>
          <p:nvPr/>
        </p:nvSpPr>
        <p:spPr bwMode="auto">
          <a:xfrm>
            <a:off x="1828800" y="58674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Symbol" pitchFamily="18" charset="2"/>
                <a:cs typeface="Miriam" pitchFamily="2" charset="-79"/>
              </a:rPr>
              <a:t>e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Miriam" pitchFamily="2" charset="-79"/>
              </a:rPr>
              <a:t>= 99%</a:t>
            </a:r>
            <a:r>
              <a:rPr lang="en-US" sz="2400" b="1">
                <a:solidFill>
                  <a:srgbClr val="000000"/>
                </a:solidFill>
                <a:latin typeface="Symbol" pitchFamily="18" charset="2"/>
                <a:cs typeface="Miriam" pitchFamily="2" charset="-79"/>
              </a:rPr>
              <a:t> </a:t>
            </a:r>
            <a:endParaRPr lang="en-US" sz="2400" b="1">
              <a:solidFill>
                <a:srgbClr val="000000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997418" name="Line 42"/>
          <p:cNvSpPr>
            <a:spLocks noChangeShapeType="1"/>
          </p:cNvSpPr>
          <p:nvPr/>
        </p:nvSpPr>
        <p:spPr bwMode="auto">
          <a:xfrm>
            <a:off x="3124200" y="541020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997419" name="Line 43"/>
          <p:cNvSpPr>
            <a:spLocks noChangeShapeType="1"/>
          </p:cNvSpPr>
          <p:nvPr/>
        </p:nvSpPr>
        <p:spPr bwMode="auto">
          <a:xfrm>
            <a:off x="3048000" y="609600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997421" name="Text Box 45"/>
          <p:cNvSpPr txBox="1">
            <a:spLocks noChangeArrowheads="1"/>
          </p:cNvSpPr>
          <p:nvPr/>
        </p:nvSpPr>
        <p:spPr bwMode="auto">
          <a:xfrm>
            <a:off x="3414713" y="4292600"/>
            <a:ext cx="455612" cy="715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5400" b="1">
                <a:solidFill>
                  <a:srgbClr val="000000"/>
                </a:solidFill>
                <a:latin typeface="Symbol" pitchFamily="18" charset="2"/>
                <a:cs typeface="Miriam" pitchFamily="2" charset="-79"/>
              </a:rPr>
              <a:t>e</a:t>
            </a:r>
            <a:endParaRPr lang="en-US" sz="5400" b="1">
              <a:solidFill>
                <a:srgbClr val="000000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997422" name="Text Box 46"/>
          <p:cNvSpPr txBox="1">
            <a:spLocks noChangeArrowheads="1"/>
          </p:cNvSpPr>
          <p:nvPr/>
        </p:nvSpPr>
        <p:spPr bwMode="auto">
          <a:xfrm>
            <a:off x="4567238" y="836613"/>
            <a:ext cx="54721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IFN blocks production/release of HCV from infected cells</a:t>
            </a:r>
          </a:p>
        </p:txBody>
      </p:sp>
      <p:sp>
        <p:nvSpPr>
          <p:cNvPr id="997423" name="Oval 47"/>
          <p:cNvSpPr>
            <a:spLocks noChangeArrowheads="1"/>
          </p:cNvSpPr>
          <p:nvPr/>
        </p:nvSpPr>
        <p:spPr bwMode="auto">
          <a:xfrm>
            <a:off x="5410200" y="4343400"/>
            <a:ext cx="771525" cy="203835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77" name="Text Box 33"/>
          <p:cNvSpPr txBox="1">
            <a:spLocks noChangeArrowheads="1"/>
          </p:cNvSpPr>
          <p:nvPr/>
        </p:nvSpPr>
        <p:spPr bwMode="auto">
          <a:xfrm>
            <a:off x="3414713" y="4292600"/>
            <a:ext cx="455612" cy="715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5400" b="1">
                <a:solidFill>
                  <a:srgbClr val="000000"/>
                </a:solidFill>
                <a:latin typeface="Symbol" pitchFamily="18" charset="2"/>
                <a:cs typeface="Miriam" pitchFamily="2" charset="-79"/>
              </a:rPr>
              <a:t>e</a:t>
            </a:r>
            <a:endParaRPr lang="en-US" sz="5400" b="1">
              <a:solidFill>
                <a:srgbClr val="000000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030146" name="Text Box 2"/>
          <p:cNvSpPr txBox="1">
            <a:spLocks noChangeArrowheads="1"/>
          </p:cNvSpPr>
          <p:nvPr/>
        </p:nvSpPr>
        <p:spPr bwMode="auto">
          <a:xfrm>
            <a:off x="7010400" y="838200"/>
            <a:ext cx="31242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rtl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Effectiveness in blocking prod also effects the 2nd phase slope</a:t>
            </a:r>
          </a:p>
        </p:txBody>
      </p:sp>
      <p:sp>
        <p:nvSpPr>
          <p:cNvPr id="1030147" name="Line 3"/>
          <p:cNvSpPr>
            <a:spLocks noChangeShapeType="1"/>
          </p:cNvSpPr>
          <p:nvPr/>
        </p:nvSpPr>
        <p:spPr bwMode="auto">
          <a:xfrm>
            <a:off x="6248400" y="25908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0148" name="Line 4"/>
          <p:cNvSpPr>
            <a:spLocks noChangeShapeType="1"/>
          </p:cNvSpPr>
          <p:nvPr/>
        </p:nvSpPr>
        <p:spPr bwMode="auto">
          <a:xfrm flipV="1">
            <a:off x="5791200" y="2971800"/>
            <a:ext cx="684213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0149" name="Line 5"/>
          <p:cNvSpPr>
            <a:spLocks noChangeShapeType="1"/>
          </p:cNvSpPr>
          <p:nvPr/>
        </p:nvSpPr>
        <p:spPr bwMode="auto">
          <a:xfrm>
            <a:off x="6400800" y="2438400"/>
            <a:ext cx="0" cy="477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0150" name="Text Box 6"/>
          <p:cNvSpPr txBox="1">
            <a:spLocks noChangeArrowheads="1"/>
          </p:cNvSpPr>
          <p:nvPr/>
        </p:nvSpPr>
        <p:spPr bwMode="auto">
          <a:xfrm>
            <a:off x="5791200" y="3200400"/>
            <a:ext cx="4556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800" b="1">
                <a:solidFill>
                  <a:srgbClr val="FFFF00"/>
                </a:solidFill>
                <a:latin typeface="Symbol" pitchFamily="18" charset="2"/>
                <a:cs typeface="Miriam" pitchFamily="2" charset="-79"/>
              </a:rPr>
              <a:t>d</a:t>
            </a:r>
            <a:endParaRPr lang="en-US" sz="2800" b="1"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030151" name="Line 7"/>
          <p:cNvSpPr>
            <a:spLocks noChangeShapeType="1"/>
          </p:cNvSpPr>
          <p:nvPr/>
        </p:nvSpPr>
        <p:spPr bwMode="auto">
          <a:xfrm flipH="1">
            <a:off x="228600" y="5029200"/>
            <a:ext cx="684213" cy="71596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0153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9677400" cy="990600"/>
          </a:xfrm>
          <a:noFill/>
          <a:ln/>
        </p:spPr>
        <p:txBody>
          <a:bodyPr lIns="92075" tIns="46038" rIns="92075" bIns="46038"/>
          <a:lstStyle/>
          <a:p>
            <a:r>
              <a:rPr lang="en-US" b="1" u="sng">
                <a:solidFill>
                  <a:srgbClr val="000000"/>
                </a:solidFill>
              </a:rPr>
              <a:t>Possible Effects of  IFN  Dose</a:t>
            </a:r>
            <a:r>
              <a:rPr lang="en-US">
                <a:solidFill>
                  <a:schemeClr val="bg1"/>
                </a:solidFill>
              </a:rPr>
              <a:t>	</a:t>
            </a:r>
            <a:endParaRPr lang="en-US"/>
          </a:p>
        </p:txBody>
      </p:sp>
      <p:sp>
        <p:nvSpPr>
          <p:cNvPr id="1030154" name="AutoShape 10"/>
          <p:cNvSpPr>
            <a:spLocks noChangeArrowheads="1"/>
          </p:cNvSpPr>
          <p:nvPr/>
        </p:nvSpPr>
        <p:spPr bwMode="auto">
          <a:xfrm>
            <a:off x="762000" y="3298825"/>
            <a:ext cx="1139825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30155" name="Line 11"/>
          <p:cNvSpPr>
            <a:spLocks noChangeShapeType="1"/>
          </p:cNvSpPr>
          <p:nvPr/>
        </p:nvSpPr>
        <p:spPr bwMode="auto">
          <a:xfrm>
            <a:off x="762000" y="1749425"/>
            <a:ext cx="0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0156" name="Line 12"/>
          <p:cNvSpPr>
            <a:spLocks noChangeShapeType="1"/>
          </p:cNvSpPr>
          <p:nvPr/>
        </p:nvSpPr>
        <p:spPr bwMode="auto">
          <a:xfrm>
            <a:off x="647700" y="1868488"/>
            <a:ext cx="2270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0157" name="AutoShape 13"/>
          <p:cNvSpPr>
            <a:spLocks noChangeArrowheads="1"/>
          </p:cNvSpPr>
          <p:nvPr/>
        </p:nvSpPr>
        <p:spPr bwMode="auto">
          <a:xfrm>
            <a:off x="950913" y="3497263"/>
            <a:ext cx="1143000" cy="1192212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30158" name="AutoShape 14"/>
          <p:cNvSpPr>
            <a:spLocks noChangeArrowheads="1"/>
          </p:cNvSpPr>
          <p:nvPr/>
        </p:nvSpPr>
        <p:spPr bwMode="auto">
          <a:xfrm>
            <a:off x="989013" y="3895725"/>
            <a:ext cx="1597025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 rtl="1"/>
            <a:r>
              <a:rPr lang="en-US" sz="1400" b="1">
                <a:solidFill>
                  <a:srgbClr val="FF0000"/>
                </a:solidFill>
                <a:latin typeface="Miriam" pitchFamily="2" charset="-79"/>
                <a:cs typeface="Miriam" pitchFamily="2" charset="-79"/>
              </a:rPr>
              <a:t>Virus</a:t>
            </a:r>
          </a:p>
        </p:txBody>
      </p:sp>
      <p:sp>
        <p:nvSpPr>
          <p:cNvPr id="1030159" name="Oval 15"/>
          <p:cNvSpPr>
            <a:spLocks noChangeArrowheads="1"/>
          </p:cNvSpPr>
          <p:nvPr/>
        </p:nvSpPr>
        <p:spPr bwMode="auto">
          <a:xfrm>
            <a:off x="1103313" y="914400"/>
            <a:ext cx="1482725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rtl="1"/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pPr rtl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Target</a:t>
            </a:r>
            <a:r>
              <a:rPr lang="en-US" sz="1600">
                <a:solidFill>
                  <a:schemeClr val="bg1"/>
                </a:solidFill>
                <a:latin typeface="Miriam" pitchFamily="2" charset="-79"/>
                <a:cs typeface="Miriam" pitchFamily="2" charset="-79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Cell</a:t>
            </a:r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endParaRPr lang="en-US" sz="10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030160" name="Line 16"/>
          <p:cNvSpPr>
            <a:spLocks noChangeShapeType="1"/>
          </p:cNvSpPr>
          <p:nvPr/>
        </p:nvSpPr>
        <p:spPr bwMode="auto">
          <a:xfrm>
            <a:off x="2700338" y="1541463"/>
            <a:ext cx="1109662" cy="973137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0161" name="Line 17"/>
          <p:cNvSpPr>
            <a:spLocks noChangeShapeType="1"/>
          </p:cNvSpPr>
          <p:nvPr/>
        </p:nvSpPr>
        <p:spPr bwMode="auto">
          <a:xfrm flipH="1" flipV="1">
            <a:off x="533400" y="1541463"/>
            <a:ext cx="455613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0162" name="AutoShape 18"/>
          <p:cNvSpPr>
            <a:spLocks noChangeArrowheads="1"/>
          </p:cNvSpPr>
          <p:nvPr/>
        </p:nvSpPr>
        <p:spPr bwMode="auto">
          <a:xfrm rot="19826458" flipH="1">
            <a:off x="2590800" y="3657600"/>
            <a:ext cx="1524000" cy="619125"/>
          </a:xfrm>
          <a:prstGeom prst="notchedRightArrow">
            <a:avLst>
              <a:gd name="adj1" fmla="val 50000"/>
              <a:gd name="adj2" fmla="val 6153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30163" name="Line 19"/>
          <p:cNvSpPr>
            <a:spLocks noChangeShapeType="1"/>
          </p:cNvSpPr>
          <p:nvPr/>
        </p:nvSpPr>
        <p:spPr bwMode="auto">
          <a:xfrm>
            <a:off x="4724400" y="2667000"/>
            <a:ext cx="0" cy="731838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0164" name="AutoShape 20"/>
          <p:cNvSpPr>
            <a:spLocks noChangeArrowheads="1"/>
          </p:cNvSpPr>
          <p:nvPr/>
        </p:nvSpPr>
        <p:spPr bwMode="auto">
          <a:xfrm>
            <a:off x="3810000" y="1981200"/>
            <a:ext cx="1905000" cy="1981200"/>
          </a:xfrm>
          <a:prstGeom prst="star16">
            <a:avLst>
              <a:gd name="adj" fmla="val 375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0165" name="Oval 21"/>
          <p:cNvSpPr>
            <a:spLocks noChangeArrowheads="1"/>
          </p:cNvSpPr>
          <p:nvPr/>
        </p:nvSpPr>
        <p:spPr bwMode="auto">
          <a:xfrm>
            <a:off x="4038600" y="2209800"/>
            <a:ext cx="1481138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rtl="1"/>
            <a:endParaRPr lang="en-US" sz="1200" b="1" i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pPr rtl="1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Infected</a:t>
            </a:r>
            <a:endParaRPr lang="en-US">
              <a:solidFill>
                <a:schemeClr val="bg1"/>
              </a:solidFill>
              <a:latin typeface="Times New Roman" pitchFamily="18" charset="0"/>
              <a:cs typeface="Miriam" pitchFamily="2" charset="-79"/>
            </a:endParaRPr>
          </a:p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Cell</a:t>
            </a:r>
            <a:endParaRPr lang="en-US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grpSp>
        <p:nvGrpSpPr>
          <p:cNvPr id="1030166" name="Group 22"/>
          <p:cNvGrpSpPr>
            <a:grpSpLocks/>
          </p:cNvGrpSpPr>
          <p:nvPr/>
        </p:nvGrpSpPr>
        <p:grpSpPr bwMode="auto">
          <a:xfrm>
            <a:off x="2971800" y="3505200"/>
            <a:ext cx="887413" cy="887413"/>
            <a:chOff x="2976" y="2736"/>
            <a:chExt cx="559" cy="559"/>
          </a:xfrm>
        </p:grpSpPr>
        <p:sp>
          <p:nvSpPr>
            <p:cNvPr id="1030167" name="Freeform 23"/>
            <p:cNvSpPr>
              <a:spLocks/>
            </p:cNvSpPr>
            <p:nvPr/>
          </p:nvSpPr>
          <p:spPr bwMode="auto">
            <a:xfrm>
              <a:off x="2991" y="2751"/>
              <a:ext cx="529" cy="529"/>
            </a:xfrm>
            <a:custGeom>
              <a:avLst/>
              <a:gdLst>
                <a:gd name="T0" fmla="*/ 237 w 529"/>
                <a:gd name="T1" fmla="*/ 1 h 529"/>
                <a:gd name="T2" fmla="*/ 185 w 529"/>
                <a:gd name="T3" fmla="*/ 12 h 529"/>
                <a:gd name="T4" fmla="*/ 138 w 529"/>
                <a:gd name="T5" fmla="*/ 32 h 529"/>
                <a:gd name="T6" fmla="*/ 96 w 529"/>
                <a:gd name="T7" fmla="*/ 60 h 529"/>
                <a:gd name="T8" fmla="*/ 60 w 529"/>
                <a:gd name="T9" fmla="*/ 96 h 529"/>
                <a:gd name="T10" fmla="*/ 32 w 529"/>
                <a:gd name="T11" fmla="*/ 138 h 529"/>
                <a:gd name="T12" fmla="*/ 12 w 529"/>
                <a:gd name="T13" fmla="*/ 185 h 529"/>
                <a:gd name="T14" fmla="*/ 1 w 529"/>
                <a:gd name="T15" fmla="*/ 237 h 529"/>
                <a:gd name="T16" fmla="*/ 1 w 529"/>
                <a:gd name="T17" fmla="*/ 291 h 529"/>
                <a:gd name="T18" fmla="*/ 12 w 529"/>
                <a:gd name="T19" fmla="*/ 343 h 529"/>
                <a:gd name="T20" fmla="*/ 32 w 529"/>
                <a:gd name="T21" fmla="*/ 390 h 529"/>
                <a:gd name="T22" fmla="*/ 60 w 529"/>
                <a:gd name="T23" fmla="*/ 432 h 529"/>
                <a:gd name="T24" fmla="*/ 96 w 529"/>
                <a:gd name="T25" fmla="*/ 468 h 529"/>
                <a:gd name="T26" fmla="*/ 138 w 529"/>
                <a:gd name="T27" fmla="*/ 496 h 529"/>
                <a:gd name="T28" fmla="*/ 185 w 529"/>
                <a:gd name="T29" fmla="*/ 516 h 529"/>
                <a:gd name="T30" fmla="*/ 237 w 529"/>
                <a:gd name="T31" fmla="*/ 527 h 529"/>
                <a:gd name="T32" fmla="*/ 291 w 529"/>
                <a:gd name="T33" fmla="*/ 527 h 529"/>
                <a:gd name="T34" fmla="*/ 343 w 529"/>
                <a:gd name="T35" fmla="*/ 516 h 529"/>
                <a:gd name="T36" fmla="*/ 390 w 529"/>
                <a:gd name="T37" fmla="*/ 496 h 529"/>
                <a:gd name="T38" fmla="*/ 432 w 529"/>
                <a:gd name="T39" fmla="*/ 468 h 529"/>
                <a:gd name="T40" fmla="*/ 468 w 529"/>
                <a:gd name="T41" fmla="*/ 432 h 529"/>
                <a:gd name="T42" fmla="*/ 496 w 529"/>
                <a:gd name="T43" fmla="*/ 390 h 529"/>
                <a:gd name="T44" fmla="*/ 516 w 529"/>
                <a:gd name="T45" fmla="*/ 343 h 529"/>
                <a:gd name="T46" fmla="*/ 527 w 529"/>
                <a:gd name="T47" fmla="*/ 291 h 529"/>
                <a:gd name="T48" fmla="*/ 527 w 529"/>
                <a:gd name="T49" fmla="*/ 237 h 529"/>
                <a:gd name="T50" fmla="*/ 516 w 529"/>
                <a:gd name="T51" fmla="*/ 185 h 529"/>
                <a:gd name="T52" fmla="*/ 496 w 529"/>
                <a:gd name="T53" fmla="*/ 138 h 529"/>
                <a:gd name="T54" fmla="*/ 468 w 529"/>
                <a:gd name="T55" fmla="*/ 96 h 529"/>
                <a:gd name="T56" fmla="*/ 432 w 529"/>
                <a:gd name="T57" fmla="*/ 60 h 529"/>
                <a:gd name="T58" fmla="*/ 390 w 529"/>
                <a:gd name="T59" fmla="*/ 32 h 529"/>
                <a:gd name="T60" fmla="*/ 343 w 529"/>
                <a:gd name="T61" fmla="*/ 12 h 529"/>
                <a:gd name="T62" fmla="*/ 291 w 529"/>
                <a:gd name="T63" fmla="*/ 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9" h="529">
                  <a:moveTo>
                    <a:pt x="264" y="0"/>
                  </a:moveTo>
                  <a:lnTo>
                    <a:pt x="237" y="1"/>
                  </a:lnTo>
                  <a:lnTo>
                    <a:pt x="211" y="5"/>
                  </a:lnTo>
                  <a:lnTo>
                    <a:pt x="185" y="12"/>
                  </a:lnTo>
                  <a:lnTo>
                    <a:pt x="161" y="21"/>
                  </a:lnTo>
                  <a:lnTo>
                    <a:pt x="138" y="32"/>
                  </a:lnTo>
                  <a:lnTo>
                    <a:pt x="116" y="45"/>
                  </a:lnTo>
                  <a:lnTo>
                    <a:pt x="96" y="60"/>
                  </a:lnTo>
                  <a:lnTo>
                    <a:pt x="77" y="77"/>
                  </a:lnTo>
                  <a:lnTo>
                    <a:pt x="60" y="96"/>
                  </a:lnTo>
                  <a:lnTo>
                    <a:pt x="45" y="116"/>
                  </a:lnTo>
                  <a:lnTo>
                    <a:pt x="32" y="138"/>
                  </a:lnTo>
                  <a:lnTo>
                    <a:pt x="21" y="161"/>
                  </a:lnTo>
                  <a:lnTo>
                    <a:pt x="12" y="185"/>
                  </a:lnTo>
                  <a:lnTo>
                    <a:pt x="5" y="211"/>
                  </a:lnTo>
                  <a:lnTo>
                    <a:pt x="1" y="237"/>
                  </a:lnTo>
                  <a:lnTo>
                    <a:pt x="0" y="264"/>
                  </a:lnTo>
                  <a:lnTo>
                    <a:pt x="1" y="291"/>
                  </a:lnTo>
                  <a:lnTo>
                    <a:pt x="5" y="317"/>
                  </a:lnTo>
                  <a:lnTo>
                    <a:pt x="12" y="343"/>
                  </a:lnTo>
                  <a:lnTo>
                    <a:pt x="21" y="367"/>
                  </a:lnTo>
                  <a:lnTo>
                    <a:pt x="32" y="390"/>
                  </a:lnTo>
                  <a:lnTo>
                    <a:pt x="45" y="412"/>
                  </a:lnTo>
                  <a:lnTo>
                    <a:pt x="60" y="432"/>
                  </a:lnTo>
                  <a:lnTo>
                    <a:pt x="77" y="451"/>
                  </a:lnTo>
                  <a:lnTo>
                    <a:pt x="96" y="468"/>
                  </a:lnTo>
                  <a:lnTo>
                    <a:pt x="116" y="483"/>
                  </a:lnTo>
                  <a:lnTo>
                    <a:pt x="138" y="496"/>
                  </a:lnTo>
                  <a:lnTo>
                    <a:pt x="161" y="507"/>
                  </a:lnTo>
                  <a:lnTo>
                    <a:pt x="185" y="516"/>
                  </a:lnTo>
                  <a:lnTo>
                    <a:pt x="211" y="523"/>
                  </a:lnTo>
                  <a:lnTo>
                    <a:pt x="237" y="527"/>
                  </a:lnTo>
                  <a:lnTo>
                    <a:pt x="264" y="528"/>
                  </a:lnTo>
                  <a:lnTo>
                    <a:pt x="291" y="527"/>
                  </a:lnTo>
                  <a:lnTo>
                    <a:pt x="317" y="523"/>
                  </a:lnTo>
                  <a:lnTo>
                    <a:pt x="343" y="516"/>
                  </a:lnTo>
                  <a:lnTo>
                    <a:pt x="367" y="507"/>
                  </a:lnTo>
                  <a:lnTo>
                    <a:pt x="390" y="496"/>
                  </a:lnTo>
                  <a:lnTo>
                    <a:pt x="412" y="483"/>
                  </a:lnTo>
                  <a:lnTo>
                    <a:pt x="432" y="468"/>
                  </a:lnTo>
                  <a:lnTo>
                    <a:pt x="451" y="451"/>
                  </a:lnTo>
                  <a:lnTo>
                    <a:pt x="468" y="432"/>
                  </a:lnTo>
                  <a:lnTo>
                    <a:pt x="483" y="412"/>
                  </a:lnTo>
                  <a:lnTo>
                    <a:pt x="496" y="390"/>
                  </a:lnTo>
                  <a:lnTo>
                    <a:pt x="507" y="367"/>
                  </a:lnTo>
                  <a:lnTo>
                    <a:pt x="516" y="343"/>
                  </a:lnTo>
                  <a:lnTo>
                    <a:pt x="523" y="317"/>
                  </a:lnTo>
                  <a:lnTo>
                    <a:pt x="527" y="291"/>
                  </a:lnTo>
                  <a:lnTo>
                    <a:pt x="528" y="264"/>
                  </a:lnTo>
                  <a:lnTo>
                    <a:pt x="527" y="237"/>
                  </a:lnTo>
                  <a:lnTo>
                    <a:pt x="523" y="211"/>
                  </a:lnTo>
                  <a:lnTo>
                    <a:pt x="516" y="185"/>
                  </a:lnTo>
                  <a:lnTo>
                    <a:pt x="507" y="161"/>
                  </a:lnTo>
                  <a:lnTo>
                    <a:pt x="496" y="138"/>
                  </a:lnTo>
                  <a:lnTo>
                    <a:pt x="483" y="116"/>
                  </a:lnTo>
                  <a:lnTo>
                    <a:pt x="468" y="96"/>
                  </a:lnTo>
                  <a:lnTo>
                    <a:pt x="451" y="77"/>
                  </a:lnTo>
                  <a:lnTo>
                    <a:pt x="432" y="60"/>
                  </a:lnTo>
                  <a:lnTo>
                    <a:pt x="412" y="45"/>
                  </a:lnTo>
                  <a:lnTo>
                    <a:pt x="390" y="32"/>
                  </a:lnTo>
                  <a:lnTo>
                    <a:pt x="367" y="21"/>
                  </a:lnTo>
                  <a:lnTo>
                    <a:pt x="343" y="12"/>
                  </a:lnTo>
                  <a:lnTo>
                    <a:pt x="317" y="5"/>
                  </a:lnTo>
                  <a:lnTo>
                    <a:pt x="291" y="1"/>
                  </a:lnTo>
                  <a:lnTo>
                    <a:pt x="264" y="0"/>
                  </a:lnTo>
                </a:path>
              </a:pathLst>
            </a:cu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30168" name="Freeform 24"/>
            <p:cNvSpPr>
              <a:spLocks/>
            </p:cNvSpPr>
            <p:nvPr/>
          </p:nvSpPr>
          <p:spPr bwMode="auto">
            <a:xfrm>
              <a:off x="3058" y="2818"/>
              <a:ext cx="396" cy="396"/>
            </a:xfrm>
            <a:custGeom>
              <a:avLst/>
              <a:gdLst>
                <a:gd name="T0" fmla="*/ 21 w 396"/>
                <a:gd name="T1" fmla="*/ 0 h 396"/>
                <a:gd name="T2" fmla="*/ 0 w 396"/>
                <a:gd name="T3" fmla="*/ 21 h 396"/>
                <a:gd name="T4" fmla="*/ 374 w 396"/>
                <a:gd name="T5" fmla="*/ 395 h 396"/>
                <a:gd name="T6" fmla="*/ 395 w 396"/>
                <a:gd name="T7" fmla="*/ 374 h 396"/>
                <a:gd name="T8" fmla="*/ 21 w 396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21" y="0"/>
                  </a:moveTo>
                  <a:lnTo>
                    <a:pt x="0" y="21"/>
                  </a:lnTo>
                  <a:lnTo>
                    <a:pt x="374" y="395"/>
                  </a:lnTo>
                  <a:lnTo>
                    <a:pt x="395" y="374"/>
                  </a:lnTo>
                  <a:lnTo>
                    <a:pt x="21" y="0"/>
                  </a:lnTo>
                </a:path>
              </a:pathLst>
            </a:custGeom>
            <a:solidFill>
              <a:srgbClr val="4D4D4D"/>
            </a:solidFill>
            <a:ln w="762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30169" name="Freeform 25"/>
            <p:cNvSpPr>
              <a:spLocks/>
            </p:cNvSpPr>
            <p:nvPr/>
          </p:nvSpPr>
          <p:spPr bwMode="auto">
            <a:xfrm>
              <a:off x="2976" y="2736"/>
              <a:ext cx="559" cy="559"/>
            </a:xfrm>
            <a:custGeom>
              <a:avLst/>
              <a:gdLst>
                <a:gd name="T0" fmla="*/ 220 w 559"/>
                <a:gd name="T1" fmla="*/ 6 h 559"/>
                <a:gd name="T2" fmla="*/ 147 w 559"/>
                <a:gd name="T3" fmla="*/ 33 h 559"/>
                <a:gd name="T4" fmla="*/ 101 w 559"/>
                <a:gd name="T5" fmla="*/ 65 h 559"/>
                <a:gd name="T6" fmla="*/ 50 w 559"/>
                <a:gd name="T7" fmla="*/ 121 h 559"/>
                <a:gd name="T8" fmla="*/ 22 w 559"/>
                <a:gd name="T9" fmla="*/ 170 h 559"/>
                <a:gd name="T10" fmla="*/ 5 w 559"/>
                <a:gd name="T11" fmla="*/ 226 h 559"/>
                <a:gd name="T12" fmla="*/ 1 w 559"/>
                <a:gd name="T13" fmla="*/ 306 h 559"/>
                <a:gd name="T14" fmla="*/ 13 w 559"/>
                <a:gd name="T15" fmla="*/ 364 h 559"/>
                <a:gd name="T16" fmla="*/ 46 w 559"/>
                <a:gd name="T17" fmla="*/ 433 h 559"/>
                <a:gd name="T18" fmla="*/ 82 w 559"/>
                <a:gd name="T19" fmla="*/ 476 h 559"/>
                <a:gd name="T20" fmla="*/ 125 w 559"/>
                <a:gd name="T21" fmla="*/ 512 h 559"/>
                <a:gd name="T22" fmla="*/ 194 w 559"/>
                <a:gd name="T23" fmla="*/ 545 h 559"/>
                <a:gd name="T24" fmla="*/ 252 w 559"/>
                <a:gd name="T25" fmla="*/ 557 h 559"/>
                <a:gd name="T26" fmla="*/ 332 w 559"/>
                <a:gd name="T27" fmla="*/ 553 h 559"/>
                <a:gd name="T28" fmla="*/ 388 w 559"/>
                <a:gd name="T29" fmla="*/ 536 h 559"/>
                <a:gd name="T30" fmla="*/ 437 w 559"/>
                <a:gd name="T31" fmla="*/ 508 h 559"/>
                <a:gd name="T32" fmla="*/ 493 w 559"/>
                <a:gd name="T33" fmla="*/ 458 h 559"/>
                <a:gd name="T34" fmla="*/ 525 w 559"/>
                <a:gd name="T35" fmla="*/ 411 h 559"/>
                <a:gd name="T36" fmla="*/ 552 w 559"/>
                <a:gd name="T37" fmla="*/ 338 h 559"/>
                <a:gd name="T38" fmla="*/ 558 w 559"/>
                <a:gd name="T39" fmla="*/ 279 h 559"/>
                <a:gd name="T40" fmla="*/ 552 w 559"/>
                <a:gd name="T41" fmla="*/ 220 h 559"/>
                <a:gd name="T42" fmla="*/ 525 w 559"/>
                <a:gd name="T43" fmla="*/ 147 h 559"/>
                <a:gd name="T44" fmla="*/ 493 w 559"/>
                <a:gd name="T45" fmla="*/ 101 h 559"/>
                <a:gd name="T46" fmla="*/ 437 w 559"/>
                <a:gd name="T47" fmla="*/ 50 h 559"/>
                <a:gd name="T48" fmla="*/ 388 w 559"/>
                <a:gd name="T49" fmla="*/ 22 h 559"/>
                <a:gd name="T50" fmla="*/ 332 w 559"/>
                <a:gd name="T51" fmla="*/ 5 h 559"/>
                <a:gd name="T52" fmla="*/ 252 w 559"/>
                <a:gd name="T53" fmla="*/ 1 h 559"/>
                <a:gd name="T54" fmla="*/ 332 w 559"/>
                <a:gd name="T55" fmla="*/ 35 h 559"/>
                <a:gd name="T56" fmla="*/ 352 w 559"/>
                <a:gd name="T57" fmla="*/ 41 h 559"/>
                <a:gd name="T58" fmla="*/ 421 w 559"/>
                <a:gd name="T59" fmla="*/ 74 h 559"/>
                <a:gd name="T60" fmla="*/ 437 w 559"/>
                <a:gd name="T61" fmla="*/ 86 h 559"/>
                <a:gd name="T62" fmla="*/ 487 w 559"/>
                <a:gd name="T63" fmla="*/ 142 h 559"/>
                <a:gd name="T64" fmla="*/ 497 w 559"/>
                <a:gd name="T65" fmla="*/ 159 h 559"/>
                <a:gd name="T66" fmla="*/ 524 w 559"/>
                <a:gd name="T67" fmla="*/ 232 h 559"/>
                <a:gd name="T68" fmla="*/ 527 w 559"/>
                <a:gd name="T69" fmla="*/ 252 h 559"/>
                <a:gd name="T70" fmla="*/ 523 w 559"/>
                <a:gd name="T71" fmla="*/ 332 h 559"/>
                <a:gd name="T72" fmla="*/ 517 w 559"/>
                <a:gd name="T73" fmla="*/ 352 h 559"/>
                <a:gd name="T74" fmla="*/ 484 w 559"/>
                <a:gd name="T75" fmla="*/ 421 h 559"/>
                <a:gd name="T76" fmla="*/ 472 w 559"/>
                <a:gd name="T77" fmla="*/ 437 h 559"/>
                <a:gd name="T78" fmla="*/ 416 w 559"/>
                <a:gd name="T79" fmla="*/ 487 h 559"/>
                <a:gd name="T80" fmla="*/ 399 w 559"/>
                <a:gd name="T81" fmla="*/ 497 h 559"/>
                <a:gd name="T82" fmla="*/ 326 w 559"/>
                <a:gd name="T83" fmla="*/ 524 h 559"/>
                <a:gd name="T84" fmla="*/ 306 w 559"/>
                <a:gd name="T85" fmla="*/ 527 h 559"/>
                <a:gd name="T86" fmla="*/ 226 w 559"/>
                <a:gd name="T87" fmla="*/ 523 h 559"/>
                <a:gd name="T88" fmla="*/ 206 w 559"/>
                <a:gd name="T89" fmla="*/ 517 h 559"/>
                <a:gd name="T90" fmla="*/ 137 w 559"/>
                <a:gd name="T91" fmla="*/ 484 h 559"/>
                <a:gd name="T92" fmla="*/ 122 w 559"/>
                <a:gd name="T93" fmla="*/ 472 h 559"/>
                <a:gd name="T94" fmla="*/ 71 w 559"/>
                <a:gd name="T95" fmla="*/ 416 h 559"/>
                <a:gd name="T96" fmla="*/ 61 w 559"/>
                <a:gd name="T97" fmla="*/ 399 h 559"/>
                <a:gd name="T98" fmla="*/ 34 w 559"/>
                <a:gd name="T99" fmla="*/ 326 h 559"/>
                <a:gd name="T100" fmla="*/ 31 w 559"/>
                <a:gd name="T101" fmla="*/ 306 h 559"/>
                <a:gd name="T102" fmla="*/ 35 w 559"/>
                <a:gd name="T103" fmla="*/ 226 h 559"/>
                <a:gd name="T104" fmla="*/ 41 w 559"/>
                <a:gd name="T105" fmla="*/ 206 h 559"/>
                <a:gd name="T106" fmla="*/ 74 w 559"/>
                <a:gd name="T107" fmla="*/ 137 h 559"/>
                <a:gd name="T108" fmla="*/ 86 w 559"/>
                <a:gd name="T109" fmla="*/ 122 h 559"/>
                <a:gd name="T110" fmla="*/ 142 w 559"/>
                <a:gd name="T111" fmla="*/ 71 h 559"/>
                <a:gd name="T112" fmla="*/ 159 w 559"/>
                <a:gd name="T113" fmla="*/ 61 h 559"/>
                <a:gd name="T114" fmla="*/ 232 w 559"/>
                <a:gd name="T115" fmla="*/ 34 h 559"/>
                <a:gd name="T116" fmla="*/ 252 w 559"/>
                <a:gd name="T117" fmla="*/ 31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9" h="559">
                  <a:moveTo>
                    <a:pt x="252" y="1"/>
                  </a:moveTo>
                  <a:lnTo>
                    <a:pt x="226" y="5"/>
                  </a:lnTo>
                  <a:lnTo>
                    <a:pt x="220" y="6"/>
                  </a:lnTo>
                  <a:lnTo>
                    <a:pt x="194" y="13"/>
                  </a:lnTo>
                  <a:lnTo>
                    <a:pt x="170" y="22"/>
                  </a:lnTo>
                  <a:lnTo>
                    <a:pt x="147" y="33"/>
                  </a:lnTo>
                  <a:lnTo>
                    <a:pt x="125" y="46"/>
                  </a:lnTo>
                  <a:lnTo>
                    <a:pt x="121" y="50"/>
                  </a:lnTo>
                  <a:lnTo>
                    <a:pt x="101" y="65"/>
                  </a:lnTo>
                  <a:lnTo>
                    <a:pt x="82" y="82"/>
                  </a:lnTo>
                  <a:lnTo>
                    <a:pt x="65" y="101"/>
                  </a:lnTo>
                  <a:lnTo>
                    <a:pt x="50" y="121"/>
                  </a:lnTo>
                  <a:lnTo>
                    <a:pt x="46" y="125"/>
                  </a:lnTo>
                  <a:lnTo>
                    <a:pt x="33" y="147"/>
                  </a:lnTo>
                  <a:lnTo>
                    <a:pt x="22" y="170"/>
                  </a:lnTo>
                  <a:lnTo>
                    <a:pt x="13" y="194"/>
                  </a:lnTo>
                  <a:lnTo>
                    <a:pt x="6" y="220"/>
                  </a:lnTo>
                  <a:lnTo>
                    <a:pt x="5" y="226"/>
                  </a:lnTo>
                  <a:lnTo>
                    <a:pt x="1" y="252"/>
                  </a:lnTo>
                  <a:lnTo>
                    <a:pt x="0" y="279"/>
                  </a:lnTo>
                  <a:lnTo>
                    <a:pt x="1" y="306"/>
                  </a:lnTo>
                  <a:lnTo>
                    <a:pt x="5" y="332"/>
                  </a:lnTo>
                  <a:lnTo>
                    <a:pt x="6" y="338"/>
                  </a:lnTo>
                  <a:lnTo>
                    <a:pt x="13" y="364"/>
                  </a:lnTo>
                  <a:lnTo>
                    <a:pt x="22" y="388"/>
                  </a:lnTo>
                  <a:lnTo>
                    <a:pt x="33" y="411"/>
                  </a:lnTo>
                  <a:lnTo>
                    <a:pt x="46" y="433"/>
                  </a:lnTo>
                  <a:lnTo>
                    <a:pt x="50" y="437"/>
                  </a:lnTo>
                  <a:lnTo>
                    <a:pt x="65" y="458"/>
                  </a:lnTo>
                  <a:lnTo>
                    <a:pt x="82" y="476"/>
                  </a:lnTo>
                  <a:lnTo>
                    <a:pt x="101" y="493"/>
                  </a:lnTo>
                  <a:lnTo>
                    <a:pt x="121" y="508"/>
                  </a:lnTo>
                  <a:lnTo>
                    <a:pt x="125" y="512"/>
                  </a:lnTo>
                  <a:lnTo>
                    <a:pt x="147" y="525"/>
                  </a:lnTo>
                  <a:lnTo>
                    <a:pt x="170" y="536"/>
                  </a:lnTo>
                  <a:lnTo>
                    <a:pt x="194" y="545"/>
                  </a:lnTo>
                  <a:lnTo>
                    <a:pt x="220" y="552"/>
                  </a:lnTo>
                  <a:lnTo>
                    <a:pt x="226" y="553"/>
                  </a:lnTo>
                  <a:lnTo>
                    <a:pt x="252" y="557"/>
                  </a:lnTo>
                  <a:lnTo>
                    <a:pt x="279" y="558"/>
                  </a:lnTo>
                  <a:lnTo>
                    <a:pt x="306" y="557"/>
                  </a:lnTo>
                  <a:lnTo>
                    <a:pt x="332" y="553"/>
                  </a:lnTo>
                  <a:lnTo>
                    <a:pt x="338" y="552"/>
                  </a:lnTo>
                  <a:lnTo>
                    <a:pt x="364" y="545"/>
                  </a:lnTo>
                  <a:lnTo>
                    <a:pt x="388" y="536"/>
                  </a:lnTo>
                  <a:lnTo>
                    <a:pt x="411" y="525"/>
                  </a:lnTo>
                  <a:lnTo>
                    <a:pt x="433" y="512"/>
                  </a:lnTo>
                  <a:lnTo>
                    <a:pt x="437" y="508"/>
                  </a:lnTo>
                  <a:lnTo>
                    <a:pt x="458" y="493"/>
                  </a:lnTo>
                  <a:lnTo>
                    <a:pt x="476" y="476"/>
                  </a:lnTo>
                  <a:lnTo>
                    <a:pt x="493" y="458"/>
                  </a:lnTo>
                  <a:lnTo>
                    <a:pt x="508" y="437"/>
                  </a:lnTo>
                  <a:lnTo>
                    <a:pt x="512" y="433"/>
                  </a:lnTo>
                  <a:lnTo>
                    <a:pt x="525" y="411"/>
                  </a:lnTo>
                  <a:lnTo>
                    <a:pt x="536" y="388"/>
                  </a:lnTo>
                  <a:lnTo>
                    <a:pt x="545" y="364"/>
                  </a:lnTo>
                  <a:lnTo>
                    <a:pt x="552" y="338"/>
                  </a:lnTo>
                  <a:lnTo>
                    <a:pt x="553" y="332"/>
                  </a:lnTo>
                  <a:lnTo>
                    <a:pt x="557" y="306"/>
                  </a:lnTo>
                  <a:lnTo>
                    <a:pt x="558" y="279"/>
                  </a:lnTo>
                  <a:lnTo>
                    <a:pt x="557" y="252"/>
                  </a:lnTo>
                  <a:lnTo>
                    <a:pt x="553" y="226"/>
                  </a:lnTo>
                  <a:lnTo>
                    <a:pt x="552" y="220"/>
                  </a:lnTo>
                  <a:lnTo>
                    <a:pt x="545" y="194"/>
                  </a:lnTo>
                  <a:lnTo>
                    <a:pt x="536" y="170"/>
                  </a:lnTo>
                  <a:lnTo>
                    <a:pt x="525" y="147"/>
                  </a:lnTo>
                  <a:lnTo>
                    <a:pt x="512" y="125"/>
                  </a:lnTo>
                  <a:lnTo>
                    <a:pt x="508" y="121"/>
                  </a:lnTo>
                  <a:lnTo>
                    <a:pt x="493" y="101"/>
                  </a:lnTo>
                  <a:lnTo>
                    <a:pt x="476" y="82"/>
                  </a:lnTo>
                  <a:lnTo>
                    <a:pt x="458" y="65"/>
                  </a:lnTo>
                  <a:lnTo>
                    <a:pt x="437" y="50"/>
                  </a:lnTo>
                  <a:lnTo>
                    <a:pt x="433" y="46"/>
                  </a:lnTo>
                  <a:lnTo>
                    <a:pt x="411" y="33"/>
                  </a:lnTo>
                  <a:lnTo>
                    <a:pt x="388" y="22"/>
                  </a:lnTo>
                  <a:lnTo>
                    <a:pt x="364" y="13"/>
                  </a:lnTo>
                  <a:lnTo>
                    <a:pt x="338" y="6"/>
                  </a:lnTo>
                  <a:lnTo>
                    <a:pt x="332" y="5"/>
                  </a:lnTo>
                  <a:lnTo>
                    <a:pt x="306" y="1"/>
                  </a:lnTo>
                  <a:lnTo>
                    <a:pt x="279" y="0"/>
                  </a:lnTo>
                  <a:lnTo>
                    <a:pt x="252" y="1"/>
                  </a:lnTo>
                  <a:lnTo>
                    <a:pt x="279" y="30"/>
                  </a:lnTo>
                  <a:lnTo>
                    <a:pt x="306" y="31"/>
                  </a:lnTo>
                  <a:lnTo>
                    <a:pt x="332" y="35"/>
                  </a:lnTo>
                  <a:lnTo>
                    <a:pt x="332" y="20"/>
                  </a:lnTo>
                  <a:lnTo>
                    <a:pt x="326" y="34"/>
                  </a:lnTo>
                  <a:lnTo>
                    <a:pt x="352" y="41"/>
                  </a:lnTo>
                  <a:lnTo>
                    <a:pt x="376" y="50"/>
                  </a:lnTo>
                  <a:lnTo>
                    <a:pt x="399" y="61"/>
                  </a:lnTo>
                  <a:lnTo>
                    <a:pt x="421" y="74"/>
                  </a:lnTo>
                  <a:lnTo>
                    <a:pt x="427" y="60"/>
                  </a:lnTo>
                  <a:lnTo>
                    <a:pt x="416" y="71"/>
                  </a:lnTo>
                  <a:lnTo>
                    <a:pt x="437" y="86"/>
                  </a:lnTo>
                  <a:lnTo>
                    <a:pt x="455" y="103"/>
                  </a:lnTo>
                  <a:lnTo>
                    <a:pt x="472" y="122"/>
                  </a:lnTo>
                  <a:lnTo>
                    <a:pt x="487" y="142"/>
                  </a:lnTo>
                  <a:lnTo>
                    <a:pt x="498" y="131"/>
                  </a:lnTo>
                  <a:lnTo>
                    <a:pt x="484" y="137"/>
                  </a:lnTo>
                  <a:lnTo>
                    <a:pt x="497" y="159"/>
                  </a:lnTo>
                  <a:lnTo>
                    <a:pt x="508" y="182"/>
                  </a:lnTo>
                  <a:lnTo>
                    <a:pt x="517" y="206"/>
                  </a:lnTo>
                  <a:lnTo>
                    <a:pt x="524" y="232"/>
                  </a:lnTo>
                  <a:lnTo>
                    <a:pt x="538" y="226"/>
                  </a:lnTo>
                  <a:lnTo>
                    <a:pt x="523" y="226"/>
                  </a:lnTo>
                  <a:lnTo>
                    <a:pt x="527" y="252"/>
                  </a:lnTo>
                  <a:lnTo>
                    <a:pt x="528" y="279"/>
                  </a:lnTo>
                  <a:lnTo>
                    <a:pt x="527" y="306"/>
                  </a:lnTo>
                  <a:lnTo>
                    <a:pt x="523" y="332"/>
                  </a:lnTo>
                  <a:lnTo>
                    <a:pt x="538" y="332"/>
                  </a:lnTo>
                  <a:lnTo>
                    <a:pt x="524" y="326"/>
                  </a:lnTo>
                  <a:lnTo>
                    <a:pt x="517" y="352"/>
                  </a:lnTo>
                  <a:lnTo>
                    <a:pt x="508" y="376"/>
                  </a:lnTo>
                  <a:lnTo>
                    <a:pt x="497" y="399"/>
                  </a:lnTo>
                  <a:lnTo>
                    <a:pt x="484" y="421"/>
                  </a:lnTo>
                  <a:lnTo>
                    <a:pt x="498" y="427"/>
                  </a:lnTo>
                  <a:lnTo>
                    <a:pt x="487" y="416"/>
                  </a:lnTo>
                  <a:lnTo>
                    <a:pt x="472" y="437"/>
                  </a:lnTo>
                  <a:lnTo>
                    <a:pt x="455" y="455"/>
                  </a:lnTo>
                  <a:lnTo>
                    <a:pt x="437" y="472"/>
                  </a:lnTo>
                  <a:lnTo>
                    <a:pt x="416" y="487"/>
                  </a:lnTo>
                  <a:lnTo>
                    <a:pt x="427" y="498"/>
                  </a:lnTo>
                  <a:lnTo>
                    <a:pt x="421" y="484"/>
                  </a:lnTo>
                  <a:lnTo>
                    <a:pt x="399" y="497"/>
                  </a:lnTo>
                  <a:lnTo>
                    <a:pt x="376" y="508"/>
                  </a:lnTo>
                  <a:lnTo>
                    <a:pt x="352" y="517"/>
                  </a:lnTo>
                  <a:lnTo>
                    <a:pt x="326" y="524"/>
                  </a:lnTo>
                  <a:lnTo>
                    <a:pt x="332" y="538"/>
                  </a:lnTo>
                  <a:lnTo>
                    <a:pt x="332" y="523"/>
                  </a:lnTo>
                  <a:lnTo>
                    <a:pt x="306" y="527"/>
                  </a:lnTo>
                  <a:lnTo>
                    <a:pt x="279" y="528"/>
                  </a:lnTo>
                  <a:lnTo>
                    <a:pt x="252" y="527"/>
                  </a:lnTo>
                  <a:lnTo>
                    <a:pt x="226" y="523"/>
                  </a:lnTo>
                  <a:lnTo>
                    <a:pt x="226" y="538"/>
                  </a:lnTo>
                  <a:lnTo>
                    <a:pt x="232" y="524"/>
                  </a:lnTo>
                  <a:lnTo>
                    <a:pt x="206" y="517"/>
                  </a:lnTo>
                  <a:lnTo>
                    <a:pt x="182" y="508"/>
                  </a:lnTo>
                  <a:lnTo>
                    <a:pt x="159" y="497"/>
                  </a:lnTo>
                  <a:lnTo>
                    <a:pt x="137" y="484"/>
                  </a:lnTo>
                  <a:lnTo>
                    <a:pt x="131" y="498"/>
                  </a:lnTo>
                  <a:lnTo>
                    <a:pt x="142" y="487"/>
                  </a:lnTo>
                  <a:lnTo>
                    <a:pt x="122" y="472"/>
                  </a:lnTo>
                  <a:lnTo>
                    <a:pt x="103" y="455"/>
                  </a:lnTo>
                  <a:lnTo>
                    <a:pt x="86" y="437"/>
                  </a:lnTo>
                  <a:lnTo>
                    <a:pt x="71" y="416"/>
                  </a:lnTo>
                  <a:lnTo>
                    <a:pt x="60" y="427"/>
                  </a:lnTo>
                  <a:lnTo>
                    <a:pt x="74" y="421"/>
                  </a:lnTo>
                  <a:lnTo>
                    <a:pt x="61" y="399"/>
                  </a:lnTo>
                  <a:lnTo>
                    <a:pt x="50" y="376"/>
                  </a:lnTo>
                  <a:lnTo>
                    <a:pt x="41" y="352"/>
                  </a:lnTo>
                  <a:lnTo>
                    <a:pt x="34" y="326"/>
                  </a:lnTo>
                  <a:lnTo>
                    <a:pt x="20" y="332"/>
                  </a:lnTo>
                  <a:lnTo>
                    <a:pt x="35" y="332"/>
                  </a:lnTo>
                  <a:lnTo>
                    <a:pt x="31" y="306"/>
                  </a:lnTo>
                  <a:lnTo>
                    <a:pt x="30" y="279"/>
                  </a:lnTo>
                  <a:lnTo>
                    <a:pt x="31" y="252"/>
                  </a:lnTo>
                  <a:lnTo>
                    <a:pt x="35" y="226"/>
                  </a:lnTo>
                  <a:lnTo>
                    <a:pt x="20" y="226"/>
                  </a:lnTo>
                  <a:lnTo>
                    <a:pt x="34" y="232"/>
                  </a:lnTo>
                  <a:lnTo>
                    <a:pt x="41" y="206"/>
                  </a:lnTo>
                  <a:lnTo>
                    <a:pt x="50" y="182"/>
                  </a:lnTo>
                  <a:lnTo>
                    <a:pt x="61" y="159"/>
                  </a:lnTo>
                  <a:lnTo>
                    <a:pt x="74" y="137"/>
                  </a:lnTo>
                  <a:lnTo>
                    <a:pt x="60" y="131"/>
                  </a:lnTo>
                  <a:lnTo>
                    <a:pt x="71" y="142"/>
                  </a:lnTo>
                  <a:lnTo>
                    <a:pt x="86" y="122"/>
                  </a:lnTo>
                  <a:lnTo>
                    <a:pt x="103" y="103"/>
                  </a:lnTo>
                  <a:lnTo>
                    <a:pt x="122" y="86"/>
                  </a:lnTo>
                  <a:lnTo>
                    <a:pt x="142" y="71"/>
                  </a:lnTo>
                  <a:lnTo>
                    <a:pt x="131" y="60"/>
                  </a:lnTo>
                  <a:lnTo>
                    <a:pt x="137" y="74"/>
                  </a:lnTo>
                  <a:lnTo>
                    <a:pt x="159" y="61"/>
                  </a:lnTo>
                  <a:lnTo>
                    <a:pt x="182" y="50"/>
                  </a:lnTo>
                  <a:lnTo>
                    <a:pt x="206" y="41"/>
                  </a:lnTo>
                  <a:lnTo>
                    <a:pt x="232" y="34"/>
                  </a:lnTo>
                  <a:lnTo>
                    <a:pt x="226" y="20"/>
                  </a:lnTo>
                  <a:lnTo>
                    <a:pt x="226" y="35"/>
                  </a:lnTo>
                  <a:lnTo>
                    <a:pt x="252" y="31"/>
                  </a:lnTo>
                  <a:lnTo>
                    <a:pt x="279" y="30"/>
                  </a:lnTo>
                  <a:lnTo>
                    <a:pt x="252" y="1"/>
                  </a:lnTo>
                </a:path>
              </a:pathLst>
            </a:custGeom>
            <a:solidFill>
              <a:srgbClr val="F90C07"/>
            </a:solidFill>
            <a:ln w="762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030170" name="Line 26"/>
          <p:cNvSpPr>
            <a:spLocks noChangeShapeType="1"/>
          </p:cNvSpPr>
          <p:nvPr/>
        </p:nvSpPr>
        <p:spPr bwMode="auto">
          <a:xfrm>
            <a:off x="5476875" y="4038600"/>
            <a:ext cx="0" cy="24511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030171" name="Line 27"/>
          <p:cNvSpPr>
            <a:spLocks noChangeShapeType="1"/>
          </p:cNvSpPr>
          <p:nvPr/>
        </p:nvSpPr>
        <p:spPr bwMode="auto">
          <a:xfrm>
            <a:off x="5294313" y="6245225"/>
            <a:ext cx="46005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030172" name="Text Box 28"/>
          <p:cNvSpPr txBox="1">
            <a:spLocks noChangeArrowheads="1"/>
          </p:cNvSpPr>
          <p:nvPr/>
        </p:nvSpPr>
        <p:spPr bwMode="auto">
          <a:xfrm>
            <a:off x="5486400" y="6248400"/>
            <a:ext cx="1433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>
                <a:solidFill>
                  <a:srgbClr val="FF6600"/>
                </a:solidFill>
                <a:latin typeface="Times New Roman" pitchFamily="18" charset="0"/>
              </a:rPr>
              <a:t>Treatment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030173" name="Text Box 29"/>
          <p:cNvSpPr txBox="1">
            <a:spLocks noChangeArrowheads="1"/>
          </p:cNvSpPr>
          <p:nvPr/>
        </p:nvSpPr>
        <p:spPr bwMode="auto">
          <a:xfrm>
            <a:off x="9642475" y="6122988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t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030174" name="Line 30"/>
          <p:cNvSpPr>
            <a:spLocks noChangeShapeType="1"/>
          </p:cNvSpPr>
          <p:nvPr/>
        </p:nvSpPr>
        <p:spPr bwMode="auto">
          <a:xfrm>
            <a:off x="5791200" y="5486400"/>
            <a:ext cx="16002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030175" name="Line 31"/>
          <p:cNvSpPr>
            <a:spLocks noChangeShapeType="1"/>
          </p:cNvSpPr>
          <p:nvPr/>
        </p:nvSpPr>
        <p:spPr bwMode="auto">
          <a:xfrm>
            <a:off x="5791200" y="5516563"/>
            <a:ext cx="1652588" cy="4397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030176" name="Line 32"/>
          <p:cNvSpPr>
            <a:spLocks noChangeShapeType="1"/>
          </p:cNvSpPr>
          <p:nvPr/>
        </p:nvSpPr>
        <p:spPr bwMode="auto">
          <a:xfrm flipV="1">
            <a:off x="2057400" y="2133600"/>
            <a:ext cx="914400" cy="1447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0178" name="Line 34"/>
          <p:cNvSpPr>
            <a:spLocks noChangeShapeType="1"/>
          </p:cNvSpPr>
          <p:nvPr/>
        </p:nvSpPr>
        <p:spPr bwMode="auto">
          <a:xfrm>
            <a:off x="3810000" y="4648200"/>
            <a:ext cx="1838325" cy="725488"/>
          </a:xfrm>
          <a:prstGeom prst="line">
            <a:avLst/>
          </a:prstGeom>
          <a:noFill/>
          <a:ln w="47625" cmpd="thinThick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030179" name="Text Box 35"/>
          <p:cNvSpPr txBox="1">
            <a:spLocks noChangeArrowheads="1"/>
          </p:cNvSpPr>
          <p:nvPr/>
        </p:nvSpPr>
        <p:spPr bwMode="auto">
          <a:xfrm>
            <a:off x="7391400" y="5589588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4800" b="1">
                <a:solidFill>
                  <a:srgbClr val="000000"/>
                </a:solidFill>
                <a:latin typeface="Symbol" pitchFamily="18" charset="2"/>
                <a:cs typeface="Miriam" pitchFamily="2" charset="-79"/>
              </a:rPr>
              <a:t>e = </a:t>
            </a:r>
            <a:r>
              <a:rPr lang="en-US" sz="3600" b="1">
                <a:solidFill>
                  <a:srgbClr val="000000"/>
                </a:solidFill>
                <a:latin typeface="Symbol" pitchFamily="18" charset="2"/>
                <a:cs typeface="Miriam" pitchFamily="2" charset="-79"/>
              </a:rPr>
              <a:t>99.99%</a:t>
            </a:r>
            <a:endParaRPr lang="en-US" sz="3600" b="1">
              <a:solidFill>
                <a:srgbClr val="000000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030180" name="Text Box 36"/>
          <p:cNvSpPr txBox="1">
            <a:spLocks noChangeArrowheads="1"/>
          </p:cNvSpPr>
          <p:nvPr/>
        </p:nvSpPr>
        <p:spPr bwMode="auto">
          <a:xfrm>
            <a:off x="7391400" y="54864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rgbClr val="000000"/>
                </a:solidFill>
                <a:latin typeface="Symbol" pitchFamily="18" charset="2"/>
                <a:cs typeface="Miriam" pitchFamily="2" charset="-79"/>
              </a:rPr>
              <a:t>e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Miriam" pitchFamily="2" charset="-79"/>
              </a:rPr>
              <a:t>= 90%</a:t>
            </a:r>
            <a:r>
              <a:rPr lang="en-US" sz="2400" b="1">
                <a:solidFill>
                  <a:srgbClr val="000000"/>
                </a:solidFill>
                <a:latin typeface="Symbol" pitchFamily="18" charset="2"/>
                <a:cs typeface="Miriam" pitchFamily="2" charset="-79"/>
              </a:rPr>
              <a:t> </a:t>
            </a:r>
            <a:endParaRPr lang="en-US" sz="2400" b="1">
              <a:solidFill>
                <a:srgbClr val="000000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030183" name="Text Box 39"/>
          <p:cNvSpPr txBox="1">
            <a:spLocks noChangeArrowheads="1"/>
          </p:cNvSpPr>
          <p:nvPr/>
        </p:nvSpPr>
        <p:spPr bwMode="auto">
          <a:xfrm>
            <a:off x="7010400" y="3068638"/>
            <a:ext cx="3276600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rtl="1"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But 2nd slope is only effected  linearly by </a:t>
            </a:r>
            <a:r>
              <a:rPr lang="en-US" sz="3200" b="1">
                <a:solidFill>
                  <a:srgbClr val="FFFF00"/>
                </a:solidFill>
                <a:latin typeface="Symbol" pitchFamily="18" charset="2"/>
              </a:rPr>
              <a:t>e</a:t>
            </a:r>
          </a:p>
          <a:p>
            <a:pPr algn="l" rtl="1"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2nd slope </a:t>
            </a:r>
            <a:r>
              <a:rPr lang="en-US" sz="2400" b="1">
                <a:solidFill>
                  <a:schemeClr val="tx2"/>
                </a:solidFill>
                <a:sym typeface="Symbol" pitchFamily="18" charset="2"/>
              </a:rPr>
              <a:t> </a:t>
            </a:r>
            <a:r>
              <a:rPr lang="en-US" sz="3200" b="1">
                <a:solidFill>
                  <a:schemeClr val="tx2"/>
                </a:solidFill>
                <a:latin typeface="Symbol" pitchFamily="18" charset="2"/>
              </a:rPr>
              <a:t>e d</a:t>
            </a: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30" name="Rectangle 38"/>
          <p:cNvSpPr>
            <a:spLocks noChangeArrowheads="1"/>
          </p:cNvSpPr>
          <p:nvPr/>
        </p:nvSpPr>
        <p:spPr bwMode="auto">
          <a:xfrm>
            <a:off x="5430838" y="765175"/>
            <a:ext cx="48561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3600" b="1">
                <a:solidFill>
                  <a:schemeClr val="tx2"/>
                </a:solidFill>
              </a:rPr>
              <a:t>Infected cell loss rate determines the       2</a:t>
            </a:r>
            <a:r>
              <a:rPr lang="en-US" sz="3600" b="1" baseline="30000">
                <a:solidFill>
                  <a:schemeClr val="tx2"/>
                </a:solidFill>
              </a:rPr>
              <a:t>nd</a:t>
            </a:r>
            <a:r>
              <a:rPr lang="en-US" sz="3600" b="1">
                <a:solidFill>
                  <a:schemeClr val="tx2"/>
                </a:solidFill>
              </a:rPr>
              <a:t> phase slope                                          </a:t>
            </a:r>
          </a:p>
        </p:txBody>
      </p:sp>
      <p:sp>
        <p:nvSpPr>
          <p:cNvPr id="1032194" name="Line 2"/>
          <p:cNvSpPr>
            <a:spLocks noChangeShapeType="1"/>
          </p:cNvSpPr>
          <p:nvPr/>
        </p:nvSpPr>
        <p:spPr bwMode="auto">
          <a:xfrm>
            <a:off x="6248400" y="25908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2195" name="Line 3"/>
          <p:cNvSpPr>
            <a:spLocks noChangeShapeType="1"/>
          </p:cNvSpPr>
          <p:nvPr/>
        </p:nvSpPr>
        <p:spPr bwMode="auto">
          <a:xfrm flipV="1">
            <a:off x="5791200" y="2971800"/>
            <a:ext cx="684213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2196" name="Line 4"/>
          <p:cNvSpPr>
            <a:spLocks noChangeShapeType="1"/>
          </p:cNvSpPr>
          <p:nvPr/>
        </p:nvSpPr>
        <p:spPr bwMode="auto">
          <a:xfrm>
            <a:off x="6400800" y="2438400"/>
            <a:ext cx="0" cy="477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2197" name="Text Box 5"/>
          <p:cNvSpPr txBox="1">
            <a:spLocks noChangeArrowheads="1"/>
          </p:cNvSpPr>
          <p:nvPr/>
        </p:nvSpPr>
        <p:spPr bwMode="auto">
          <a:xfrm>
            <a:off x="5791200" y="3357563"/>
            <a:ext cx="4556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800" b="1">
                <a:solidFill>
                  <a:srgbClr val="FFFF00"/>
                </a:solidFill>
                <a:latin typeface="Symbol" pitchFamily="18" charset="2"/>
                <a:cs typeface="Miriam" pitchFamily="2" charset="-79"/>
              </a:rPr>
              <a:t>d</a:t>
            </a:r>
            <a:endParaRPr lang="en-US" sz="2800" b="1"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032198" name="Line 6"/>
          <p:cNvSpPr>
            <a:spLocks noChangeShapeType="1"/>
          </p:cNvSpPr>
          <p:nvPr/>
        </p:nvSpPr>
        <p:spPr bwMode="auto">
          <a:xfrm flipH="1">
            <a:off x="228600" y="5029200"/>
            <a:ext cx="684213" cy="71596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2199" name="Line 7"/>
          <p:cNvSpPr>
            <a:spLocks noChangeShapeType="1"/>
          </p:cNvSpPr>
          <p:nvPr/>
        </p:nvSpPr>
        <p:spPr bwMode="auto">
          <a:xfrm>
            <a:off x="6151563" y="3860800"/>
            <a:ext cx="325437" cy="1625600"/>
          </a:xfrm>
          <a:prstGeom prst="line">
            <a:avLst/>
          </a:prstGeom>
          <a:noFill/>
          <a:ln w="47625" cmpd="thinThick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032200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9677400" cy="69215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5400" b="1" u="sng">
                <a:latin typeface="Symbol" pitchFamily="18" charset="2"/>
              </a:rPr>
              <a:t>d</a:t>
            </a:r>
            <a:r>
              <a:rPr lang="en-US" b="1" u="sng"/>
              <a:t> mode of anti-viral therapy – </a:t>
            </a:r>
            <a:endParaRPr lang="en-US"/>
          </a:p>
        </p:txBody>
      </p:sp>
      <p:sp>
        <p:nvSpPr>
          <p:cNvPr id="1032201" name="AutoShape 9"/>
          <p:cNvSpPr>
            <a:spLocks noChangeArrowheads="1"/>
          </p:cNvSpPr>
          <p:nvPr/>
        </p:nvSpPr>
        <p:spPr bwMode="auto">
          <a:xfrm>
            <a:off x="762000" y="3298825"/>
            <a:ext cx="1139825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32202" name="Line 10"/>
          <p:cNvSpPr>
            <a:spLocks noChangeShapeType="1"/>
          </p:cNvSpPr>
          <p:nvPr/>
        </p:nvSpPr>
        <p:spPr bwMode="auto">
          <a:xfrm>
            <a:off x="762000" y="1749425"/>
            <a:ext cx="0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2203" name="Line 11"/>
          <p:cNvSpPr>
            <a:spLocks noChangeShapeType="1"/>
          </p:cNvSpPr>
          <p:nvPr/>
        </p:nvSpPr>
        <p:spPr bwMode="auto">
          <a:xfrm>
            <a:off x="647700" y="1868488"/>
            <a:ext cx="2270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2204" name="AutoShape 12"/>
          <p:cNvSpPr>
            <a:spLocks noChangeArrowheads="1"/>
          </p:cNvSpPr>
          <p:nvPr/>
        </p:nvSpPr>
        <p:spPr bwMode="auto">
          <a:xfrm>
            <a:off x="950913" y="3497263"/>
            <a:ext cx="1143000" cy="1192212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32205" name="AutoShape 13"/>
          <p:cNvSpPr>
            <a:spLocks noChangeArrowheads="1"/>
          </p:cNvSpPr>
          <p:nvPr/>
        </p:nvSpPr>
        <p:spPr bwMode="auto">
          <a:xfrm>
            <a:off x="989013" y="3895725"/>
            <a:ext cx="1597025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 rtl="1"/>
            <a:r>
              <a:rPr lang="en-US" sz="1400" b="1">
                <a:solidFill>
                  <a:srgbClr val="FF0000"/>
                </a:solidFill>
                <a:latin typeface="Miriam" pitchFamily="2" charset="-79"/>
                <a:cs typeface="Miriam" pitchFamily="2" charset="-79"/>
              </a:rPr>
              <a:t>Virus</a:t>
            </a:r>
          </a:p>
        </p:txBody>
      </p:sp>
      <p:sp>
        <p:nvSpPr>
          <p:cNvPr id="1032206" name="Oval 14"/>
          <p:cNvSpPr>
            <a:spLocks noChangeArrowheads="1"/>
          </p:cNvSpPr>
          <p:nvPr/>
        </p:nvSpPr>
        <p:spPr bwMode="auto">
          <a:xfrm>
            <a:off x="1103313" y="914400"/>
            <a:ext cx="1482725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rtl="1"/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pPr rtl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Target</a:t>
            </a:r>
            <a:r>
              <a:rPr lang="en-US" sz="1600">
                <a:solidFill>
                  <a:schemeClr val="bg1"/>
                </a:solidFill>
                <a:latin typeface="Miriam" pitchFamily="2" charset="-79"/>
                <a:cs typeface="Miriam" pitchFamily="2" charset="-79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Cell</a:t>
            </a:r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endParaRPr lang="en-US" sz="10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032207" name="Line 15"/>
          <p:cNvSpPr>
            <a:spLocks noChangeShapeType="1"/>
          </p:cNvSpPr>
          <p:nvPr/>
        </p:nvSpPr>
        <p:spPr bwMode="auto">
          <a:xfrm>
            <a:off x="2700338" y="1541463"/>
            <a:ext cx="1109662" cy="973137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2208" name="Line 16"/>
          <p:cNvSpPr>
            <a:spLocks noChangeShapeType="1"/>
          </p:cNvSpPr>
          <p:nvPr/>
        </p:nvSpPr>
        <p:spPr bwMode="auto">
          <a:xfrm flipH="1" flipV="1">
            <a:off x="533400" y="1541463"/>
            <a:ext cx="455613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2209" name="AutoShape 17"/>
          <p:cNvSpPr>
            <a:spLocks noChangeArrowheads="1"/>
          </p:cNvSpPr>
          <p:nvPr/>
        </p:nvSpPr>
        <p:spPr bwMode="auto">
          <a:xfrm rot="19826458" flipH="1">
            <a:off x="2590800" y="3657600"/>
            <a:ext cx="1524000" cy="619125"/>
          </a:xfrm>
          <a:prstGeom prst="notchedRightArrow">
            <a:avLst>
              <a:gd name="adj1" fmla="val 50000"/>
              <a:gd name="adj2" fmla="val 6153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32210" name="Line 18"/>
          <p:cNvSpPr>
            <a:spLocks noChangeShapeType="1"/>
          </p:cNvSpPr>
          <p:nvPr/>
        </p:nvSpPr>
        <p:spPr bwMode="auto">
          <a:xfrm>
            <a:off x="4724400" y="2667000"/>
            <a:ext cx="0" cy="731838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2211" name="AutoShape 19"/>
          <p:cNvSpPr>
            <a:spLocks noChangeArrowheads="1"/>
          </p:cNvSpPr>
          <p:nvPr/>
        </p:nvSpPr>
        <p:spPr bwMode="auto">
          <a:xfrm>
            <a:off x="3810000" y="1981200"/>
            <a:ext cx="1905000" cy="1981200"/>
          </a:xfrm>
          <a:prstGeom prst="star16">
            <a:avLst>
              <a:gd name="adj" fmla="val 375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2212" name="Oval 20"/>
          <p:cNvSpPr>
            <a:spLocks noChangeArrowheads="1"/>
          </p:cNvSpPr>
          <p:nvPr/>
        </p:nvSpPr>
        <p:spPr bwMode="auto">
          <a:xfrm>
            <a:off x="4038600" y="2209800"/>
            <a:ext cx="1481138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rtl="1"/>
            <a:endParaRPr lang="en-US" sz="1200" b="1" i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pPr rtl="1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Infected</a:t>
            </a:r>
            <a:endParaRPr lang="en-US">
              <a:solidFill>
                <a:schemeClr val="bg1"/>
              </a:solidFill>
              <a:latin typeface="Times New Roman" pitchFamily="18" charset="0"/>
              <a:cs typeface="Miriam" pitchFamily="2" charset="-79"/>
            </a:endParaRPr>
          </a:p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Cell</a:t>
            </a:r>
            <a:endParaRPr lang="en-US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grpSp>
        <p:nvGrpSpPr>
          <p:cNvPr id="1032213" name="Group 21"/>
          <p:cNvGrpSpPr>
            <a:grpSpLocks/>
          </p:cNvGrpSpPr>
          <p:nvPr/>
        </p:nvGrpSpPr>
        <p:grpSpPr bwMode="auto">
          <a:xfrm>
            <a:off x="2971800" y="3505200"/>
            <a:ext cx="887413" cy="887413"/>
            <a:chOff x="2976" y="2736"/>
            <a:chExt cx="559" cy="559"/>
          </a:xfrm>
        </p:grpSpPr>
        <p:sp>
          <p:nvSpPr>
            <p:cNvPr id="1032214" name="Freeform 22"/>
            <p:cNvSpPr>
              <a:spLocks/>
            </p:cNvSpPr>
            <p:nvPr/>
          </p:nvSpPr>
          <p:spPr bwMode="auto">
            <a:xfrm>
              <a:off x="2991" y="2751"/>
              <a:ext cx="529" cy="529"/>
            </a:xfrm>
            <a:custGeom>
              <a:avLst/>
              <a:gdLst>
                <a:gd name="T0" fmla="*/ 237 w 529"/>
                <a:gd name="T1" fmla="*/ 1 h 529"/>
                <a:gd name="T2" fmla="*/ 185 w 529"/>
                <a:gd name="T3" fmla="*/ 12 h 529"/>
                <a:gd name="T4" fmla="*/ 138 w 529"/>
                <a:gd name="T5" fmla="*/ 32 h 529"/>
                <a:gd name="T6" fmla="*/ 96 w 529"/>
                <a:gd name="T7" fmla="*/ 60 h 529"/>
                <a:gd name="T8" fmla="*/ 60 w 529"/>
                <a:gd name="T9" fmla="*/ 96 h 529"/>
                <a:gd name="T10" fmla="*/ 32 w 529"/>
                <a:gd name="T11" fmla="*/ 138 h 529"/>
                <a:gd name="T12" fmla="*/ 12 w 529"/>
                <a:gd name="T13" fmla="*/ 185 h 529"/>
                <a:gd name="T14" fmla="*/ 1 w 529"/>
                <a:gd name="T15" fmla="*/ 237 h 529"/>
                <a:gd name="T16" fmla="*/ 1 w 529"/>
                <a:gd name="T17" fmla="*/ 291 h 529"/>
                <a:gd name="T18" fmla="*/ 12 w 529"/>
                <a:gd name="T19" fmla="*/ 343 h 529"/>
                <a:gd name="T20" fmla="*/ 32 w 529"/>
                <a:gd name="T21" fmla="*/ 390 h 529"/>
                <a:gd name="T22" fmla="*/ 60 w 529"/>
                <a:gd name="T23" fmla="*/ 432 h 529"/>
                <a:gd name="T24" fmla="*/ 96 w 529"/>
                <a:gd name="T25" fmla="*/ 468 h 529"/>
                <a:gd name="T26" fmla="*/ 138 w 529"/>
                <a:gd name="T27" fmla="*/ 496 h 529"/>
                <a:gd name="T28" fmla="*/ 185 w 529"/>
                <a:gd name="T29" fmla="*/ 516 h 529"/>
                <a:gd name="T30" fmla="*/ 237 w 529"/>
                <a:gd name="T31" fmla="*/ 527 h 529"/>
                <a:gd name="T32" fmla="*/ 291 w 529"/>
                <a:gd name="T33" fmla="*/ 527 h 529"/>
                <a:gd name="T34" fmla="*/ 343 w 529"/>
                <a:gd name="T35" fmla="*/ 516 h 529"/>
                <a:gd name="T36" fmla="*/ 390 w 529"/>
                <a:gd name="T37" fmla="*/ 496 h 529"/>
                <a:gd name="T38" fmla="*/ 432 w 529"/>
                <a:gd name="T39" fmla="*/ 468 h 529"/>
                <a:gd name="T40" fmla="*/ 468 w 529"/>
                <a:gd name="T41" fmla="*/ 432 h 529"/>
                <a:gd name="T42" fmla="*/ 496 w 529"/>
                <a:gd name="T43" fmla="*/ 390 h 529"/>
                <a:gd name="T44" fmla="*/ 516 w 529"/>
                <a:gd name="T45" fmla="*/ 343 h 529"/>
                <a:gd name="T46" fmla="*/ 527 w 529"/>
                <a:gd name="T47" fmla="*/ 291 h 529"/>
                <a:gd name="T48" fmla="*/ 527 w 529"/>
                <a:gd name="T49" fmla="*/ 237 h 529"/>
                <a:gd name="T50" fmla="*/ 516 w 529"/>
                <a:gd name="T51" fmla="*/ 185 h 529"/>
                <a:gd name="T52" fmla="*/ 496 w 529"/>
                <a:gd name="T53" fmla="*/ 138 h 529"/>
                <a:gd name="T54" fmla="*/ 468 w 529"/>
                <a:gd name="T55" fmla="*/ 96 h 529"/>
                <a:gd name="T56" fmla="*/ 432 w 529"/>
                <a:gd name="T57" fmla="*/ 60 h 529"/>
                <a:gd name="T58" fmla="*/ 390 w 529"/>
                <a:gd name="T59" fmla="*/ 32 h 529"/>
                <a:gd name="T60" fmla="*/ 343 w 529"/>
                <a:gd name="T61" fmla="*/ 12 h 529"/>
                <a:gd name="T62" fmla="*/ 291 w 529"/>
                <a:gd name="T63" fmla="*/ 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9" h="529">
                  <a:moveTo>
                    <a:pt x="264" y="0"/>
                  </a:moveTo>
                  <a:lnTo>
                    <a:pt x="237" y="1"/>
                  </a:lnTo>
                  <a:lnTo>
                    <a:pt x="211" y="5"/>
                  </a:lnTo>
                  <a:lnTo>
                    <a:pt x="185" y="12"/>
                  </a:lnTo>
                  <a:lnTo>
                    <a:pt x="161" y="21"/>
                  </a:lnTo>
                  <a:lnTo>
                    <a:pt x="138" y="32"/>
                  </a:lnTo>
                  <a:lnTo>
                    <a:pt x="116" y="45"/>
                  </a:lnTo>
                  <a:lnTo>
                    <a:pt x="96" y="60"/>
                  </a:lnTo>
                  <a:lnTo>
                    <a:pt x="77" y="77"/>
                  </a:lnTo>
                  <a:lnTo>
                    <a:pt x="60" y="96"/>
                  </a:lnTo>
                  <a:lnTo>
                    <a:pt x="45" y="116"/>
                  </a:lnTo>
                  <a:lnTo>
                    <a:pt x="32" y="138"/>
                  </a:lnTo>
                  <a:lnTo>
                    <a:pt x="21" y="161"/>
                  </a:lnTo>
                  <a:lnTo>
                    <a:pt x="12" y="185"/>
                  </a:lnTo>
                  <a:lnTo>
                    <a:pt x="5" y="211"/>
                  </a:lnTo>
                  <a:lnTo>
                    <a:pt x="1" y="237"/>
                  </a:lnTo>
                  <a:lnTo>
                    <a:pt x="0" y="264"/>
                  </a:lnTo>
                  <a:lnTo>
                    <a:pt x="1" y="291"/>
                  </a:lnTo>
                  <a:lnTo>
                    <a:pt x="5" y="317"/>
                  </a:lnTo>
                  <a:lnTo>
                    <a:pt x="12" y="343"/>
                  </a:lnTo>
                  <a:lnTo>
                    <a:pt x="21" y="367"/>
                  </a:lnTo>
                  <a:lnTo>
                    <a:pt x="32" y="390"/>
                  </a:lnTo>
                  <a:lnTo>
                    <a:pt x="45" y="412"/>
                  </a:lnTo>
                  <a:lnTo>
                    <a:pt x="60" y="432"/>
                  </a:lnTo>
                  <a:lnTo>
                    <a:pt x="77" y="451"/>
                  </a:lnTo>
                  <a:lnTo>
                    <a:pt x="96" y="468"/>
                  </a:lnTo>
                  <a:lnTo>
                    <a:pt x="116" y="483"/>
                  </a:lnTo>
                  <a:lnTo>
                    <a:pt x="138" y="496"/>
                  </a:lnTo>
                  <a:lnTo>
                    <a:pt x="161" y="507"/>
                  </a:lnTo>
                  <a:lnTo>
                    <a:pt x="185" y="516"/>
                  </a:lnTo>
                  <a:lnTo>
                    <a:pt x="211" y="523"/>
                  </a:lnTo>
                  <a:lnTo>
                    <a:pt x="237" y="527"/>
                  </a:lnTo>
                  <a:lnTo>
                    <a:pt x="264" y="528"/>
                  </a:lnTo>
                  <a:lnTo>
                    <a:pt x="291" y="527"/>
                  </a:lnTo>
                  <a:lnTo>
                    <a:pt x="317" y="523"/>
                  </a:lnTo>
                  <a:lnTo>
                    <a:pt x="343" y="516"/>
                  </a:lnTo>
                  <a:lnTo>
                    <a:pt x="367" y="507"/>
                  </a:lnTo>
                  <a:lnTo>
                    <a:pt x="390" y="496"/>
                  </a:lnTo>
                  <a:lnTo>
                    <a:pt x="412" y="483"/>
                  </a:lnTo>
                  <a:lnTo>
                    <a:pt x="432" y="468"/>
                  </a:lnTo>
                  <a:lnTo>
                    <a:pt x="451" y="451"/>
                  </a:lnTo>
                  <a:lnTo>
                    <a:pt x="468" y="432"/>
                  </a:lnTo>
                  <a:lnTo>
                    <a:pt x="483" y="412"/>
                  </a:lnTo>
                  <a:lnTo>
                    <a:pt x="496" y="390"/>
                  </a:lnTo>
                  <a:lnTo>
                    <a:pt x="507" y="367"/>
                  </a:lnTo>
                  <a:lnTo>
                    <a:pt x="516" y="343"/>
                  </a:lnTo>
                  <a:lnTo>
                    <a:pt x="523" y="317"/>
                  </a:lnTo>
                  <a:lnTo>
                    <a:pt x="527" y="291"/>
                  </a:lnTo>
                  <a:lnTo>
                    <a:pt x="528" y="264"/>
                  </a:lnTo>
                  <a:lnTo>
                    <a:pt x="527" y="237"/>
                  </a:lnTo>
                  <a:lnTo>
                    <a:pt x="523" y="211"/>
                  </a:lnTo>
                  <a:lnTo>
                    <a:pt x="516" y="185"/>
                  </a:lnTo>
                  <a:lnTo>
                    <a:pt x="507" y="161"/>
                  </a:lnTo>
                  <a:lnTo>
                    <a:pt x="496" y="138"/>
                  </a:lnTo>
                  <a:lnTo>
                    <a:pt x="483" y="116"/>
                  </a:lnTo>
                  <a:lnTo>
                    <a:pt x="468" y="96"/>
                  </a:lnTo>
                  <a:lnTo>
                    <a:pt x="451" y="77"/>
                  </a:lnTo>
                  <a:lnTo>
                    <a:pt x="432" y="60"/>
                  </a:lnTo>
                  <a:lnTo>
                    <a:pt x="412" y="45"/>
                  </a:lnTo>
                  <a:lnTo>
                    <a:pt x="390" y="32"/>
                  </a:lnTo>
                  <a:lnTo>
                    <a:pt x="367" y="21"/>
                  </a:lnTo>
                  <a:lnTo>
                    <a:pt x="343" y="12"/>
                  </a:lnTo>
                  <a:lnTo>
                    <a:pt x="317" y="5"/>
                  </a:lnTo>
                  <a:lnTo>
                    <a:pt x="291" y="1"/>
                  </a:lnTo>
                  <a:lnTo>
                    <a:pt x="264" y="0"/>
                  </a:lnTo>
                </a:path>
              </a:pathLst>
            </a:cu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32215" name="Freeform 23"/>
            <p:cNvSpPr>
              <a:spLocks/>
            </p:cNvSpPr>
            <p:nvPr/>
          </p:nvSpPr>
          <p:spPr bwMode="auto">
            <a:xfrm>
              <a:off x="3058" y="2818"/>
              <a:ext cx="396" cy="396"/>
            </a:xfrm>
            <a:custGeom>
              <a:avLst/>
              <a:gdLst>
                <a:gd name="T0" fmla="*/ 21 w 396"/>
                <a:gd name="T1" fmla="*/ 0 h 396"/>
                <a:gd name="T2" fmla="*/ 0 w 396"/>
                <a:gd name="T3" fmla="*/ 21 h 396"/>
                <a:gd name="T4" fmla="*/ 374 w 396"/>
                <a:gd name="T5" fmla="*/ 395 h 396"/>
                <a:gd name="T6" fmla="*/ 395 w 396"/>
                <a:gd name="T7" fmla="*/ 374 h 396"/>
                <a:gd name="T8" fmla="*/ 21 w 396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21" y="0"/>
                  </a:moveTo>
                  <a:lnTo>
                    <a:pt x="0" y="21"/>
                  </a:lnTo>
                  <a:lnTo>
                    <a:pt x="374" y="395"/>
                  </a:lnTo>
                  <a:lnTo>
                    <a:pt x="395" y="374"/>
                  </a:lnTo>
                  <a:lnTo>
                    <a:pt x="21" y="0"/>
                  </a:lnTo>
                </a:path>
              </a:pathLst>
            </a:custGeom>
            <a:solidFill>
              <a:srgbClr val="4D4D4D"/>
            </a:solidFill>
            <a:ln w="762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32216" name="Freeform 24"/>
            <p:cNvSpPr>
              <a:spLocks/>
            </p:cNvSpPr>
            <p:nvPr/>
          </p:nvSpPr>
          <p:spPr bwMode="auto">
            <a:xfrm>
              <a:off x="2976" y="2736"/>
              <a:ext cx="559" cy="559"/>
            </a:xfrm>
            <a:custGeom>
              <a:avLst/>
              <a:gdLst>
                <a:gd name="T0" fmla="*/ 220 w 559"/>
                <a:gd name="T1" fmla="*/ 6 h 559"/>
                <a:gd name="T2" fmla="*/ 147 w 559"/>
                <a:gd name="T3" fmla="*/ 33 h 559"/>
                <a:gd name="T4" fmla="*/ 101 w 559"/>
                <a:gd name="T5" fmla="*/ 65 h 559"/>
                <a:gd name="T6" fmla="*/ 50 w 559"/>
                <a:gd name="T7" fmla="*/ 121 h 559"/>
                <a:gd name="T8" fmla="*/ 22 w 559"/>
                <a:gd name="T9" fmla="*/ 170 h 559"/>
                <a:gd name="T10" fmla="*/ 5 w 559"/>
                <a:gd name="T11" fmla="*/ 226 h 559"/>
                <a:gd name="T12" fmla="*/ 1 w 559"/>
                <a:gd name="T13" fmla="*/ 306 h 559"/>
                <a:gd name="T14" fmla="*/ 13 w 559"/>
                <a:gd name="T15" fmla="*/ 364 h 559"/>
                <a:gd name="T16" fmla="*/ 46 w 559"/>
                <a:gd name="T17" fmla="*/ 433 h 559"/>
                <a:gd name="T18" fmla="*/ 82 w 559"/>
                <a:gd name="T19" fmla="*/ 476 h 559"/>
                <a:gd name="T20" fmla="*/ 125 w 559"/>
                <a:gd name="T21" fmla="*/ 512 h 559"/>
                <a:gd name="T22" fmla="*/ 194 w 559"/>
                <a:gd name="T23" fmla="*/ 545 h 559"/>
                <a:gd name="T24" fmla="*/ 252 w 559"/>
                <a:gd name="T25" fmla="*/ 557 h 559"/>
                <a:gd name="T26" fmla="*/ 332 w 559"/>
                <a:gd name="T27" fmla="*/ 553 h 559"/>
                <a:gd name="T28" fmla="*/ 388 w 559"/>
                <a:gd name="T29" fmla="*/ 536 h 559"/>
                <a:gd name="T30" fmla="*/ 437 w 559"/>
                <a:gd name="T31" fmla="*/ 508 h 559"/>
                <a:gd name="T32" fmla="*/ 493 w 559"/>
                <a:gd name="T33" fmla="*/ 458 h 559"/>
                <a:gd name="T34" fmla="*/ 525 w 559"/>
                <a:gd name="T35" fmla="*/ 411 h 559"/>
                <a:gd name="T36" fmla="*/ 552 w 559"/>
                <a:gd name="T37" fmla="*/ 338 h 559"/>
                <a:gd name="T38" fmla="*/ 558 w 559"/>
                <a:gd name="T39" fmla="*/ 279 h 559"/>
                <a:gd name="T40" fmla="*/ 552 w 559"/>
                <a:gd name="T41" fmla="*/ 220 h 559"/>
                <a:gd name="T42" fmla="*/ 525 w 559"/>
                <a:gd name="T43" fmla="*/ 147 h 559"/>
                <a:gd name="T44" fmla="*/ 493 w 559"/>
                <a:gd name="T45" fmla="*/ 101 h 559"/>
                <a:gd name="T46" fmla="*/ 437 w 559"/>
                <a:gd name="T47" fmla="*/ 50 h 559"/>
                <a:gd name="T48" fmla="*/ 388 w 559"/>
                <a:gd name="T49" fmla="*/ 22 h 559"/>
                <a:gd name="T50" fmla="*/ 332 w 559"/>
                <a:gd name="T51" fmla="*/ 5 h 559"/>
                <a:gd name="T52" fmla="*/ 252 w 559"/>
                <a:gd name="T53" fmla="*/ 1 h 559"/>
                <a:gd name="T54" fmla="*/ 332 w 559"/>
                <a:gd name="T55" fmla="*/ 35 h 559"/>
                <a:gd name="T56" fmla="*/ 352 w 559"/>
                <a:gd name="T57" fmla="*/ 41 h 559"/>
                <a:gd name="T58" fmla="*/ 421 w 559"/>
                <a:gd name="T59" fmla="*/ 74 h 559"/>
                <a:gd name="T60" fmla="*/ 437 w 559"/>
                <a:gd name="T61" fmla="*/ 86 h 559"/>
                <a:gd name="T62" fmla="*/ 487 w 559"/>
                <a:gd name="T63" fmla="*/ 142 h 559"/>
                <a:gd name="T64" fmla="*/ 497 w 559"/>
                <a:gd name="T65" fmla="*/ 159 h 559"/>
                <a:gd name="T66" fmla="*/ 524 w 559"/>
                <a:gd name="T67" fmla="*/ 232 h 559"/>
                <a:gd name="T68" fmla="*/ 527 w 559"/>
                <a:gd name="T69" fmla="*/ 252 h 559"/>
                <a:gd name="T70" fmla="*/ 523 w 559"/>
                <a:gd name="T71" fmla="*/ 332 h 559"/>
                <a:gd name="T72" fmla="*/ 517 w 559"/>
                <a:gd name="T73" fmla="*/ 352 h 559"/>
                <a:gd name="T74" fmla="*/ 484 w 559"/>
                <a:gd name="T75" fmla="*/ 421 h 559"/>
                <a:gd name="T76" fmla="*/ 472 w 559"/>
                <a:gd name="T77" fmla="*/ 437 h 559"/>
                <a:gd name="T78" fmla="*/ 416 w 559"/>
                <a:gd name="T79" fmla="*/ 487 h 559"/>
                <a:gd name="T80" fmla="*/ 399 w 559"/>
                <a:gd name="T81" fmla="*/ 497 h 559"/>
                <a:gd name="T82" fmla="*/ 326 w 559"/>
                <a:gd name="T83" fmla="*/ 524 h 559"/>
                <a:gd name="T84" fmla="*/ 306 w 559"/>
                <a:gd name="T85" fmla="*/ 527 h 559"/>
                <a:gd name="T86" fmla="*/ 226 w 559"/>
                <a:gd name="T87" fmla="*/ 523 h 559"/>
                <a:gd name="T88" fmla="*/ 206 w 559"/>
                <a:gd name="T89" fmla="*/ 517 h 559"/>
                <a:gd name="T90" fmla="*/ 137 w 559"/>
                <a:gd name="T91" fmla="*/ 484 h 559"/>
                <a:gd name="T92" fmla="*/ 122 w 559"/>
                <a:gd name="T93" fmla="*/ 472 h 559"/>
                <a:gd name="T94" fmla="*/ 71 w 559"/>
                <a:gd name="T95" fmla="*/ 416 h 559"/>
                <a:gd name="T96" fmla="*/ 61 w 559"/>
                <a:gd name="T97" fmla="*/ 399 h 559"/>
                <a:gd name="T98" fmla="*/ 34 w 559"/>
                <a:gd name="T99" fmla="*/ 326 h 559"/>
                <a:gd name="T100" fmla="*/ 31 w 559"/>
                <a:gd name="T101" fmla="*/ 306 h 559"/>
                <a:gd name="T102" fmla="*/ 35 w 559"/>
                <a:gd name="T103" fmla="*/ 226 h 559"/>
                <a:gd name="T104" fmla="*/ 41 w 559"/>
                <a:gd name="T105" fmla="*/ 206 h 559"/>
                <a:gd name="T106" fmla="*/ 74 w 559"/>
                <a:gd name="T107" fmla="*/ 137 h 559"/>
                <a:gd name="T108" fmla="*/ 86 w 559"/>
                <a:gd name="T109" fmla="*/ 122 h 559"/>
                <a:gd name="T110" fmla="*/ 142 w 559"/>
                <a:gd name="T111" fmla="*/ 71 h 559"/>
                <a:gd name="T112" fmla="*/ 159 w 559"/>
                <a:gd name="T113" fmla="*/ 61 h 559"/>
                <a:gd name="T114" fmla="*/ 232 w 559"/>
                <a:gd name="T115" fmla="*/ 34 h 559"/>
                <a:gd name="T116" fmla="*/ 252 w 559"/>
                <a:gd name="T117" fmla="*/ 31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9" h="559">
                  <a:moveTo>
                    <a:pt x="252" y="1"/>
                  </a:moveTo>
                  <a:lnTo>
                    <a:pt x="226" y="5"/>
                  </a:lnTo>
                  <a:lnTo>
                    <a:pt x="220" y="6"/>
                  </a:lnTo>
                  <a:lnTo>
                    <a:pt x="194" y="13"/>
                  </a:lnTo>
                  <a:lnTo>
                    <a:pt x="170" y="22"/>
                  </a:lnTo>
                  <a:lnTo>
                    <a:pt x="147" y="33"/>
                  </a:lnTo>
                  <a:lnTo>
                    <a:pt x="125" y="46"/>
                  </a:lnTo>
                  <a:lnTo>
                    <a:pt x="121" y="50"/>
                  </a:lnTo>
                  <a:lnTo>
                    <a:pt x="101" y="65"/>
                  </a:lnTo>
                  <a:lnTo>
                    <a:pt x="82" y="82"/>
                  </a:lnTo>
                  <a:lnTo>
                    <a:pt x="65" y="101"/>
                  </a:lnTo>
                  <a:lnTo>
                    <a:pt x="50" y="121"/>
                  </a:lnTo>
                  <a:lnTo>
                    <a:pt x="46" y="125"/>
                  </a:lnTo>
                  <a:lnTo>
                    <a:pt x="33" y="147"/>
                  </a:lnTo>
                  <a:lnTo>
                    <a:pt x="22" y="170"/>
                  </a:lnTo>
                  <a:lnTo>
                    <a:pt x="13" y="194"/>
                  </a:lnTo>
                  <a:lnTo>
                    <a:pt x="6" y="220"/>
                  </a:lnTo>
                  <a:lnTo>
                    <a:pt x="5" y="226"/>
                  </a:lnTo>
                  <a:lnTo>
                    <a:pt x="1" y="252"/>
                  </a:lnTo>
                  <a:lnTo>
                    <a:pt x="0" y="279"/>
                  </a:lnTo>
                  <a:lnTo>
                    <a:pt x="1" y="306"/>
                  </a:lnTo>
                  <a:lnTo>
                    <a:pt x="5" y="332"/>
                  </a:lnTo>
                  <a:lnTo>
                    <a:pt x="6" y="338"/>
                  </a:lnTo>
                  <a:lnTo>
                    <a:pt x="13" y="364"/>
                  </a:lnTo>
                  <a:lnTo>
                    <a:pt x="22" y="388"/>
                  </a:lnTo>
                  <a:lnTo>
                    <a:pt x="33" y="411"/>
                  </a:lnTo>
                  <a:lnTo>
                    <a:pt x="46" y="433"/>
                  </a:lnTo>
                  <a:lnTo>
                    <a:pt x="50" y="437"/>
                  </a:lnTo>
                  <a:lnTo>
                    <a:pt x="65" y="458"/>
                  </a:lnTo>
                  <a:lnTo>
                    <a:pt x="82" y="476"/>
                  </a:lnTo>
                  <a:lnTo>
                    <a:pt x="101" y="493"/>
                  </a:lnTo>
                  <a:lnTo>
                    <a:pt x="121" y="508"/>
                  </a:lnTo>
                  <a:lnTo>
                    <a:pt x="125" y="512"/>
                  </a:lnTo>
                  <a:lnTo>
                    <a:pt x="147" y="525"/>
                  </a:lnTo>
                  <a:lnTo>
                    <a:pt x="170" y="536"/>
                  </a:lnTo>
                  <a:lnTo>
                    <a:pt x="194" y="545"/>
                  </a:lnTo>
                  <a:lnTo>
                    <a:pt x="220" y="552"/>
                  </a:lnTo>
                  <a:lnTo>
                    <a:pt x="226" y="553"/>
                  </a:lnTo>
                  <a:lnTo>
                    <a:pt x="252" y="557"/>
                  </a:lnTo>
                  <a:lnTo>
                    <a:pt x="279" y="558"/>
                  </a:lnTo>
                  <a:lnTo>
                    <a:pt x="306" y="557"/>
                  </a:lnTo>
                  <a:lnTo>
                    <a:pt x="332" y="553"/>
                  </a:lnTo>
                  <a:lnTo>
                    <a:pt x="338" y="552"/>
                  </a:lnTo>
                  <a:lnTo>
                    <a:pt x="364" y="545"/>
                  </a:lnTo>
                  <a:lnTo>
                    <a:pt x="388" y="536"/>
                  </a:lnTo>
                  <a:lnTo>
                    <a:pt x="411" y="525"/>
                  </a:lnTo>
                  <a:lnTo>
                    <a:pt x="433" y="512"/>
                  </a:lnTo>
                  <a:lnTo>
                    <a:pt x="437" y="508"/>
                  </a:lnTo>
                  <a:lnTo>
                    <a:pt x="458" y="493"/>
                  </a:lnTo>
                  <a:lnTo>
                    <a:pt x="476" y="476"/>
                  </a:lnTo>
                  <a:lnTo>
                    <a:pt x="493" y="458"/>
                  </a:lnTo>
                  <a:lnTo>
                    <a:pt x="508" y="437"/>
                  </a:lnTo>
                  <a:lnTo>
                    <a:pt x="512" y="433"/>
                  </a:lnTo>
                  <a:lnTo>
                    <a:pt x="525" y="411"/>
                  </a:lnTo>
                  <a:lnTo>
                    <a:pt x="536" y="388"/>
                  </a:lnTo>
                  <a:lnTo>
                    <a:pt x="545" y="364"/>
                  </a:lnTo>
                  <a:lnTo>
                    <a:pt x="552" y="338"/>
                  </a:lnTo>
                  <a:lnTo>
                    <a:pt x="553" y="332"/>
                  </a:lnTo>
                  <a:lnTo>
                    <a:pt x="557" y="306"/>
                  </a:lnTo>
                  <a:lnTo>
                    <a:pt x="558" y="279"/>
                  </a:lnTo>
                  <a:lnTo>
                    <a:pt x="557" y="252"/>
                  </a:lnTo>
                  <a:lnTo>
                    <a:pt x="553" y="226"/>
                  </a:lnTo>
                  <a:lnTo>
                    <a:pt x="552" y="220"/>
                  </a:lnTo>
                  <a:lnTo>
                    <a:pt x="545" y="194"/>
                  </a:lnTo>
                  <a:lnTo>
                    <a:pt x="536" y="170"/>
                  </a:lnTo>
                  <a:lnTo>
                    <a:pt x="525" y="147"/>
                  </a:lnTo>
                  <a:lnTo>
                    <a:pt x="512" y="125"/>
                  </a:lnTo>
                  <a:lnTo>
                    <a:pt x="508" y="121"/>
                  </a:lnTo>
                  <a:lnTo>
                    <a:pt x="493" y="101"/>
                  </a:lnTo>
                  <a:lnTo>
                    <a:pt x="476" y="82"/>
                  </a:lnTo>
                  <a:lnTo>
                    <a:pt x="458" y="65"/>
                  </a:lnTo>
                  <a:lnTo>
                    <a:pt x="437" y="50"/>
                  </a:lnTo>
                  <a:lnTo>
                    <a:pt x="433" y="46"/>
                  </a:lnTo>
                  <a:lnTo>
                    <a:pt x="411" y="33"/>
                  </a:lnTo>
                  <a:lnTo>
                    <a:pt x="388" y="22"/>
                  </a:lnTo>
                  <a:lnTo>
                    <a:pt x="364" y="13"/>
                  </a:lnTo>
                  <a:lnTo>
                    <a:pt x="338" y="6"/>
                  </a:lnTo>
                  <a:lnTo>
                    <a:pt x="332" y="5"/>
                  </a:lnTo>
                  <a:lnTo>
                    <a:pt x="306" y="1"/>
                  </a:lnTo>
                  <a:lnTo>
                    <a:pt x="279" y="0"/>
                  </a:lnTo>
                  <a:lnTo>
                    <a:pt x="252" y="1"/>
                  </a:lnTo>
                  <a:lnTo>
                    <a:pt x="279" y="30"/>
                  </a:lnTo>
                  <a:lnTo>
                    <a:pt x="306" y="31"/>
                  </a:lnTo>
                  <a:lnTo>
                    <a:pt x="332" y="35"/>
                  </a:lnTo>
                  <a:lnTo>
                    <a:pt x="332" y="20"/>
                  </a:lnTo>
                  <a:lnTo>
                    <a:pt x="326" y="34"/>
                  </a:lnTo>
                  <a:lnTo>
                    <a:pt x="352" y="41"/>
                  </a:lnTo>
                  <a:lnTo>
                    <a:pt x="376" y="50"/>
                  </a:lnTo>
                  <a:lnTo>
                    <a:pt x="399" y="61"/>
                  </a:lnTo>
                  <a:lnTo>
                    <a:pt x="421" y="74"/>
                  </a:lnTo>
                  <a:lnTo>
                    <a:pt x="427" y="60"/>
                  </a:lnTo>
                  <a:lnTo>
                    <a:pt x="416" y="71"/>
                  </a:lnTo>
                  <a:lnTo>
                    <a:pt x="437" y="86"/>
                  </a:lnTo>
                  <a:lnTo>
                    <a:pt x="455" y="103"/>
                  </a:lnTo>
                  <a:lnTo>
                    <a:pt x="472" y="122"/>
                  </a:lnTo>
                  <a:lnTo>
                    <a:pt x="487" y="142"/>
                  </a:lnTo>
                  <a:lnTo>
                    <a:pt x="498" y="131"/>
                  </a:lnTo>
                  <a:lnTo>
                    <a:pt x="484" y="137"/>
                  </a:lnTo>
                  <a:lnTo>
                    <a:pt x="497" y="159"/>
                  </a:lnTo>
                  <a:lnTo>
                    <a:pt x="508" y="182"/>
                  </a:lnTo>
                  <a:lnTo>
                    <a:pt x="517" y="206"/>
                  </a:lnTo>
                  <a:lnTo>
                    <a:pt x="524" y="232"/>
                  </a:lnTo>
                  <a:lnTo>
                    <a:pt x="538" y="226"/>
                  </a:lnTo>
                  <a:lnTo>
                    <a:pt x="523" y="226"/>
                  </a:lnTo>
                  <a:lnTo>
                    <a:pt x="527" y="252"/>
                  </a:lnTo>
                  <a:lnTo>
                    <a:pt x="528" y="279"/>
                  </a:lnTo>
                  <a:lnTo>
                    <a:pt x="527" y="306"/>
                  </a:lnTo>
                  <a:lnTo>
                    <a:pt x="523" y="332"/>
                  </a:lnTo>
                  <a:lnTo>
                    <a:pt x="538" y="332"/>
                  </a:lnTo>
                  <a:lnTo>
                    <a:pt x="524" y="326"/>
                  </a:lnTo>
                  <a:lnTo>
                    <a:pt x="517" y="352"/>
                  </a:lnTo>
                  <a:lnTo>
                    <a:pt x="508" y="376"/>
                  </a:lnTo>
                  <a:lnTo>
                    <a:pt x="497" y="399"/>
                  </a:lnTo>
                  <a:lnTo>
                    <a:pt x="484" y="421"/>
                  </a:lnTo>
                  <a:lnTo>
                    <a:pt x="498" y="427"/>
                  </a:lnTo>
                  <a:lnTo>
                    <a:pt x="487" y="416"/>
                  </a:lnTo>
                  <a:lnTo>
                    <a:pt x="472" y="437"/>
                  </a:lnTo>
                  <a:lnTo>
                    <a:pt x="455" y="455"/>
                  </a:lnTo>
                  <a:lnTo>
                    <a:pt x="437" y="472"/>
                  </a:lnTo>
                  <a:lnTo>
                    <a:pt x="416" y="487"/>
                  </a:lnTo>
                  <a:lnTo>
                    <a:pt x="427" y="498"/>
                  </a:lnTo>
                  <a:lnTo>
                    <a:pt x="421" y="484"/>
                  </a:lnTo>
                  <a:lnTo>
                    <a:pt x="399" y="497"/>
                  </a:lnTo>
                  <a:lnTo>
                    <a:pt x="376" y="508"/>
                  </a:lnTo>
                  <a:lnTo>
                    <a:pt x="352" y="517"/>
                  </a:lnTo>
                  <a:lnTo>
                    <a:pt x="326" y="524"/>
                  </a:lnTo>
                  <a:lnTo>
                    <a:pt x="332" y="538"/>
                  </a:lnTo>
                  <a:lnTo>
                    <a:pt x="332" y="523"/>
                  </a:lnTo>
                  <a:lnTo>
                    <a:pt x="306" y="527"/>
                  </a:lnTo>
                  <a:lnTo>
                    <a:pt x="279" y="528"/>
                  </a:lnTo>
                  <a:lnTo>
                    <a:pt x="252" y="527"/>
                  </a:lnTo>
                  <a:lnTo>
                    <a:pt x="226" y="523"/>
                  </a:lnTo>
                  <a:lnTo>
                    <a:pt x="226" y="538"/>
                  </a:lnTo>
                  <a:lnTo>
                    <a:pt x="232" y="524"/>
                  </a:lnTo>
                  <a:lnTo>
                    <a:pt x="206" y="517"/>
                  </a:lnTo>
                  <a:lnTo>
                    <a:pt x="182" y="508"/>
                  </a:lnTo>
                  <a:lnTo>
                    <a:pt x="159" y="497"/>
                  </a:lnTo>
                  <a:lnTo>
                    <a:pt x="137" y="484"/>
                  </a:lnTo>
                  <a:lnTo>
                    <a:pt x="131" y="498"/>
                  </a:lnTo>
                  <a:lnTo>
                    <a:pt x="142" y="487"/>
                  </a:lnTo>
                  <a:lnTo>
                    <a:pt x="122" y="472"/>
                  </a:lnTo>
                  <a:lnTo>
                    <a:pt x="103" y="455"/>
                  </a:lnTo>
                  <a:lnTo>
                    <a:pt x="86" y="437"/>
                  </a:lnTo>
                  <a:lnTo>
                    <a:pt x="71" y="416"/>
                  </a:lnTo>
                  <a:lnTo>
                    <a:pt x="60" y="427"/>
                  </a:lnTo>
                  <a:lnTo>
                    <a:pt x="74" y="421"/>
                  </a:lnTo>
                  <a:lnTo>
                    <a:pt x="61" y="399"/>
                  </a:lnTo>
                  <a:lnTo>
                    <a:pt x="50" y="376"/>
                  </a:lnTo>
                  <a:lnTo>
                    <a:pt x="41" y="352"/>
                  </a:lnTo>
                  <a:lnTo>
                    <a:pt x="34" y="326"/>
                  </a:lnTo>
                  <a:lnTo>
                    <a:pt x="20" y="332"/>
                  </a:lnTo>
                  <a:lnTo>
                    <a:pt x="35" y="332"/>
                  </a:lnTo>
                  <a:lnTo>
                    <a:pt x="31" y="306"/>
                  </a:lnTo>
                  <a:lnTo>
                    <a:pt x="30" y="279"/>
                  </a:lnTo>
                  <a:lnTo>
                    <a:pt x="31" y="252"/>
                  </a:lnTo>
                  <a:lnTo>
                    <a:pt x="35" y="226"/>
                  </a:lnTo>
                  <a:lnTo>
                    <a:pt x="20" y="226"/>
                  </a:lnTo>
                  <a:lnTo>
                    <a:pt x="34" y="232"/>
                  </a:lnTo>
                  <a:lnTo>
                    <a:pt x="41" y="206"/>
                  </a:lnTo>
                  <a:lnTo>
                    <a:pt x="50" y="182"/>
                  </a:lnTo>
                  <a:lnTo>
                    <a:pt x="61" y="159"/>
                  </a:lnTo>
                  <a:lnTo>
                    <a:pt x="74" y="137"/>
                  </a:lnTo>
                  <a:lnTo>
                    <a:pt x="60" y="131"/>
                  </a:lnTo>
                  <a:lnTo>
                    <a:pt x="71" y="142"/>
                  </a:lnTo>
                  <a:lnTo>
                    <a:pt x="86" y="122"/>
                  </a:lnTo>
                  <a:lnTo>
                    <a:pt x="103" y="103"/>
                  </a:lnTo>
                  <a:lnTo>
                    <a:pt x="122" y="86"/>
                  </a:lnTo>
                  <a:lnTo>
                    <a:pt x="142" y="71"/>
                  </a:lnTo>
                  <a:lnTo>
                    <a:pt x="131" y="60"/>
                  </a:lnTo>
                  <a:lnTo>
                    <a:pt x="137" y="74"/>
                  </a:lnTo>
                  <a:lnTo>
                    <a:pt x="159" y="61"/>
                  </a:lnTo>
                  <a:lnTo>
                    <a:pt x="182" y="50"/>
                  </a:lnTo>
                  <a:lnTo>
                    <a:pt x="206" y="41"/>
                  </a:lnTo>
                  <a:lnTo>
                    <a:pt x="232" y="34"/>
                  </a:lnTo>
                  <a:lnTo>
                    <a:pt x="226" y="20"/>
                  </a:lnTo>
                  <a:lnTo>
                    <a:pt x="226" y="35"/>
                  </a:lnTo>
                  <a:lnTo>
                    <a:pt x="252" y="31"/>
                  </a:lnTo>
                  <a:lnTo>
                    <a:pt x="279" y="30"/>
                  </a:lnTo>
                  <a:lnTo>
                    <a:pt x="252" y="1"/>
                  </a:lnTo>
                </a:path>
              </a:pathLst>
            </a:custGeom>
            <a:solidFill>
              <a:srgbClr val="F90C07"/>
            </a:solidFill>
            <a:ln w="762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032217" name="Line 25"/>
          <p:cNvSpPr>
            <a:spLocks noChangeShapeType="1"/>
          </p:cNvSpPr>
          <p:nvPr/>
        </p:nvSpPr>
        <p:spPr bwMode="auto">
          <a:xfrm>
            <a:off x="5476875" y="4038600"/>
            <a:ext cx="0" cy="24511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032218" name="Line 26"/>
          <p:cNvSpPr>
            <a:spLocks noChangeShapeType="1"/>
          </p:cNvSpPr>
          <p:nvPr/>
        </p:nvSpPr>
        <p:spPr bwMode="auto">
          <a:xfrm>
            <a:off x="5294313" y="6245225"/>
            <a:ext cx="46005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032219" name="Text Box 27"/>
          <p:cNvSpPr txBox="1">
            <a:spLocks noChangeArrowheads="1"/>
          </p:cNvSpPr>
          <p:nvPr/>
        </p:nvSpPr>
        <p:spPr bwMode="auto">
          <a:xfrm>
            <a:off x="5486400" y="6248400"/>
            <a:ext cx="1433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>
                <a:solidFill>
                  <a:srgbClr val="FF6600"/>
                </a:solidFill>
                <a:latin typeface="Times New Roman" pitchFamily="18" charset="0"/>
              </a:rPr>
              <a:t>Treatment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032220" name="Line 28"/>
          <p:cNvSpPr>
            <a:spLocks noChangeShapeType="1"/>
          </p:cNvSpPr>
          <p:nvPr/>
        </p:nvSpPr>
        <p:spPr bwMode="auto">
          <a:xfrm>
            <a:off x="5105400" y="4876800"/>
            <a:ext cx="533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032221" name="Text Box 29"/>
          <p:cNvSpPr txBox="1">
            <a:spLocks noChangeArrowheads="1"/>
          </p:cNvSpPr>
          <p:nvPr/>
        </p:nvSpPr>
        <p:spPr bwMode="auto">
          <a:xfrm>
            <a:off x="9642475" y="6122988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t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032222" name="Line 30"/>
          <p:cNvSpPr>
            <a:spLocks noChangeShapeType="1"/>
          </p:cNvSpPr>
          <p:nvPr/>
        </p:nvSpPr>
        <p:spPr bwMode="auto">
          <a:xfrm>
            <a:off x="5867400" y="5486400"/>
            <a:ext cx="3813175" cy="103188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032223" name="Text Box 31"/>
          <p:cNvSpPr txBox="1">
            <a:spLocks noChangeArrowheads="1"/>
          </p:cNvSpPr>
          <p:nvPr/>
        </p:nvSpPr>
        <p:spPr bwMode="auto">
          <a:xfrm>
            <a:off x="4648200" y="4529138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V0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032224" name="Line 32"/>
          <p:cNvSpPr>
            <a:spLocks noChangeShapeType="1"/>
          </p:cNvSpPr>
          <p:nvPr/>
        </p:nvSpPr>
        <p:spPr bwMode="auto">
          <a:xfrm>
            <a:off x="5638800" y="4876800"/>
            <a:ext cx="184150" cy="6127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032225" name="Line 33"/>
          <p:cNvSpPr>
            <a:spLocks noChangeShapeType="1"/>
          </p:cNvSpPr>
          <p:nvPr/>
        </p:nvSpPr>
        <p:spPr bwMode="auto">
          <a:xfrm>
            <a:off x="5867400" y="5510213"/>
            <a:ext cx="2589213" cy="13477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032226" name="Text Box 34"/>
          <p:cNvSpPr txBox="1">
            <a:spLocks noChangeArrowheads="1"/>
          </p:cNvSpPr>
          <p:nvPr/>
        </p:nvSpPr>
        <p:spPr bwMode="auto">
          <a:xfrm>
            <a:off x="5864225" y="3141663"/>
            <a:ext cx="523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rtl="1">
              <a:spcBef>
                <a:spcPct val="20000"/>
              </a:spcBef>
            </a:pPr>
            <a:r>
              <a:rPr lang="en-US" sz="5400" b="1">
                <a:solidFill>
                  <a:srgbClr val="FFFF00"/>
                </a:solidFill>
                <a:latin typeface="Symbol" pitchFamily="18" charset="2"/>
              </a:rPr>
              <a:t>d</a:t>
            </a:r>
            <a:endParaRPr lang="en-US" sz="5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32227" name="Line 35"/>
          <p:cNvSpPr>
            <a:spLocks noChangeShapeType="1"/>
          </p:cNvSpPr>
          <p:nvPr/>
        </p:nvSpPr>
        <p:spPr bwMode="auto">
          <a:xfrm flipV="1">
            <a:off x="2057400" y="2133600"/>
            <a:ext cx="914400" cy="1447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32228" name="Line 36"/>
          <p:cNvSpPr>
            <a:spLocks noChangeShapeType="1"/>
          </p:cNvSpPr>
          <p:nvPr/>
        </p:nvSpPr>
        <p:spPr bwMode="auto">
          <a:xfrm>
            <a:off x="6477000" y="5486400"/>
            <a:ext cx="179388" cy="390525"/>
          </a:xfrm>
          <a:prstGeom prst="line">
            <a:avLst/>
          </a:prstGeom>
          <a:noFill/>
          <a:ln w="47625" cmpd="thinThick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032229" name="Line 37"/>
          <p:cNvSpPr>
            <a:spLocks noChangeShapeType="1"/>
          </p:cNvSpPr>
          <p:nvPr/>
        </p:nvSpPr>
        <p:spPr bwMode="auto">
          <a:xfrm>
            <a:off x="5935663" y="5516563"/>
            <a:ext cx="3600450" cy="57626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032231" name="Rectangle 39"/>
          <p:cNvSpPr>
            <a:spLocks noChangeArrowheads="1"/>
          </p:cNvSpPr>
          <p:nvPr/>
        </p:nvSpPr>
        <p:spPr bwMode="auto">
          <a:xfrm>
            <a:off x="6656388" y="2565400"/>
            <a:ext cx="3630612" cy="1920875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/>
              <a:t>(and the …</a:t>
            </a:r>
          </a:p>
          <a:p>
            <a:r>
              <a:rPr lang="en-US" sz="4000" b="1"/>
              <a:t>duration</a:t>
            </a:r>
          </a:p>
          <a:p>
            <a:pPr algn="r"/>
            <a:r>
              <a:rPr lang="en-US" sz="4000" b="1"/>
              <a:t>of treatment)</a:t>
            </a:r>
          </a:p>
        </p:txBody>
      </p:sp>
      <p:sp>
        <p:nvSpPr>
          <p:cNvPr id="1032232" name="Text Box 40"/>
          <p:cNvSpPr txBox="1">
            <a:spLocks noChangeArrowheads="1"/>
          </p:cNvSpPr>
          <p:nvPr/>
        </p:nvSpPr>
        <p:spPr bwMode="auto">
          <a:xfrm>
            <a:off x="0" y="3654425"/>
            <a:ext cx="4662488" cy="2654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b="1">
                <a:solidFill>
                  <a:schemeClr val="bg1"/>
                </a:solidFill>
              </a:rPr>
              <a:t>The 2</a:t>
            </a:r>
            <a:r>
              <a:rPr lang="en-US" sz="2800" b="1" baseline="30000">
                <a:solidFill>
                  <a:schemeClr val="bg1"/>
                </a:solidFill>
              </a:rPr>
              <a:t>nd</a:t>
            </a:r>
            <a:r>
              <a:rPr lang="en-US" sz="2800" b="1">
                <a:solidFill>
                  <a:schemeClr val="bg1"/>
                </a:solidFill>
              </a:rPr>
              <a:t> phase slope, and therapy duration needed to have SVR, depends on actually getting infected cells loss (immune response dependent)</a:t>
            </a: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2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2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103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103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7" grpId="0" autoUpdateAnimBg="0"/>
      <p:bldP spid="1032199" grpId="0" animBg="1"/>
      <p:bldP spid="1032222" grpId="0" animBg="1"/>
      <p:bldP spid="1032225" grpId="0" animBg="1"/>
      <p:bldP spid="1032226" grpId="0" autoUpdateAnimBg="0"/>
      <p:bldP spid="1032228" grpId="0" animBg="1"/>
      <p:bldP spid="1032229" grpId="0" animBg="1"/>
      <p:bldP spid="1032231" grpId="0" animBg="1"/>
      <p:bldP spid="10322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9217025" cy="1001713"/>
          </a:xfrm>
          <a:noFill/>
          <a:ln/>
        </p:spPr>
        <p:txBody>
          <a:bodyPr lIns="0" tIns="0" rIns="0" bIns="0" anchor="b"/>
          <a:lstStyle/>
          <a:p>
            <a:pPr>
              <a:lnSpc>
                <a:spcPct val="120000"/>
              </a:lnSpc>
            </a:pPr>
            <a:r>
              <a:rPr lang="en-US"/>
              <a:t>Modeling Bi-phasic Viral Decline</a:t>
            </a:r>
          </a:p>
        </p:txBody>
      </p:sp>
      <p:sp>
        <p:nvSpPr>
          <p:cNvPr id="1235971" name="Line 3"/>
          <p:cNvSpPr>
            <a:spLocks noChangeShapeType="1"/>
          </p:cNvSpPr>
          <p:nvPr/>
        </p:nvSpPr>
        <p:spPr bwMode="auto">
          <a:xfrm flipH="1">
            <a:off x="923925" y="2103438"/>
            <a:ext cx="20638" cy="42259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35972" name="Line 4"/>
          <p:cNvSpPr>
            <a:spLocks noChangeShapeType="1"/>
          </p:cNvSpPr>
          <p:nvPr/>
        </p:nvSpPr>
        <p:spPr bwMode="auto">
          <a:xfrm>
            <a:off x="923925" y="6350000"/>
            <a:ext cx="7721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235973" name="Line 5"/>
          <p:cNvSpPr>
            <a:spLocks noChangeShapeType="1"/>
          </p:cNvSpPr>
          <p:nvPr/>
        </p:nvSpPr>
        <p:spPr bwMode="auto">
          <a:xfrm flipH="1">
            <a:off x="184150" y="3749675"/>
            <a:ext cx="873125" cy="95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1235974" name="Line 6"/>
          <p:cNvSpPr>
            <a:spLocks noChangeShapeType="1"/>
          </p:cNvSpPr>
          <p:nvPr/>
        </p:nvSpPr>
        <p:spPr bwMode="auto">
          <a:xfrm flipH="1" flipV="1">
            <a:off x="1016000" y="3738563"/>
            <a:ext cx="823913" cy="15668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he-IL"/>
          </a:p>
        </p:txBody>
      </p:sp>
      <p:sp>
        <p:nvSpPr>
          <p:cNvPr id="1235975" name="Line 7"/>
          <p:cNvSpPr>
            <a:spLocks noChangeShapeType="1"/>
          </p:cNvSpPr>
          <p:nvPr/>
        </p:nvSpPr>
        <p:spPr bwMode="auto">
          <a:xfrm flipH="1" flipV="1">
            <a:off x="1870075" y="5313363"/>
            <a:ext cx="6634163" cy="558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he-IL"/>
          </a:p>
        </p:txBody>
      </p:sp>
      <p:grpSp>
        <p:nvGrpSpPr>
          <p:cNvPr id="1235976" name="Group 8"/>
          <p:cNvGrpSpPr>
            <a:grpSpLocks/>
          </p:cNvGrpSpPr>
          <p:nvPr/>
        </p:nvGrpSpPr>
        <p:grpSpPr bwMode="auto">
          <a:xfrm>
            <a:off x="5324475" y="1193800"/>
            <a:ext cx="4059238" cy="3597275"/>
            <a:chOff x="3354" y="752"/>
            <a:chExt cx="2557" cy="2266"/>
          </a:xfrm>
        </p:grpSpPr>
        <p:sp>
          <p:nvSpPr>
            <p:cNvPr id="1235977" name="AutoShape 9"/>
            <p:cNvSpPr>
              <a:spLocks noChangeArrowheads="1"/>
            </p:cNvSpPr>
            <p:nvPr/>
          </p:nvSpPr>
          <p:spPr bwMode="auto">
            <a:xfrm>
              <a:off x="3449" y="1850"/>
              <a:ext cx="472" cy="520"/>
            </a:xfrm>
            <a:prstGeom prst="irregularSeal2">
              <a:avLst/>
            </a:prstGeom>
            <a:solidFill>
              <a:srgbClr val="FFFFFF"/>
            </a:solidFill>
            <a:ln w="19050">
              <a:solidFill>
                <a:srgbClr val="CE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35978" name="Line 10"/>
            <p:cNvSpPr>
              <a:spLocks noChangeShapeType="1"/>
            </p:cNvSpPr>
            <p:nvPr/>
          </p:nvSpPr>
          <p:spPr bwMode="auto">
            <a:xfrm>
              <a:off x="3449" y="1174"/>
              <a:ext cx="0" cy="20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5979" name="Line 11"/>
            <p:cNvSpPr>
              <a:spLocks noChangeShapeType="1"/>
            </p:cNvSpPr>
            <p:nvPr/>
          </p:nvSpPr>
          <p:spPr bwMode="auto">
            <a:xfrm>
              <a:off x="3401" y="1226"/>
              <a:ext cx="9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5980" name="Line 12"/>
            <p:cNvSpPr>
              <a:spLocks noChangeShapeType="1"/>
            </p:cNvSpPr>
            <p:nvPr/>
          </p:nvSpPr>
          <p:spPr bwMode="auto">
            <a:xfrm>
              <a:off x="5785" y="1641"/>
              <a:ext cx="126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5981" name="AutoShape 13"/>
            <p:cNvSpPr>
              <a:spLocks noChangeArrowheads="1"/>
            </p:cNvSpPr>
            <p:nvPr/>
          </p:nvSpPr>
          <p:spPr bwMode="auto">
            <a:xfrm>
              <a:off x="3527" y="1936"/>
              <a:ext cx="473" cy="521"/>
            </a:xfrm>
            <a:prstGeom prst="irregularSeal2">
              <a:avLst/>
            </a:prstGeom>
            <a:solidFill>
              <a:srgbClr val="FFFFFF"/>
            </a:solidFill>
            <a:ln w="19050">
              <a:solidFill>
                <a:srgbClr val="CE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35982" name="AutoShape 14"/>
            <p:cNvSpPr>
              <a:spLocks noChangeArrowheads="1"/>
            </p:cNvSpPr>
            <p:nvPr/>
          </p:nvSpPr>
          <p:spPr bwMode="auto">
            <a:xfrm>
              <a:off x="3543" y="2110"/>
              <a:ext cx="661" cy="520"/>
            </a:xfrm>
            <a:prstGeom prst="irregularSeal2">
              <a:avLst/>
            </a:prstGeom>
            <a:solidFill>
              <a:srgbClr val="FFFFFF"/>
            </a:solidFill>
            <a:ln w="19050">
              <a:solidFill>
                <a:srgbClr val="CE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200" b="1">
                  <a:solidFill>
                    <a:srgbClr val="FF0000"/>
                  </a:solidFill>
                  <a:latin typeface="Miriam" pitchFamily="2" charset="-79"/>
                  <a:cs typeface="Miriam" pitchFamily="2" charset="-79"/>
                </a:rPr>
                <a:t>Virus</a:t>
              </a:r>
            </a:p>
          </p:txBody>
        </p:sp>
        <p:sp>
          <p:nvSpPr>
            <p:cNvPr id="1235983" name="Oval 15"/>
            <p:cNvSpPr>
              <a:spLocks noChangeArrowheads="1"/>
            </p:cNvSpPr>
            <p:nvPr/>
          </p:nvSpPr>
          <p:spPr bwMode="auto">
            <a:xfrm>
              <a:off x="3553" y="752"/>
              <a:ext cx="651" cy="67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Miriam" pitchFamily="2" charset="-79"/>
                <a:cs typeface="Miriam" pitchFamily="2" charset="-79"/>
              </a:endParaRPr>
            </a:p>
            <a:p>
              <a:r>
                <a:rPr lang="en-US" sz="1200" b="1">
                  <a:latin typeface="Times New Roman" pitchFamily="18" charset="0"/>
                  <a:cs typeface="Miriam" pitchFamily="2" charset="-79"/>
                </a:rPr>
                <a:t>Target</a:t>
              </a:r>
              <a:r>
                <a:rPr lang="en-US" sz="1200">
                  <a:latin typeface="Miriam" pitchFamily="2" charset="-79"/>
                  <a:cs typeface="Miriam" pitchFamily="2" charset="-79"/>
                </a:rPr>
                <a:t> </a:t>
              </a:r>
              <a:r>
                <a:rPr lang="en-US" sz="1200">
                  <a:latin typeface="Times New Roman" pitchFamily="18" charset="0"/>
                  <a:cs typeface="Miriam" pitchFamily="2" charset="-79"/>
                </a:rPr>
                <a:t>Cell</a:t>
              </a:r>
              <a:endParaRPr lang="en-US" sz="1200">
                <a:latin typeface="Miriam" pitchFamily="2" charset="-79"/>
                <a:cs typeface="Miriam" pitchFamily="2" charset="-79"/>
              </a:endParaRPr>
            </a:p>
            <a:p>
              <a:endParaRPr lang="en-US" sz="1200" b="1">
                <a:latin typeface="Miriam" pitchFamily="2" charset="-79"/>
                <a:cs typeface="Miriam" pitchFamily="2" charset="-79"/>
              </a:endParaRPr>
            </a:p>
          </p:txBody>
        </p:sp>
        <p:sp>
          <p:nvSpPr>
            <p:cNvPr id="1235984" name="Line 16"/>
            <p:cNvSpPr>
              <a:spLocks noChangeShapeType="1"/>
            </p:cNvSpPr>
            <p:nvPr/>
          </p:nvSpPr>
          <p:spPr bwMode="auto">
            <a:xfrm>
              <a:off x="4189" y="1168"/>
              <a:ext cx="510" cy="367"/>
            </a:xfrm>
            <a:prstGeom prst="line">
              <a:avLst/>
            </a:prstGeom>
            <a:noFill/>
            <a:ln w="38100" cmpd="dbl">
              <a:solidFill>
                <a:srgbClr val="FFFF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5985" name="Line 17"/>
            <p:cNvSpPr>
              <a:spLocks noChangeShapeType="1"/>
            </p:cNvSpPr>
            <p:nvPr/>
          </p:nvSpPr>
          <p:spPr bwMode="auto">
            <a:xfrm flipV="1">
              <a:off x="4048" y="1341"/>
              <a:ext cx="379" cy="63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5986" name="Line 18"/>
            <p:cNvSpPr>
              <a:spLocks noChangeShapeType="1"/>
            </p:cNvSpPr>
            <p:nvPr/>
          </p:nvSpPr>
          <p:spPr bwMode="auto">
            <a:xfrm flipV="1">
              <a:off x="5532" y="1740"/>
              <a:ext cx="284" cy="0"/>
            </a:xfrm>
            <a:prstGeom prst="line">
              <a:avLst/>
            </a:prstGeom>
            <a:noFill/>
            <a:ln w="38100" cmpd="dbl">
              <a:solidFill>
                <a:srgbClr val="FF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5987" name="Line 19"/>
            <p:cNvSpPr>
              <a:spLocks noChangeShapeType="1"/>
            </p:cNvSpPr>
            <p:nvPr/>
          </p:nvSpPr>
          <p:spPr bwMode="auto">
            <a:xfrm flipH="1" flipV="1">
              <a:off x="3354" y="1083"/>
              <a:ext cx="189" cy="0"/>
            </a:xfrm>
            <a:prstGeom prst="line">
              <a:avLst/>
            </a:prstGeom>
            <a:noFill/>
            <a:ln w="38100" cmpd="dbl">
              <a:solidFill>
                <a:srgbClr val="FFFF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5988" name="Line 20"/>
            <p:cNvSpPr>
              <a:spLocks noChangeShapeType="1"/>
            </p:cNvSpPr>
            <p:nvPr/>
          </p:nvSpPr>
          <p:spPr bwMode="auto">
            <a:xfrm>
              <a:off x="5848" y="1574"/>
              <a:ext cx="0" cy="209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5989" name="AutoShape 21"/>
            <p:cNvSpPr>
              <a:spLocks noChangeArrowheads="1"/>
            </p:cNvSpPr>
            <p:nvPr/>
          </p:nvSpPr>
          <p:spPr bwMode="auto">
            <a:xfrm rot="19826458" flipH="1">
              <a:off x="4206" y="2006"/>
              <a:ext cx="632" cy="270"/>
            </a:xfrm>
            <a:prstGeom prst="notchedRightArrow">
              <a:avLst>
                <a:gd name="adj1" fmla="val 50000"/>
                <a:gd name="adj2" fmla="val 58519"/>
              </a:avLst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35990" name="Text Box 22"/>
            <p:cNvSpPr txBox="1">
              <a:spLocks noChangeArrowheads="1"/>
            </p:cNvSpPr>
            <p:nvPr/>
          </p:nvSpPr>
          <p:spPr bwMode="auto">
            <a:xfrm>
              <a:off x="5547" y="1769"/>
              <a:ext cx="317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US" sz="2800" b="1">
                  <a:solidFill>
                    <a:srgbClr val="FFFF00"/>
                  </a:solidFill>
                  <a:latin typeface="Symbol" pitchFamily="18" charset="2"/>
                  <a:cs typeface="Miriam" pitchFamily="2" charset="-79"/>
                </a:rPr>
                <a:t>d</a:t>
              </a:r>
              <a:endParaRPr lang="en-US" sz="2800" b="1">
                <a:solidFill>
                  <a:srgbClr val="FFFF00"/>
                </a:solidFill>
                <a:latin typeface="Miriam" pitchFamily="2" charset="-79"/>
                <a:cs typeface="Miriam" pitchFamily="2" charset="-79"/>
              </a:endParaRPr>
            </a:p>
          </p:txBody>
        </p:sp>
        <p:sp>
          <p:nvSpPr>
            <p:cNvPr id="1235991" name="Line 23"/>
            <p:cNvSpPr>
              <a:spLocks noChangeShapeType="1"/>
            </p:cNvSpPr>
            <p:nvPr/>
          </p:nvSpPr>
          <p:spPr bwMode="auto">
            <a:xfrm flipH="1">
              <a:off x="3354" y="2592"/>
              <a:ext cx="283" cy="312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5992" name="Line 24"/>
            <p:cNvSpPr>
              <a:spLocks noChangeShapeType="1"/>
            </p:cNvSpPr>
            <p:nvPr/>
          </p:nvSpPr>
          <p:spPr bwMode="auto">
            <a:xfrm>
              <a:off x="5090" y="1574"/>
              <a:ext cx="0" cy="319"/>
            </a:xfrm>
            <a:prstGeom prst="line">
              <a:avLst/>
            </a:prstGeom>
            <a:noFill/>
            <a:ln w="38100" cmpd="dbl">
              <a:solidFill>
                <a:srgbClr val="FFFF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5993" name="AutoShape 25"/>
            <p:cNvSpPr>
              <a:spLocks noChangeArrowheads="1"/>
            </p:cNvSpPr>
            <p:nvPr/>
          </p:nvSpPr>
          <p:spPr bwMode="auto">
            <a:xfrm>
              <a:off x="4711" y="1275"/>
              <a:ext cx="790" cy="864"/>
            </a:xfrm>
            <a:prstGeom prst="star16">
              <a:avLst>
                <a:gd name="adj" fmla="val 37500"/>
              </a:avLst>
            </a:prstGeom>
            <a:noFill/>
            <a:ln w="28575">
              <a:solidFill>
                <a:srgbClr val="CE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5994" name="Oval 26"/>
            <p:cNvSpPr>
              <a:spLocks noChangeArrowheads="1"/>
            </p:cNvSpPr>
            <p:nvPr/>
          </p:nvSpPr>
          <p:spPr bwMode="auto">
            <a:xfrm>
              <a:off x="4806" y="1375"/>
              <a:ext cx="614" cy="67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 i="1">
                <a:latin typeface="Miriam" pitchFamily="2" charset="-79"/>
                <a:cs typeface="Miriam" pitchFamily="2" charset="-79"/>
              </a:endParaRPr>
            </a:p>
            <a:p>
              <a:r>
                <a:rPr lang="en-US" sz="1200" b="1">
                  <a:solidFill>
                    <a:srgbClr val="FF0000"/>
                  </a:solidFill>
                  <a:latin typeface="Times New Roman" pitchFamily="18" charset="0"/>
                  <a:cs typeface="Miriam" pitchFamily="2" charset="-79"/>
                </a:rPr>
                <a:t>Infected</a:t>
              </a:r>
              <a:endParaRPr lang="en-US" sz="1200">
                <a:solidFill>
                  <a:srgbClr val="FF0000"/>
                </a:solidFill>
                <a:latin typeface="Times New Roman" pitchFamily="18" charset="0"/>
                <a:cs typeface="Miriam" pitchFamily="2" charset="-79"/>
              </a:endParaRPr>
            </a:p>
            <a:p>
              <a:r>
                <a:rPr lang="en-US" sz="1200" b="1">
                  <a:latin typeface="Times New Roman" pitchFamily="18" charset="0"/>
                  <a:cs typeface="Miriam" pitchFamily="2" charset="-79"/>
                </a:rPr>
                <a:t>Cell</a:t>
              </a:r>
              <a:endParaRPr lang="en-US" sz="1200" b="1">
                <a:latin typeface="Miriam" pitchFamily="2" charset="-79"/>
                <a:cs typeface="Miriam" pitchFamily="2" charset="-79"/>
              </a:endParaRPr>
            </a:p>
          </p:txBody>
        </p:sp>
        <p:grpSp>
          <p:nvGrpSpPr>
            <p:cNvPr id="1235995" name="Group 27"/>
            <p:cNvGrpSpPr>
              <a:grpSpLocks/>
            </p:cNvGrpSpPr>
            <p:nvPr/>
          </p:nvGrpSpPr>
          <p:grpSpPr bwMode="auto">
            <a:xfrm>
              <a:off x="4364" y="1940"/>
              <a:ext cx="368" cy="387"/>
              <a:chOff x="2976" y="2736"/>
              <a:chExt cx="559" cy="559"/>
            </a:xfrm>
          </p:grpSpPr>
          <p:sp>
            <p:nvSpPr>
              <p:cNvPr id="1235996" name="Freeform 28"/>
              <p:cNvSpPr>
                <a:spLocks/>
              </p:cNvSpPr>
              <p:nvPr/>
            </p:nvSpPr>
            <p:spPr bwMode="auto">
              <a:xfrm>
                <a:off x="2991" y="2751"/>
                <a:ext cx="529" cy="529"/>
              </a:xfrm>
              <a:custGeom>
                <a:avLst/>
                <a:gdLst>
                  <a:gd name="T0" fmla="*/ 237 w 529"/>
                  <a:gd name="T1" fmla="*/ 1 h 529"/>
                  <a:gd name="T2" fmla="*/ 185 w 529"/>
                  <a:gd name="T3" fmla="*/ 12 h 529"/>
                  <a:gd name="T4" fmla="*/ 138 w 529"/>
                  <a:gd name="T5" fmla="*/ 32 h 529"/>
                  <a:gd name="T6" fmla="*/ 96 w 529"/>
                  <a:gd name="T7" fmla="*/ 60 h 529"/>
                  <a:gd name="T8" fmla="*/ 60 w 529"/>
                  <a:gd name="T9" fmla="*/ 96 h 529"/>
                  <a:gd name="T10" fmla="*/ 32 w 529"/>
                  <a:gd name="T11" fmla="*/ 138 h 529"/>
                  <a:gd name="T12" fmla="*/ 12 w 529"/>
                  <a:gd name="T13" fmla="*/ 185 h 529"/>
                  <a:gd name="T14" fmla="*/ 1 w 529"/>
                  <a:gd name="T15" fmla="*/ 237 h 529"/>
                  <a:gd name="T16" fmla="*/ 1 w 529"/>
                  <a:gd name="T17" fmla="*/ 291 h 529"/>
                  <a:gd name="T18" fmla="*/ 12 w 529"/>
                  <a:gd name="T19" fmla="*/ 343 h 529"/>
                  <a:gd name="T20" fmla="*/ 32 w 529"/>
                  <a:gd name="T21" fmla="*/ 390 h 529"/>
                  <a:gd name="T22" fmla="*/ 60 w 529"/>
                  <a:gd name="T23" fmla="*/ 432 h 529"/>
                  <a:gd name="T24" fmla="*/ 96 w 529"/>
                  <a:gd name="T25" fmla="*/ 468 h 529"/>
                  <a:gd name="T26" fmla="*/ 138 w 529"/>
                  <a:gd name="T27" fmla="*/ 496 h 529"/>
                  <a:gd name="T28" fmla="*/ 185 w 529"/>
                  <a:gd name="T29" fmla="*/ 516 h 529"/>
                  <a:gd name="T30" fmla="*/ 237 w 529"/>
                  <a:gd name="T31" fmla="*/ 527 h 529"/>
                  <a:gd name="T32" fmla="*/ 291 w 529"/>
                  <a:gd name="T33" fmla="*/ 527 h 529"/>
                  <a:gd name="T34" fmla="*/ 343 w 529"/>
                  <a:gd name="T35" fmla="*/ 516 h 529"/>
                  <a:gd name="T36" fmla="*/ 390 w 529"/>
                  <a:gd name="T37" fmla="*/ 496 h 529"/>
                  <a:gd name="T38" fmla="*/ 432 w 529"/>
                  <a:gd name="T39" fmla="*/ 468 h 529"/>
                  <a:gd name="T40" fmla="*/ 468 w 529"/>
                  <a:gd name="T41" fmla="*/ 432 h 529"/>
                  <a:gd name="T42" fmla="*/ 496 w 529"/>
                  <a:gd name="T43" fmla="*/ 390 h 529"/>
                  <a:gd name="T44" fmla="*/ 516 w 529"/>
                  <a:gd name="T45" fmla="*/ 343 h 529"/>
                  <a:gd name="T46" fmla="*/ 527 w 529"/>
                  <a:gd name="T47" fmla="*/ 291 h 529"/>
                  <a:gd name="T48" fmla="*/ 527 w 529"/>
                  <a:gd name="T49" fmla="*/ 237 h 529"/>
                  <a:gd name="T50" fmla="*/ 516 w 529"/>
                  <a:gd name="T51" fmla="*/ 185 h 529"/>
                  <a:gd name="T52" fmla="*/ 496 w 529"/>
                  <a:gd name="T53" fmla="*/ 138 h 529"/>
                  <a:gd name="T54" fmla="*/ 468 w 529"/>
                  <a:gd name="T55" fmla="*/ 96 h 529"/>
                  <a:gd name="T56" fmla="*/ 432 w 529"/>
                  <a:gd name="T57" fmla="*/ 60 h 529"/>
                  <a:gd name="T58" fmla="*/ 390 w 529"/>
                  <a:gd name="T59" fmla="*/ 32 h 529"/>
                  <a:gd name="T60" fmla="*/ 343 w 529"/>
                  <a:gd name="T61" fmla="*/ 12 h 529"/>
                  <a:gd name="T62" fmla="*/ 291 w 529"/>
                  <a:gd name="T63" fmla="*/ 1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9" h="529">
                    <a:moveTo>
                      <a:pt x="264" y="0"/>
                    </a:moveTo>
                    <a:lnTo>
                      <a:pt x="237" y="1"/>
                    </a:lnTo>
                    <a:lnTo>
                      <a:pt x="211" y="5"/>
                    </a:lnTo>
                    <a:lnTo>
                      <a:pt x="185" y="12"/>
                    </a:lnTo>
                    <a:lnTo>
                      <a:pt x="161" y="21"/>
                    </a:lnTo>
                    <a:lnTo>
                      <a:pt x="138" y="32"/>
                    </a:lnTo>
                    <a:lnTo>
                      <a:pt x="116" y="45"/>
                    </a:lnTo>
                    <a:lnTo>
                      <a:pt x="96" y="60"/>
                    </a:lnTo>
                    <a:lnTo>
                      <a:pt x="77" y="77"/>
                    </a:lnTo>
                    <a:lnTo>
                      <a:pt x="60" y="96"/>
                    </a:lnTo>
                    <a:lnTo>
                      <a:pt x="45" y="116"/>
                    </a:lnTo>
                    <a:lnTo>
                      <a:pt x="32" y="138"/>
                    </a:lnTo>
                    <a:lnTo>
                      <a:pt x="21" y="161"/>
                    </a:lnTo>
                    <a:lnTo>
                      <a:pt x="12" y="185"/>
                    </a:lnTo>
                    <a:lnTo>
                      <a:pt x="5" y="211"/>
                    </a:lnTo>
                    <a:lnTo>
                      <a:pt x="1" y="237"/>
                    </a:lnTo>
                    <a:lnTo>
                      <a:pt x="0" y="264"/>
                    </a:lnTo>
                    <a:lnTo>
                      <a:pt x="1" y="291"/>
                    </a:lnTo>
                    <a:lnTo>
                      <a:pt x="5" y="317"/>
                    </a:lnTo>
                    <a:lnTo>
                      <a:pt x="12" y="343"/>
                    </a:lnTo>
                    <a:lnTo>
                      <a:pt x="21" y="367"/>
                    </a:lnTo>
                    <a:lnTo>
                      <a:pt x="32" y="390"/>
                    </a:lnTo>
                    <a:lnTo>
                      <a:pt x="45" y="412"/>
                    </a:lnTo>
                    <a:lnTo>
                      <a:pt x="60" y="432"/>
                    </a:lnTo>
                    <a:lnTo>
                      <a:pt x="77" y="451"/>
                    </a:lnTo>
                    <a:lnTo>
                      <a:pt x="96" y="468"/>
                    </a:lnTo>
                    <a:lnTo>
                      <a:pt x="116" y="483"/>
                    </a:lnTo>
                    <a:lnTo>
                      <a:pt x="138" y="496"/>
                    </a:lnTo>
                    <a:lnTo>
                      <a:pt x="161" y="507"/>
                    </a:lnTo>
                    <a:lnTo>
                      <a:pt x="185" y="516"/>
                    </a:lnTo>
                    <a:lnTo>
                      <a:pt x="211" y="523"/>
                    </a:lnTo>
                    <a:lnTo>
                      <a:pt x="237" y="527"/>
                    </a:lnTo>
                    <a:lnTo>
                      <a:pt x="264" y="528"/>
                    </a:lnTo>
                    <a:lnTo>
                      <a:pt x="291" y="527"/>
                    </a:lnTo>
                    <a:lnTo>
                      <a:pt x="317" y="523"/>
                    </a:lnTo>
                    <a:lnTo>
                      <a:pt x="343" y="516"/>
                    </a:lnTo>
                    <a:lnTo>
                      <a:pt x="367" y="507"/>
                    </a:lnTo>
                    <a:lnTo>
                      <a:pt x="390" y="496"/>
                    </a:lnTo>
                    <a:lnTo>
                      <a:pt x="412" y="483"/>
                    </a:lnTo>
                    <a:lnTo>
                      <a:pt x="432" y="468"/>
                    </a:lnTo>
                    <a:lnTo>
                      <a:pt x="451" y="451"/>
                    </a:lnTo>
                    <a:lnTo>
                      <a:pt x="468" y="432"/>
                    </a:lnTo>
                    <a:lnTo>
                      <a:pt x="483" y="412"/>
                    </a:lnTo>
                    <a:lnTo>
                      <a:pt x="496" y="390"/>
                    </a:lnTo>
                    <a:lnTo>
                      <a:pt x="507" y="367"/>
                    </a:lnTo>
                    <a:lnTo>
                      <a:pt x="516" y="343"/>
                    </a:lnTo>
                    <a:lnTo>
                      <a:pt x="523" y="317"/>
                    </a:lnTo>
                    <a:lnTo>
                      <a:pt x="527" y="291"/>
                    </a:lnTo>
                    <a:lnTo>
                      <a:pt x="528" y="264"/>
                    </a:lnTo>
                    <a:lnTo>
                      <a:pt x="527" y="237"/>
                    </a:lnTo>
                    <a:lnTo>
                      <a:pt x="523" y="211"/>
                    </a:lnTo>
                    <a:lnTo>
                      <a:pt x="516" y="185"/>
                    </a:lnTo>
                    <a:lnTo>
                      <a:pt x="507" y="161"/>
                    </a:lnTo>
                    <a:lnTo>
                      <a:pt x="496" y="138"/>
                    </a:lnTo>
                    <a:lnTo>
                      <a:pt x="483" y="116"/>
                    </a:lnTo>
                    <a:lnTo>
                      <a:pt x="468" y="96"/>
                    </a:lnTo>
                    <a:lnTo>
                      <a:pt x="451" y="77"/>
                    </a:lnTo>
                    <a:lnTo>
                      <a:pt x="432" y="60"/>
                    </a:lnTo>
                    <a:lnTo>
                      <a:pt x="412" y="45"/>
                    </a:lnTo>
                    <a:lnTo>
                      <a:pt x="390" y="32"/>
                    </a:lnTo>
                    <a:lnTo>
                      <a:pt x="367" y="21"/>
                    </a:lnTo>
                    <a:lnTo>
                      <a:pt x="343" y="12"/>
                    </a:lnTo>
                    <a:lnTo>
                      <a:pt x="317" y="5"/>
                    </a:lnTo>
                    <a:lnTo>
                      <a:pt x="291" y="1"/>
                    </a:lnTo>
                    <a:lnTo>
                      <a:pt x="264" y="0"/>
                    </a:lnTo>
                  </a:path>
                </a:pathLst>
              </a:custGeom>
              <a:solidFill>
                <a:srgbClr val="00FF00"/>
              </a:solidFill>
              <a:ln w="9525" cap="rnd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235997" name="Freeform 29"/>
              <p:cNvSpPr>
                <a:spLocks/>
              </p:cNvSpPr>
              <p:nvPr/>
            </p:nvSpPr>
            <p:spPr bwMode="auto">
              <a:xfrm>
                <a:off x="3058" y="2818"/>
                <a:ext cx="396" cy="396"/>
              </a:xfrm>
              <a:custGeom>
                <a:avLst/>
                <a:gdLst>
                  <a:gd name="T0" fmla="*/ 21 w 396"/>
                  <a:gd name="T1" fmla="*/ 0 h 396"/>
                  <a:gd name="T2" fmla="*/ 0 w 396"/>
                  <a:gd name="T3" fmla="*/ 21 h 396"/>
                  <a:gd name="T4" fmla="*/ 374 w 396"/>
                  <a:gd name="T5" fmla="*/ 395 h 396"/>
                  <a:gd name="T6" fmla="*/ 395 w 396"/>
                  <a:gd name="T7" fmla="*/ 374 h 396"/>
                  <a:gd name="T8" fmla="*/ 21 w 396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396">
                    <a:moveTo>
                      <a:pt x="21" y="0"/>
                    </a:moveTo>
                    <a:lnTo>
                      <a:pt x="0" y="21"/>
                    </a:lnTo>
                    <a:lnTo>
                      <a:pt x="374" y="395"/>
                    </a:lnTo>
                    <a:lnTo>
                      <a:pt x="395" y="374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accent2"/>
              </a:solidFill>
              <a:ln w="762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235998" name="Freeform 30"/>
              <p:cNvSpPr>
                <a:spLocks/>
              </p:cNvSpPr>
              <p:nvPr/>
            </p:nvSpPr>
            <p:spPr bwMode="auto">
              <a:xfrm>
                <a:off x="2976" y="2736"/>
                <a:ext cx="559" cy="559"/>
              </a:xfrm>
              <a:custGeom>
                <a:avLst/>
                <a:gdLst>
                  <a:gd name="T0" fmla="*/ 220 w 559"/>
                  <a:gd name="T1" fmla="*/ 6 h 559"/>
                  <a:gd name="T2" fmla="*/ 147 w 559"/>
                  <a:gd name="T3" fmla="*/ 33 h 559"/>
                  <a:gd name="T4" fmla="*/ 101 w 559"/>
                  <a:gd name="T5" fmla="*/ 65 h 559"/>
                  <a:gd name="T6" fmla="*/ 50 w 559"/>
                  <a:gd name="T7" fmla="*/ 121 h 559"/>
                  <a:gd name="T8" fmla="*/ 22 w 559"/>
                  <a:gd name="T9" fmla="*/ 170 h 559"/>
                  <a:gd name="T10" fmla="*/ 5 w 559"/>
                  <a:gd name="T11" fmla="*/ 226 h 559"/>
                  <a:gd name="T12" fmla="*/ 1 w 559"/>
                  <a:gd name="T13" fmla="*/ 306 h 559"/>
                  <a:gd name="T14" fmla="*/ 13 w 559"/>
                  <a:gd name="T15" fmla="*/ 364 h 559"/>
                  <a:gd name="T16" fmla="*/ 46 w 559"/>
                  <a:gd name="T17" fmla="*/ 433 h 559"/>
                  <a:gd name="T18" fmla="*/ 82 w 559"/>
                  <a:gd name="T19" fmla="*/ 476 h 559"/>
                  <a:gd name="T20" fmla="*/ 125 w 559"/>
                  <a:gd name="T21" fmla="*/ 512 h 559"/>
                  <a:gd name="T22" fmla="*/ 194 w 559"/>
                  <a:gd name="T23" fmla="*/ 545 h 559"/>
                  <a:gd name="T24" fmla="*/ 252 w 559"/>
                  <a:gd name="T25" fmla="*/ 557 h 559"/>
                  <a:gd name="T26" fmla="*/ 332 w 559"/>
                  <a:gd name="T27" fmla="*/ 553 h 559"/>
                  <a:gd name="T28" fmla="*/ 388 w 559"/>
                  <a:gd name="T29" fmla="*/ 536 h 559"/>
                  <a:gd name="T30" fmla="*/ 437 w 559"/>
                  <a:gd name="T31" fmla="*/ 508 h 559"/>
                  <a:gd name="T32" fmla="*/ 493 w 559"/>
                  <a:gd name="T33" fmla="*/ 458 h 559"/>
                  <a:gd name="T34" fmla="*/ 525 w 559"/>
                  <a:gd name="T35" fmla="*/ 411 h 559"/>
                  <a:gd name="T36" fmla="*/ 552 w 559"/>
                  <a:gd name="T37" fmla="*/ 338 h 559"/>
                  <a:gd name="T38" fmla="*/ 558 w 559"/>
                  <a:gd name="T39" fmla="*/ 279 h 559"/>
                  <a:gd name="T40" fmla="*/ 552 w 559"/>
                  <a:gd name="T41" fmla="*/ 220 h 559"/>
                  <a:gd name="T42" fmla="*/ 525 w 559"/>
                  <a:gd name="T43" fmla="*/ 147 h 559"/>
                  <a:gd name="T44" fmla="*/ 493 w 559"/>
                  <a:gd name="T45" fmla="*/ 101 h 559"/>
                  <a:gd name="T46" fmla="*/ 437 w 559"/>
                  <a:gd name="T47" fmla="*/ 50 h 559"/>
                  <a:gd name="T48" fmla="*/ 388 w 559"/>
                  <a:gd name="T49" fmla="*/ 22 h 559"/>
                  <a:gd name="T50" fmla="*/ 332 w 559"/>
                  <a:gd name="T51" fmla="*/ 5 h 559"/>
                  <a:gd name="T52" fmla="*/ 252 w 559"/>
                  <a:gd name="T53" fmla="*/ 1 h 559"/>
                  <a:gd name="T54" fmla="*/ 332 w 559"/>
                  <a:gd name="T55" fmla="*/ 35 h 559"/>
                  <a:gd name="T56" fmla="*/ 352 w 559"/>
                  <a:gd name="T57" fmla="*/ 41 h 559"/>
                  <a:gd name="T58" fmla="*/ 421 w 559"/>
                  <a:gd name="T59" fmla="*/ 74 h 559"/>
                  <a:gd name="T60" fmla="*/ 437 w 559"/>
                  <a:gd name="T61" fmla="*/ 86 h 559"/>
                  <a:gd name="T62" fmla="*/ 487 w 559"/>
                  <a:gd name="T63" fmla="*/ 142 h 559"/>
                  <a:gd name="T64" fmla="*/ 497 w 559"/>
                  <a:gd name="T65" fmla="*/ 159 h 559"/>
                  <a:gd name="T66" fmla="*/ 524 w 559"/>
                  <a:gd name="T67" fmla="*/ 232 h 559"/>
                  <a:gd name="T68" fmla="*/ 527 w 559"/>
                  <a:gd name="T69" fmla="*/ 252 h 559"/>
                  <a:gd name="T70" fmla="*/ 523 w 559"/>
                  <a:gd name="T71" fmla="*/ 332 h 559"/>
                  <a:gd name="T72" fmla="*/ 517 w 559"/>
                  <a:gd name="T73" fmla="*/ 352 h 559"/>
                  <a:gd name="T74" fmla="*/ 484 w 559"/>
                  <a:gd name="T75" fmla="*/ 421 h 559"/>
                  <a:gd name="T76" fmla="*/ 472 w 559"/>
                  <a:gd name="T77" fmla="*/ 437 h 559"/>
                  <a:gd name="T78" fmla="*/ 416 w 559"/>
                  <a:gd name="T79" fmla="*/ 487 h 559"/>
                  <a:gd name="T80" fmla="*/ 399 w 559"/>
                  <a:gd name="T81" fmla="*/ 497 h 559"/>
                  <a:gd name="T82" fmla="*/ 326 w 559"/>
                  <a:gd name="T83" fmla="*/ 524 h 559"/>
                  <a:gd name="T84" fmla="*/ 306 w 559"/>
                  <a:gd name="T85" fmla="*/ 527 h 559"/>
                  <a:gd name="T86" fmla="*/ 226 w 559"/>
                  <a:gd name="T87" fmla="*/ 523 h 559"/>
                  <a:gd name="T88" fmla="*/ 206 w 559"/>
                  <a:gd name="T89" fmla="*/ 517 h 559"/>
                  <a:gd name="T90" fmla="*/ 137 w 559"/>
                  <a:gd name="T91" fmla="*/ 484 h 559"/>
                  <a:gd name="T92" fmla="*/ 122 w 559"/>
                  <a:gd name="T93" fmla="*/ 472 h 559"/>
                  <a:gd name="T94" fmla="*/ 71 w 559"/>
                  <a:gd name="T95" fmla="*/ 416 h 559"/>
                  <a:gd name="T96" fmla="*/ 61 w 559"/>
                  <a:gd name="T97" fmla="*/ 399 h 559"/>
                  <a:gd name="T98" fmla="*/ 34 w 559"/>
                  <a:gd name="T99" fmla="*/ 326 h 559"/>
                  <a:gd name="T100" fmla="*/ 31 w 559"/>
                  <a:gd name="T101" fmla="*/ 306 h 559"/>
                  <a:gd name="T102" fmla="*/ 35 w 559"/>
                  <a:gd name="T103" fmla="*/ 226 h 559"/>
                  <a:gd name="T104" fmla="*/ 41 w 559"/>
                  <a:gd name="T105" fmla="*/ 206 h 559"/>
                  <a:gd name="T106" fmla="*/ 74 w 559"/>
                  <a:gd name="T107" fmla="*/ 137 h 559"/>
                  <a:gd name="T108" fmla="*/ 86 w 559"/>
                  <a:gd name="T109" fmla="*/ 122 h 559"/>
                  <a:gd name="T110" fmla="*/ 142 w 559"/>
                  <a:gd name="T111" fmla="*/ 71 h 559"/>
                  <a:gd name="T112" fmla="*/ 159 w 559"/>
                  <a:gd name="T113" fmla="*/ 61 h 559"/>
                  <a:gd name="T114" fmla="*/ 232 w 559"/>
                  <a:gd name="T115" fmla="*/ 34 h 559"/>
                  <a:gd name="T116" fmla="*/ 252 w 559"/>
                  <a:gd name="T117" fmla="*/ 31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59" h="559">
                    <a:moveTo>
                      <a:pt x="252" y="1"/>
                    </a:moveTo>
                    <a:lnTo>
                      <a:pt x="226" y="5"/>
                    </a:lnTo>
                    <a:lnTo>
                      <a:pt x="220" y="6"/>
                    </a:lnTo>
                    <a:lnTo>
                      <a:pt x="194" y="13"/>
                    </a:lnTo>
                    <a:lnTo>
                      <a:pt x="170" y="22"/>
                    </a:lnTo>
                    <a:lnTo>
                      <a:pt x="147" y="33"/>
                    </a:lnTo>
                    <a:lnTo>
                      <a:pt x="125" y="46"/>
                    </a:lnTo>
                    <a:lnTo>
                      <a:pt x="121" y="50"/>
                    </a:lnTo>
                    <a:lnTo>
                      <a:pt x="101" y="65"/>
                    </a:lnTo>
                    <a:lnTo>
                      <a:pt x="82" y="82"/>
                    </a:lnTo>
                    <a:lnTo>
                      <a:pt x="65" y="101"/>
                    </a:lnTo>
                    <a:lnTo>
                      <a:pt x="50" y="121"/>
                    </a:lnTo>
                    <a:lnTo>
                      <a:pt x="46" y="125"/>
                    </a:lnTo>
                    <a:lnTo>
                      <a:pt x="33" y="147"/>
                    </a:lnTo>
                    <a:lnTo>
                      <a:pt x="22" y="170"/>
                    </a:lnTo>
                    <a:lnTo>
                      <a:pt x="13" y="194"/>
                    </a:lnTo>
                    <a:lnTo>
                      <a:pt x="6" y="220"/>
                    </a:lnTo>
                    <a:lnTo>
                      <a:pt x="5" y="226"/>
                    </a:lnTo>
                    <a:lnTo>
                      <a:pt x="1" y="252"/>
                    </a:lnTo>
                    <a:lnTo>
                      <a:pt x="0" y="279"/>
                    </a:lnTo>
                    <a:lnTo>
                      <a:pt x="1" y="306"/>
                    </a:lnTo>
                    <a:lnTo>
                      <a:pt x="5" y="332"/>
                    </a:lnTo>
                    <a:lnTo>
                      <a:pt x="6" y="338"/>
                    </a:lnTo>
                    <a:lnTo>
                      <a:pt x="13" y="364"/>
                    </a:lnTo>
                    <a:lnTo>
                      <a:pt x="22" y="388"/>
                    </a:lnTo>
                    <a:lnTo>
                      <a:pt x="33" y="411"/>
                    </a:lnTo>
                    <a:lnTo>
                      <a:pt x="46" y="433"/>
                    </a:lnTo>
                    <a:lnTo>
                      <a:pt x="50" y="437"/>
                    </a:lnTo>
                    <a:lnTo>
                      <a:pt x="65" y="458"/>
                    </a:lnTo>
                    <a:lnTo>
                      <a:pt x="82" y="476"/>
                    </a:lnTo>
                    <a:lnTo>
                      <a:pt x="101" y="493"/>
                    </a:lnTo>
                    <a:lnTo>
                      <a:pt x="121" y="508"/>
                    </a:lnTo>
                    <a:lnTo>
                      <a:pt x="125" y="512"/>
                    </a:lnTo>
                    <a:lnTo>
                      <a:pt x="147" y="525"/>
                    </a:lnTo>
                    <a:lnTo>
                      <a:pt x="170" y="536"/>
                    </a:lnTo>
                    <a:lnTo>
                      <a:pt x="194" y="545"/>
                    </a:lnTo>
                    <a:lnTo>
                      <a:pt x="220" y="552"/>
                    </a:lnTo>
                    <a:lnTo>
                      <a:pt x="226" y="553"/>
                    </a:lnTo>
                    <a:lnTo>
                      <a:pt x="252" y="557"/>
                    </a:lnTo>
                    <a:lnTo>
                      <a:pt x="279" y="558"/>
                    </a:lnTo>
                    <a:lnTo>
                      <a:pt x="306" y="557"/>
                    </a:lnTo>
                    <a:lnTo>
                      <a:pt x="332" y="553"/>
                    </a:lnTo>
                    <a:lnTo>
                      <a:pt x="338" y="552"/>
                    </a:lnTo>
                    <a:lnTo>
                      <a:pt x="364" y="545"/>
                    </a:lnTo>
                    <a:lnTo>
                      <a:pt x="388" y="536"/>
                    </a:lnTo>
                    <a:lnTo>
                      <a:pt x="411" y="525"/>
                    </a:lnTo>
                    <a:lnTo>
                      <a:pt x="433" y="512"/>
                    </a:lnTo>
                    <a:lnTo>
                      <a:pt x="437" y="508"/>
                    </a:lnTo>
                    <a:lnTo>
                      <a:pt x="458" y="493"/>
                    </a:lnTo>
                    <a:lnTo>
                      <a:pt x="476" y="476"/>
                    </a:lnTo>
                    <a:lnTo>
                      <a:pt x="493" y="458"/>
                    </a:lnTo>
                    <a:lnTo>
                      <a:pt x="508" y="437"/>
                    </a:lnTo>
                    <a:lnTo>
                      <a:pt x="512" y="433"/>
                    </a:lnTo>
                    <a:lnTo>
                      <a:pt x="525" y="411"/>
                    </a:lnTo>
                    <a:lnTo>
                      <a:pt x="536" y="388"/>
                    </a:lnTo>
                    <a:lnTo>
                      <a:pt x="545" y="364"/>
                    </a:lnTo>
                    <a:lnTo>
                      <a:pt x="552" y="338"/>
                    </a:lnTo>
                    <a:lnTo>
                      <a:pt x="553" y="332"/>
                    </a:lnTo>
                    <a:lnTo>
                      <a:pt x="557" y="306"/>
                    </a:lnTo>
                    <a:lnTo>
                      <a:pt x="558" y="279"/>
                    </a:lnTo>
                    <a:lnTo>
                      <a:pt x="557" y="252"/>
                    </a:lnTo>
                    <a:lnTo>
                      <a:pt x="553" y="226"/>
                    </a:lnTo>
                    <a:lnTo>
                      <a:pt x="552" y="220"/>
                    </a:lnTo>
                    <a:lnTo>
                      <a:pt x="545" y="194"/>
                    </a:lnTo>
                    <a:lnTo>
                      <a:pt x="536" y="170"/>
                    </a:lnTo>
                    <a:lnTo>
                      <a:pt x="525" y="147"/>
                    </a:lnTo>
                    <a:lnTo>
                      <a:pt x="512" y="125"/>
                    </a:lnTo>
                    <a:lnTo>
                      <a:pt x="508" y="121"/>
                    </a:lnTo>
                    <a:lnTo>
                      <a:pt x="493" y="101"/>
                    </a:lnTo>
                    <a:lnTo>
                      <a:pt x="476" y="82"/>
                    </a:lnTo>
                    <a:lnTo>
                      <a:pt x="458" y="65"/>
                    </a:lnTo>
                    <a:lnTo>
                      <a:pt x="437" y="50"/>
                    </a:lnTo>
                    <a:lnTo>
                      <a:pt x="433" y="46"/>
                    </a:lnTo>
                    <a:lnTo>
                      <a:pt x="411" y="33"/>
                    </a:lnTo>
                    <a:lnTo>
                      <a:pt x="388" y="22"/>
                    </a:lnTo>
                    <a:lnTo>
                      <a:pt x="364" y="13"/>
                    </a:lnTo>
                    <a:lnTo>
                      <a:pt x="338" y="6"/>
                    </a:lnTo>
                    <a:lnTo>
                      <a:pt x="332" y="5"/>
                    </a:lnTo>
                    <a:lnTo>
                      <a:pt x="306" y="1"/>
                    </a:lnTo>
                    <a:lnTo>
                      <a:pt x="279" y="0"/>
                    </a:lnTo>
                    <a:lnTo>
                      <a:pt x="252" y="1"/>
                    </a:lnTo>
                    <a:lnTo>
                      <a:pt x="279" y="30"/>
                    </a:lnTo>
                    <a:lnTo>
                      <a:pt x="306" y="31"/>
                    </a:lnTo>
                    <a:lnTo>
                      <a:pt x="332" y="35"/>
                    </a:lnTo>
                    <a:lnTo>
                      <a:pt x="332" y="20"/>
                    </a:lnTo>
                    <a:lnTo>
                      <a:pt x="326" y="34"/>
                    </a:lnTo>
                    <a:lnTo>
                      <a:pt x="352" y="41"/>
                    </a:lnTo>
                    <a:lnTo>
                      <a:pt x="376" y="50"/>
                    </a:lnTo>
                    <a:lnTo>
                      <a:pt x="399" y="61"/>
                    </a:lnTo>
                    <a:lnTo>
                      <a:pt x="421" y="74"/>
                    </a:lnTo>
                    <a:lnTo>
                      <a:pt x="427" y="60"/>
                    </a:lnTo>
                    <a:lnTo>
                      <a:pt x="416" y="71"/>
                    </a:lnTo>
                    <a:lnTo>
                      <a:pt x="437" y="86"/>
                    </a:lnTo>
                    <a:lnTo>
                      <a:pt x="455" y="103"/>
                    </a:lnTo>
                    <a:lnTo>
                      <a:pt x="472" y="122"/>
                    </a:lnTo>
                    <a:lnTo>
                      <a:pt x="487" y="142"/>
                    </a:lnTo>
                    <a:lnTo>
                      <a:pt x="498" y="131"/>
                    </a:lnTo>
                    <a:lnTo>
                      <a:pt x="484" y="137"/>
                    </a:lnTo>
                    <a:lnTo>
                      <a:pt x="497" y="159"/>
                    </a:lnTo>
                    <a:lnTo>
                      <a:pt x="508" y="182"/>
                    </a:lnTo>
                    <a:lnTo>
                      <a:pt x="517" y="206"/>
                    </a:lnTo>
                    <a:lnTo>
                      <a:pt x="524" y="232"/>
                    </a:lnTo>
                    <a:lnTo>
                      <a:pt x="538" y="226"/>
                    </a:lnTo>
                    <a:lnTo>
                      <a:pt x="523" y="226"/>
                    </a:lnTo>
                    <a:lnTo>
                      <a:pt x="527" y="252"/>
                    </a:lnTo>
                    <a:lnTo>
                      <a:pt x="528" y="279"/>
                    </a:lnTo>
                    <a:lnTo>
                      <a:pt x="527" y="306"/>
                    </a:lnTo>
                    <a:lnTo>
                      <a:pt x="523" y="332"/>
                    </a:lnTo>
                    <a:lnTo>
                      <a:pt x="538" y="332"/>
                    </a:lnTo>
                    <a:lnTo>
                      <a:pt x="524" y="326"/>
                    </a:lnTo>
                    <a:lnTo>
                      <a:pt x="517" y="352"/>
                    </a:lnTo>
                    <a:lnTo>
                      <a:pt x="508" y="376"/>
                    </a:lnTo>
                    <a:lnTo>
                      <a:pt x="497" y="399"/>
                    </a:lnTo>
                    <a:lnTo>
                      <a:pt x="484" y="421"/>
                    </a:lnTo>
                    <a:lnTo>
                      <a:pt x="498" y="427"/>
                    </a:lnTo>
                    <a:lnTo>
                      <a:pt x="487" y="416"/>
                    </a:lnTo>
                    <a:lnTo>
                      <a:pt x="472" y="437"/>
                    </a:lnTo>
                    <a:lnTo>
                      <a:pt x="455" y="455"/>
                    </a:lnTo>
                    <a:lnTo>
                      <a:pt x="437" y="472"/>
                    </a:lnTo>
                    <a:lnTo>
                      <a:pt x="416" y="487"/>
                    </a:lnTo>
                    <a:lnTo>
                      <a:pt x="427" y="498"/>
                    </a:lnTo>
                    <a:lnTo>
                      <a:pt x="421" y="484"/>
                    </a:lnTo>
                    <a:lnTo>
                      <a:pt x="399" y="497"/>
                    </a:lnTo>
                    <a:lnTo>
                      <a:pt x="376" y="508"/>
                    </a:lnTo>
                    <a:lnTo>
                      <a:pt x="352" y="517"/>
                    </a:lnTo>
                    <a:lnTo>
                      <a:pt x="326" y="524"/>
                    </a:lnTo>
                    <a:lnTo>
                      <a:pt x="332" y="538"/>
                    </a:lnTo>
                    <a:lnTo>
                      <a:pt x="332" y="523"/>
                    </a:lnTo>
                    <a:lnTo>
                      <a:pt x="306" y="527"/>
                    </a:lnTo>
                    <a:lnTo>
                      <a:pt x="279" y="528"/>
                    </a:lnTo>
                    <a:lnTo>
                      <a:pt x="252" y="527"/>
                    </a:lnTo>
                    <a:lnTo>
                      <a:pt x="226" y="523"/>
                    </a:lnTo>
                    <a:lnTo>
                      <a:pt x="226" y="538"/>
                    </a:lnTo>
                    <a:lnTo>
                      <a:pt x="232" y="524"/>
                    </a:lnTo>
                    <a:lnTo>
                      <a:pt x="206" y="517"/>
                    </a:lnTo>
                    <a:lnTo>
                      <a:pt x="182" y="508"/>
                    </a:lnTo>
                    <a:lnTo>
                      <a:pt x="159" y="497"/>
                    </a:lnTo>
                    <a:lnTo>
                      <a:pt x="137" y="484"/>
                    </a:lnTo>
                    <a:lnTo>
                      <a:pt x="131" y="498"/>
                    </a:lnTo>
                    <a:lnTo>
                      <a:pt x="142" y="487"/>
                    </a:lnTo>
                    <a:lnTo>
                      <a:pt x="122" y="472"/>
                    </a:lnTo>
                    <a:lnTo>
                      <a:pt x="103" y="455"/>
                    </a:lnTo>
                    <a:lnTo>
                      <a:pt x="86" y="437"/>
                    </a:lnTo>
                    <a:lnTo>
                      <a:pt x="71" y="416"/>
                    </a:lnTo>
                    <a:lnTo>
                      <a:pt x="60" y="427"/>
                    </a:lnTo>
                    <a:lnTo>
                      <a:pt x="74" y="421"/>
                    </a:lnTo>
                    <a:lnTo>
                      <a:pt x="61" y="399"/>
                    </a:lnTo>
                    <a:lnTo>
                      <a:pt x="50" y="376"/>
                    </a:lnTo>
                    <a:lnTo>
                      <a:pt x="41" y="352"/>
                    </a:lnTo>
                    <a:lnTo>
                      <a:pt x="34" y="326"/>
                    </a:lnTo>
                    <a:lnTo>
                      <a:pt x="20" y="332"/>
                    </a:lnTo>
                    <a:lnTo>
                      <a:pt x="35" y="332"/>
                    </a:lnTo>
                    <a:lnTo>
                      <a:pt x="31" y="306"/>
                    </a:lnTo>
                    <a:lnTo>
                      <a:pt x="30" y="279"/>
                    </a:lnTo>
                    <a:lnTo>
                      <a:pt x="31" y="252"/>
                    </a:lnTo>
                    <a:lnTo>
                      <a:pt x="35" y="226"/>
                    </a:lnTo>
                    <a:lnTo>
                      <a:pt x="20" y="226"/>
                    </a:lnTo>
                    <a:lnTo>
                      <a:pt x="34" y="232"/>
                    </a:lnTo>
                    <a:lnTo>
                      <a:pt x="41" y="206"/>
                    </a:lnTo>
                    <a:lnTo>
                      <a:pt x="50" y="182"/>
                    </a:lnTo>
                    <a:lnTo>
                      <a:pt x="61" y="159"/>
                    </a:lnTo>
                    <a:lnTo>
                      <a:pt x="74" y="137"/>
                    </a:lnTo>
                    <a:lnTo>
                      <a:pt x="60" y="131"/>
                    </a:lnTo>
                    <a:lnTo>
                      <a:pt x="71" y="142"/>
                    </a:lnTo>
                    <a:lnTo>
                      <a:pt x="86" y="122"/>
                    </a:lnTo>
                    <a:lnTo>
                      <a:pt x="103" y="103"/>
                    </a:lnTo>
                    <a:lnTo>
                      <a:pt x="122" y="86"/>
                    </a:lnTo>
                    <a:lnTo>
                      <a:pt x="142" y="71"/>
                    </a:lnTo>
                    <a:lnTo>
                      <a:pt x="131" y="60"/>
                    </a:lnTo>
                    <a:lnTo>
                      <a:pt x="137" y="74"/>
                    </a:lnTo>
                    <a:lnTo>
                      <a:pt x="159" y="61"/>
                    </a:lnTo>
                    <a:lnTo>
                      <a:pt x="182" y="50"/>
                    </a:lnTo>
                    <a:lnTo>
                      <a:pt x="206" y="41"/>
                    </a:lnTo>
                    <a:lnTo>
                      <a:pt x="232" y="34"/>
                    </a:lnTo>
                    <a:lnTo>
                      <a:pt x="226" y="20"/>
                    </a:lnTo>
                    <a:lnTo>
                      <a:pt x="226" y="35"/>
                    </a:lnTo>
                    <a:lnTo>
                      <a:pt x="252" y="31"/>
                    </a:lnTo>
                    <a:lnTo>
                      <a:pt x="279" y="30"/>
                    </a:lnTo>
                    <a:lnTo>
                      <a:pt x="252" y="1"/>
                    </a:lnTo>
                  </a:path>
                </a:pathLst>
              </a:custGeom>
              <a:solidFill>
                <a:schemeClr val="accent2"/>
              </a:solidFill>
              <a:ln w="762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1235999" name="Text Box 31"/>
            <p:cNvSpPr txBox="1">
              <a:spLocks noChangeArrowheads="1"/>
            </p:cNvSpPr>
            <p:nvPr/>
          </p:nvSpPr>
          <p:spPr bwMode="auto">
            <a:xfrm>
              <a:off x="4676" y="2177"/>
              <a:ext cx="233" cy="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US" sz="2800" b="1">
                  <a:solidFill>
                    <a:srgbClr val="00FF00"/>
                  </a:solidFill>
                  <a:latin typeface="Symbol" pitchFamily="18" charset="2"/>
                  <a:cs typeface="Miriam" pitchFamily="2" charset="-79"/>
                </a:rPr>
                <a:t>e</a:t>
              </a:r>
              <a:endParaRPr lang="en-US" sz="2800" b="1">
                <a:solidFill>
                  <a:srgbClr val="00FF00"/>
                </a:solidFill>
                <a:latin typeface="Miriam" pitchFamily="2" charset="-79"/>
                <a:cs typeface="Miriam" pitchFamily="2" charset="-79"/>
              </a:endParaRPr>
            </a:p>
          </p:txBody>
        </p:sp>
        <p:sp>
          <p:nvSpPr>
            <p:cNvPr id="1236000" name="Text Box 32"/>
            <p:cNvSpPr txBox="1">
              <a:spLocks noChangeArrowheads="1"/>
            </p:cNvSpPr>
            <p:nvPr/>
          </p:nvSpPr>
          <p:spPr bwMode="auto">
            <a:xfrm>
              <a:off x="3558" y="2628"/>
              <a:ext cx="317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1236001" name="Text Box 33"/>
          <p:cNvSpPr txBox="1">
            <a:spLocks noChangeArrowheads="1"/>
          </p:cNvSpPr>
          <p:nvPr/>
        </p:nvSpPr>
        <p:spPr bwMode="auto">
          <a:xfrm>
            <a:off x="458788" y="4613275"/>
            <a:ext cx="336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00FF00"/>
                </a:solidFill>
                <a:latin typeface="Symbol" pitchFamily="18" charset="2"/>
              </a:rPr>
              <a:t>e</a:t>
            </a:r>
            <a:endParaRPr lang="en-US" sz="1800" b="1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6002" name="Line 34"/>
          <p:cNvSpPr>
            <a:spLocks noChangeShapeType="1"/>
          </p:cNvSpPr>
          <p:nvPr/>
        </p:nvSpPr>
        <p:spPr bwMode="auto">
          <a:xfrm flipV="1">
            <a:off x="161925" y="6319838"/>
            <a:ext cx="874713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6003" name="Line 35"/>
          <p:cNvSpPr>
            <a:spLocks noChangeShapeType="1"/>
          </p:cNvSpPr>
          <p:nvPr/>
        </p:nvSpPr>
        <p:spPr bwMode="auto">
          <a:xfrm flipV="1">
            <a:off x="1050925" y="4808538"/>
            <a:ext cx="9525" cy="149383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6004" name="Line 36"/>
          <p:cNvSpPr>
            <a:spLocks noChangeShapeType="1"/>
          </p:cNvSpPr>
          <p:nvPr/>
        </p:nvSpPr>
        <p:spPr bwMode="auto">
          <a:xfrm>
            <a:off x="1062038" y="4862513"/>
            <a:ext cx="7275512" cy="158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6005" name="Line 37"/>
          <p:cNvSpPr>
            <a:spLocks noChangeShapeType="1"/>
          </p:cNvSpPr>
          <p:nvPr/>
        </p:nvSpPr>
        <p:spPr bwMode="auto">
          <a:xfrm>
            <a:off x="169863" y="6013450"/>
            <a:ext cx="8353425" cy="1588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6006" name="Text Box 38"/>
          <p:cNvSpPr txBox="1">
            <a:spLocks noChangeArrowheads="1"/>
          </p:cNvSpPr>
          <p:nvPr/>
        </p:nvSpPr>
        <p:spPr bwMode="auto">
          <a:xfrm>
            <a:off x="193675" y="3352800"/>
            <a:ext cx="54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</a:rPr>
              <a:t>VL</a:t>
            </a:r>
          </a:p>
        </p:txBody>
      </p:sp>
      <p:sp>
        <p:nvSpPr>
          <p:cNvPr id="1236007" name="Text Box 39"/>
          <p:cNvSpPr txBox="1">
            <a:spLocks noChangeArrowheads="1"/>
          </p:cNvSpPr>
          <p:nvPr/>
        </p:nvSpPr>
        <p:spPr bwMode="auto">
          <a:xfrm>
            <a:off x="1079500" y="5632450"/>
            <a:ext cx="265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Times New Roman" pitchFamily="18" charset="0"/>
              </a:rPr>
              <a:t>All other parameters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5913"/>
            <a:ext cx="9201150" cy="1143000"/>
          </a:xfrm>
        </p:spPr>
        <p:txBody>
          <a:bodyPr/>
          <a:lstStyle/>
          <a:p>
            <a:pPr algn="l"/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Early VIRAL Kinetics – </a:t>
            </a:r>
            <a:br>
              <a:rPr lang="en-US" sz="3200" b="1" u="sng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Differences and similarities</a:t>
            </a:r>
            <a:br>
              <a:rPr lang="en-US" sz="3200" b="1" u="sng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between   </a:t>
            </a:r>
            <a:r>
              <a:rPr lang="en-US" sz="3200" b="1" u="sng">
                <a:solidFill>
                  <a:schemeClr val="bg1"/>
                </a:solidFill>
                <a:cs typeface="Arial" pitchFamily="34" charset="0"/>
              </a:rPr>
              <a:t>Peg-IFNa2-A</a:t>
            </a: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  and  </a:t>
            </a:r>
            <a:r>
              <a:rPr lang="en-US" sz="3200" b="1" u="sng">
                <a:solidFill>
                  <a:schemeClr val="tx1"/>
                </a:solidFill>
                <a:cs typeface="Arial" pitchFamily="34" charset="0"/>
              </a:rPr>
              <a:t>Peg-IFN-a2-B</a:t>
            </a:r>
            <a:endParaRPr lang="en-US" sz="3200" u="sng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19587" name="Line 3"/>
          <p:cNvSpPr>
            <a:spLocks noChangeShapeType="1"/>
          </p:cNvSpPr>
          <p:nvPr/>
        </p:nvSpPr>
        <p:spPr bwMode="auto">
          <a:xfrm flipH="1">
            <a:off x="690563" y="2362200"/>
            <a:ext cx="39687" cy="405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19588" name="Line 4"/>
          <p:cNvSpPr>
            <a:spLocks noChangeShapeType="1"/>
          </p:cNvSpPr>
          <p:nvPr/>
        </p:nvSpPr>
        <p:spPr bwMode="auto">
          <a:xfrm flipH="1" flipV="1">
            <a:off x="673100" y="6407150"/>
            <a:ext cx="7558088" cy="39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19589" name="Text Box 5"/>
          <p:cNvSpPr txBox="1">
            <a:spLocks noChangeArrowheads="1"/>
          </p:cNvSpPr>
          <p:nvPr/>
        </p:nvSpPr>
        <p:spPr bwMode="auto">
          <a:xfrm>
            <a:off x="3756025" y="6461125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time</a:t>
            </a:r>
          </a:p>
        </p:txBody>
      </p:sp>
      <p:sp>
        <p:nvSpPr>
          <p:cNvPr id="1219590" name="Text Box 6"/>
          <p:cNvSpPr txBox="1">
            <a:spLocks noChangeArrowheads="1"/>
          </p:cNvSpPr>
          <p:nvPr/>
        </p:nvSpPr>
        <p:spPr bwMode="auto">
          <a:xfrm rot="-5400000">
            <a:off x="-761206" y="4474369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Viral 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5913"/>
            <a:ext cx="9201150" cy="1143000"/>
          </a:xfrm>
        </p:spPr>
        <p:txBody>
          <a:bodyPr/>
          <a:lstStyle/>
          <a:p>
            <a:pPr algn="l"/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Early VIRAL Kinetics – </a:t>
            </a:r>
            <a:br>
              <a:rPr lang="en-US" sz="3200" b="1" u="sng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Differences in viral dynamics </a:t>
            </a:r>
            <a:br>
              <a:rPr lang="en-US" sz="3200" b="1" u="sng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between   </a:t>
            </a:r>
            <a:r>
              <a:rPr lang="en-US" sz="3200" b="1" u="sng">
                <a:solidFill>
                  <a:schemeClr val="bg1"/>
                </a:solidFill>
                <a:cs typeface="Arial" pitchFamily="34" charset="0"/>
              </a:rPr>
              <a:t>Women-A</a:t>
            </a: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  and  </a:t>
            </a:r>
            <a:r>
              <a:rPr lang="en-US" sz="3200" b="1" u="sng">
                <a:solidFill>
                  <a:schemeClr val="tx1"/>
                </a:solidFill>
                <a:cs typeface="Arial" pitchFamily="34" charset="0"/>
              </a:rPr>
              <a:t>Men-B</a:t>
            </a:r>
            <a:endParaRPr lang="en-US" sz="3200" u="sng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220611" name="Group 3"/>
          <p:cNvGrpSpPr>
            <a:grpSpLocks/>
          </p:cNvGrpSpPr>
          <p:nvPr/>
        </p:nvGrpSpPr>
        <p:grpSpPr bwMode="auto">
          <a:xfrm>
            <a:off x="223838" y="3140075"/>
            <a:ext cx="9104312" cy="3521075"/>
            <a:chOff x="141" y="1978"/>
            <a:chExt cx="5735" cy="2218"/>
          </a:xfrm>
        </p:grpSpPr>
        <p:sp>
          <p:nvSpPr>
            <p:cNvPr id="1220612" name="Line 4"/>
            <p:cNvSpPr>
              <a:spLocks noChangeShapeType="1"/>
            </p:cNvSpPr>
            <p:nvPr/>
          </p:nvSpPr>
          <p:spPr bwMode="auto">
            <a:xfrm>
              <a:off x="435" y="1978"/>
              <a:ext cx="0" cy="19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0613" name="Line 5"/>
            <p:cNvSpPr>
              <a:spLocks noChangeShapeType="1"/>
            </p:cNvSpPr>
            <p:nvPr/>
          </p:nvSpPr>
          <p:spPr bwMode="auto">
            <a:xfrm flipH="1" flipV="1">
              <a:off x="424" y="3912"/>
              <a:ext cx="5452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0614" name="Text Box 6"/>
            <p:cNvSpPr txBox="1">
              <a:spLocks noChangeArrowheads="1"/>
            </p:cNvSpPr>
            <p:nvPr/>
          </p:nvSpPr>
          <p:spPr bwMode="auto">
            <a:xfrm>
              <a:off x="2366" y="3946"/>
              <a:ext cx="14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1220615" name="Text Box 7"/>
            <p:cNvSpPr txBox="1">
              <a:spLocks noChangeArrowheads="1"/>
            </p:cNvSpPr>
            <p:nvPr/>
          </p:nvSpPr>
          <p:spPr bwMode="auto">
            <a:xfrm rot="-5400000">
              <a:off x="-480" y="2829"/>
              <a:ext cx="14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Involvement level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5913"/>
            <a:ext cx="9201150" cy="1143000"/>
          </a:xfrm>
        </p:spPr>
        <p:txBody>
          <a:bodyPr/>
          <a:lstStyle/>
          <a:p>
            <a:pPr algn="l"/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Early VIRIL Kinetics – </a:t>
            </a:r>
            <a:br>
              <a:rPr lang="en-US" sz="3200" b="1" u="sng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Differences in dating dynamics </a:t>
            </a:r>
            <a:br>
              <a:rPr lang="en-US" sz="3200" b="1" u="sng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between   </a:t>
            </a:r>
            <a:r>
              <a:rPr lang="en-US" sz="3200" b="1" u="sng">
                <a:solidFill>
                  <a:schemeClr val="bg1"/>
                </a:solidFill>
                <a:cs typeface="Arial" pitchFamily="34" charset="0"/>
              </a:rPr>
              <a:t>Women-A</a:t>
            </a: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  and  </a:t>
            </a:r>
            <a:r>
              <a:rPr lang="en-US" sz="3200" b="1" u="sng">
                <a:solidFill>
                  <a:schemeClr val="tx1"/>
                </a:solidFill>
                <a:cs typeface="Arial" pitchFamily="34" charset="0"/>
              </a:rPr>
              <a:t>Men-B</a:t>
            </a:r>
            <a:endParaRPr lang="en-US" sz="3200" u="sng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1635" name="Line 3"/>
          <p:cNvSpPr>
            <a:spLocks noChangeShapeType="1"/>
          </p:cNvSpPr>
          <p:nvPr/>
        </p:nvSpPr>
        <p:spPr bwMode="auto">
          <a:xfrm flipV="1">
            <a:off x="935038" y="3565525"/>
            <a:ext cx="1228725" cy="2255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1636" name="Line 4"/>
          <p:cNvSpPr>
            <a:spLocks noChangeShapeType="1"/>
          </p:cNvSpPr>
          <p:nvPr/>
        </p:nvSpPr>
        <p:spPr bwMode="auto">
          <a:xfrm flipV="1">
            <a:off x="954088" y="5200650"/>
            <a:ext cx="1160462" cy="5905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1637" name="Line 5"/>
          <p:cNvSpPr>
            <a:spLocks noChangeShapeType="1"/>
          </p:cNvSpPr>
          <p:nvPr/>
        </p:nvSpPr>
        <p:spPr bwMode="auto">
          <a:xfrm flipV="1">
            <a:off x="935038" y="4640263"/>
            <a:ext cx="1200150" cy="11779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1638" name="Line 6"/>
          <p:cNvSpPr>
            <a:spLocks noChangeShapeType="1"/>
          </p:cNvSpPr>
          <p:nvPr/>
        </p:nvSpPr>
        <p:spPr bwMode="auto">
          <a:xfrm flipV="1">
            <a:off x="966788" y="5697538"/>
            <a:ext cx="1200150" cy="920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1639" name="Text Box 7"/>
          <p:cNvSpPr txBox="1">
            <a:spLocks noChangeArrowheads="1"/>
          </p:cNvSpPr>
          <p:nvPr/>
        </p:nvSpPr>
        <p:spPr bwMode="auto">
          <a:xfrm>
            <a:off x="1212850" y="1822450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Gender effects</a:t>
            </a:r>
          </a:p>
        </p:txBody>
      </p:sp>
      <p:sp>
        <p:nvSpPr>
          <p:cNvPr id="1221640" name="Line 8"/>
          <p:cNvSpPr>
            <a:spLocks noChangeShapeType="1"/>
          </p:cNvSpPr>
          <p:nvPr/>
        </p:nvSpPr>
        <p:spPr bwMode="auto">
          <a:xfrm>
            <a:off x="2147888" y="2165350"/>
            <a:ext cx="11112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1221641" name="Group 9"/>
          <p:cNvGrpSpPr>
            <a:grpSpLocks/>
          </p:cNvGrpSpPr>
          <p:nvPr/>
        </p:nvGrpSpPr>
        <p:grpSpPr bwMode="auto">
          <a:xfrm>
            <a:off x="223838" y="3140075"/>
            <a:ext cx="9104312" cy="3521075"/>
            <a:chOff x="141" y="1978"/>
            <a:chExt cx="5735" cy="2218"/>
          </a:xfrm>
        </p:grpSpPr>
        <p:sp>
          <p:nvSpPr>
            <p:cNvPr id="1221642" name="Line 10"/>
            <p:cNvSpPr>
              <a:spLocks noChangeShapeType="1"/>
            </p:cNvSpPr>
            <p:nvPr/>
          </p:nvSpPr>
          <p:spPr bwMode="auto">
            <a:xfrm>
              <a:off x="435" y="1978"/>
              <a:ext cx="0" cy="19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1643" name="Line 11"/>
            <p:cNvSpPr>
              <a:spLocks noChangeShapeType="1"/>
            </p:cNvSpPr>
            <p:nvPr/>
          </p:nvSpPr>
          <p:spPr bwMode="auto">
            <a:xfrm flipH="1" flipV="1">
              <a:off x="424" y="3912"/>
              <a:ext cx="5452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1644" name="Text Box 12"/>
            <p:cNvSpPr txBox="1">
              <a:spLocks noChangeArrowheads="1"/>
            </p:cNvSpPr>
            <p:nvPr/>
          </p:nvSpPr>
          <p:spPr bwMode="auto">
            <a:xfrm>
              <a:off x="2366" y="3946"/>
              <a:ext cx="14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1221645" name="Text Box 13"/>
            <p:cNvSpPr txBox="1">
              <a:spLocks noChangeArrowheads="1"/>
            </p:cNvSpPr>
            <p:nvPr/>
          </p:nvSpPr>
          <p:spPr bwMode="auto">
            <a:xfrm rot="-5400000">
              <a:off x="-480" y="2829"/>
              <a:ext cx="14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Involvement level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2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8" y="836613"/>
            <a:ext cx="8534400" cy="5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72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58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HIV Kinetics during Anti-Viral Therapy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1207300" name="Text Box 4"/>
          <p:cNvSpPr txBox="1">
            <a:spLocks noChangeArrowheads="1"/>
          </p:cNvSpPr>
          <p:nvPr/>
        </p:nvSpPr>
        <p:spPr bwMode="auto">
          <a:xfrm>
            <a:off x="0" y="6338888"/>
            <a:ext cx="9761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800" b="1">
                <a:solidFill>
                  <a:srgbClr val="FFFFFF"/>
                </a:solidFill>
                <a:latin typeface="Times New Roman" pitchFamily="18" charset="0"/>
              </a:rPr>
              <a:t>Ritonavir Mono-therapy - </a:t>
            </a:r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Ho, Neumann, Perelson et al, Nature, 1995</a:t>
            </a: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5177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5913"/>
            <a:ext cx="9201150" cy="1143000"/>
          </a:xfrm>
        </p:spPr>
        <p:txBody>
          <a:bodyPr/>
          <a:lstStyle/>
          <a:p>
            <a:pPr algn="l"/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Early VIRIL Kinetics – </a:t>
            </a:r>
            <a:br>
              <a:rPr lang="en-US" sz="3200" b="1" u="sng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Differences in dating dynamics </a:t>
            </a:r>
            <a:br>
              <a:rPr lang="en-US" sz="3200" b="1" u="sng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between   </a:t>
            </a:r>
            <a:r>
              <a:rPr lang="en-US" sz="3200" b="1" u="sng">
                <a:solidFill>
                  <a:schemeClr val="bg1"/>
                </a:solidFill>
                <a:cs typeface="Arial" pitchFamily="34" charset="0"/>
              </a:rPr>
              <a:t>Women-A</a:t>
            </a: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  and  </a:t>
            </a:r>
            <a:r>
              <a:rPr lang="en-US" sz="3200" b="1" u="sng">
                <a:solidFill>
                  <a:schemeClr val="tx1"/>
                </a:solidFill>
                <a:cs typeface="Arial" pitchFamily="34" charset="0"/>
              </a:rPr>
              <a:t>Men-B</a:t>
            </a:r>
            <a:endParaRPr lang="en-US" sz="3200" u="sng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222659" name="Group 3"/>
          <p:cNvGrpSpPr>
            <a:grpSpLocks/>
          </p:cNvGrpSpPr>
          <p:nvPr/>
        </p:nvGrpSpPr>
        <p:grpSpPr bwMode="auto">
          <a:xfrm flipV="1">
            <a:off x="935038" y="3565525"/>
            <a:ext cx="2206625" cy="2255838"/>
            <a:chOff x="666" y="1715"/>
            <a:chExt cx="1390" cy="1421"/>
          </a:xfrm>
        </p:grpSpPr>
        <p:sp>
          <p:nvSpPr>
            <p:cNvPr id="1222660" name="Line 4"/>
            <p:cNvSpPr>
              <a:spLocks noChangeShapeType="1"/>
            </p:cNvSpPr>
            <p:nvPr/>
          </p:nvSpPr>
          <p:spPr bwMode="auto">
            <a:xfrm>
              <a:off x="666" y="1715"/>
              <a:ext cx="774" cy="1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2661" name="Line 5"/>
            <p:cNvSpPr>
              <a:spLocks noChangeShapeType="1"/>
            </p:cNvSpPr>
            <p:nvPr/>
          </p:nvSpPr>
          <p:spPr bwMode="auto">
            <a:xfrm>
              <a:off x="678" y="1734"/>
              <a:ext cx="731" cy="3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2662" name="Line 6"/>
            <p:cNvSpPr>
              <a:spLocks noChangeShapeType="1"/>
            </p:cNvSpPr>
            <p:nvPr/>
          </p:nvSpPr>
          <p:spPr bwMode="auto">
            <a:xfrm>
              <a:off x="666" y="1717"/>
              <a:ext cx="756" cy="74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2663" name="Line 7"/>
            <p:cNvSpPr>
              <a:spLocks noChangeShapeType="1"/>
            </p:cNvSpPr>
            <p:nvPr/>
          </p:nvSpPr>
          <p:spPr bwMode="auto">
            <a:xfrm flipH="1">
              <a:off x="1436" y="2063"/>
              <a:ext cx="467" cy="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2664" name="Line 8"/>
            <p:cNvSpPr>
              <a:spLocks noChangeShapeType="1"/>
            </p:cNvSpPr>
            <p:nvPr/>
          </p:nvSpPr>
          <p:spPr bwMode="auto">
            <a:xfrm flipH="1">
              <a:off x="1413" y="2007"/>
              <a:ext cx="487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2665" name="Line 9"/>
            <p:cNvSpPr>
              <a:spLocks noChangeShapeType="1"/>
            </p:cNvSpPr>
            <p:nvPr/>
          </p:nvSpPr>
          <p:spPr bwMode="auto">
            <a:xfrm flipH="1">
              <a:off x="1462" y="1936"/>
              <a:ext cx="594" cy="1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2666" name="Line 10"/>
            <p:cNvSpPr>
              <a:spLocks noChangeShapeType="1"/>
            </p:cNvSpPr>
            <p:nvPr/>
          </p:nvSpPr>
          <p:spPr bwMode="auto">
            <a:xfrm>
              <a:off x="686" y="1735"/>
              <a:ext cx="1275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2667" name="Line 11"/>
            <p:cNvSpPr>
              <a:spLocks noChangeShapeType="1"/>
            </p:cNvSpPr>
            <p:nvPr/>
          </p:nvSpPr>
          <p:spPr bwMode="auto">
            <a:xfrm flipH="1" flipV="1">
              <a:off x="1389" y="2111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2668" name="Line 12"/>
            <p:cNvSpPr>
              <a:spLocks noChangeShapeType="1"/>
            </p:cNvSpPr>
            <p:nvPr/>
          </p:nvSpPr>
          <p:spPr bwMode="auto">
            <a:xfrm flipH="1" flipV="1">
              <a:off x="1410" y="2446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222669" name="Text Box 13"/>
          <p:cNvSpPr txBox="1">
            <a:spLocks noChangeArrowheads="1"/>
          </p:cNvSpPr>
          <p:nvPr/>
        </p:nvSpPr>
        <p:spPr bwMode="auto">
          <a:xfrm>
            <a:off x="1212850" y="1822450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Gender effects</a:t>
            </a:r>
          </a:p>
        </p:txBody>
      </p:sp>
      <p:sp>
        <p:nvSpPr>
          <p:cNvPr id="1222670" name="Line 14"/>
          <p:cNvSpPr>
            <a:spLocks noChangeShapeType="1"/>
          </p:cNvSpPr>
          <p:nvPr/>
        </p:nvSpPr>
        <p:spPr bwMode="auto">
          <a:xfrm>
            <a:off x="2147888" y="2165350"/>
            <a:ext cx="11112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1222671" name="Group 15"/>
          <p:cNvGrpSpPr>
            <a:grpSpLocks/>
          </p:cNvGrpSpPr>
          <p:nvPr/>
        </p:nvGrpSpPr>
        <p:grpSpPr bwMode="auto">
          <a:xfrm>
            <a:off x="223838" y="3140075"/>
            <a:ext cx="9104312" cy="3521075"/>
            <a:chOff x="141" y="1978"/>
            <a:chExt cx="5735" cy="2218"/>
          </a:xfrm>
        </p:grpSpPr>
        <p:sp>
          <p:nvSpPr>
            <p:cNvPr id="1222672" name="Line 16"/>
            <p:cNvSpPr>
              <a:spLocks noChangeShapeType="1"/>
            </p:cNvSpPr>
            <p:nvPr/>
          </p:nvSpPr>
          <p:spPr bwMode="auto">
            <a:xfrm>
              <a:off x="435" y="1978"/>
              <a:ext cx="0" cy="19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2673" name="Line 17"/>
            <p:cNvSpPr>
              <a:spLocks noChangeShapeType="1"/>
            </p:cNvSpPr>
            <p:nvPr/>
          </p:nvSpPr>
          <p:spPr bwMode="auto">
            <a:xfrm flipH="1" flipV="1">
              <a:off x="424" y="3912"/>
              <a:ext cx="5452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2674" name="Text Box 18"/>
            <p:cNvSpPr txBox="1">
              <a:spLocks noChangeArrowheads="1"/>
            </p:cNvSpPr>
            <p:nvPr/>
          </p:nvSpPr>
          <p:spPr bwMode="auto">
            <a:xfrm>
              <a:off x="2366" y="3946"/>
              <a:ext cx="14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1222675" name="Text Box 19"/>
            <p:cNvSpPr txBox="1">
              <a:spLocks noChangeArrowheads="1"/>
            </p:cNvSpPr>
            <p:nvPr/>
          </p:nvSpPr>
          <p:spPr bwMode="auto">
            <a:xfrm rot="-5400000">
              <a:off x="-480" y="2829"/>
              <a:ext cx="14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Involvement level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5913"/>
            <a:ext cx="9201150" cy="1143000"/>
          </a:xfrm>
        </p:spPr>
        <p:txBody>
          <a:bodyPr/>
          <a:lstStyle/>
          <a:p>
            <a:pPr algn="l"/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Early VIRIL Kinetics – </a:t>
            </a:r>
            <a:br>
              <a:rPr lang="en-US" sz="3200" b="1" u="sng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Differences in dating dynamics </a:t>
            </a:r>
            <a:br>
              <a:rPr lang="en-US" sz="3200" b="1" u="sng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between   </a:t>
            </a:r>
            <a:r>
              <a:rPr lang="en-US" sz="3200" b="1" u="sng">
                <a:solidFill>
                  <a:schemeClr val="bg1"/>
                </a:solidFill>
                <a:cs typeface="Arial" pitchFamily="34" charset="0"/>
              </a:rPr>
              <a:t>Women-A</a:t>
            </a: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  and  </a:t>
            </a:r>
            <a:r>
              <a:rPr lang="en-US" sz="3200" b="1" u="sng">
                <a:solidFill>
                  <a:schemeClr val="tx1"/>
                </a:solidFill>
                <a:cs typeface="Arial" pitchFamily="34" charset="0"/>
              </a:rPr>
              <a:t>Men-B</a:t>
            </a:r>
            <a:endParaRPr lang="en-US" sz="3200" u="sng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3683" name="Text Box 3"/>
          <p:cNvSpPr txBox="1">
            <a:spLocks noChangeArrowheads="1"/>
          </p:cNvSpPr>
          <p:nvPr/>
        </p:nvSpPr>
        <p:spPr bwMode="auto">
          <a:xfrm>
            <a:off x="4044950" y="1798638"/>
            <a:ext cx="467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PERSONALITY  CORRELATES</a:t>
            </a:r>
          </a:p>
        </p:txBody>
      </p:sp>
      <p:grpSp>
        <p:nvGrpSpPr>
          <p:cNvPr id="1223684" name="Group 4"/>
          <p:cNvGrpSpPr>
            <a:grpSpLocks/>
          </p:cNvGrpSpPr>
          <p:nvPr/>
        </p:nvGrpSpPr>
        <p:grpSpPr bwMode="auto">
          <a:xfrm flipV="1">
            <a:off x="935038" y="3565525"/>
            <a:ext cx="2206625" cy="2255838"/>
            <a:chOff x="666" y="1715"/>
            <a:chExt cx="1390" cy="1421"/>
          </a:xfrm>
        </p:grpSpPr>
        <p:sp>
          <p:nvSpPr>
            <p:cNvPr id="1223685" name="Line 5"/>
            <p:cNvSpPr>
              <a:spLocks noChangeShapeType="1"/>
            </p:cNvSpPr>
            <p:nvPr/>
          </p:nvSpPr>
          <p:spPr bwMode="auto">
            <a:xfrm>
              <a:off x="666" y="1715"/>
              <a:ext cx="774" cy="1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3686" name="Line 6"/>
            <p:cNvSpPr>
              <a:spLocks noChangeShapeType="1"/>
            </p:cNvSpPr>
            <p:nvPr/>
          </p:nvSpPr>
          <p:spPr bwMode="auto">
            <a:xfrm>
              <a:off x="678" y="1734"/>
              <a:ext cx="731" cy="3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3687" name="Line 7"/>
            <p:cNvSpPr>
              <a:spLocks noChangeShapeType="1"/>
            </p:cNvSpPr>
            <p:nvPr/>
          </p:nvSpPr>
          <p:spPr bwMode="auto">
            <a:xfrm>
              <a:off x="666" y="1717"/>
              <a:ext cx="756" cy="74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3688" name="Line 8"/>
            <p:cNvSpPr>
              <a:spLocks noChangeShapeType="1"/>
            </p:cNvSpPr>
            <p:nvPr/>
          </p:nvSpPr>
          <p:spPr bwMode="auto">
            <a:xfrm flipH="1">
              <a:off x="1436" y="2063"/>
              <a:ext cx="467" cy="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3689" name="Line 9"/>
            <p:cNvSpPr>
              <a:spLocks noChangeShapeType="1"/>
            </p:cNvSpPr>
            <p:nvPr/>
          </p:nvSpPr>
          <p:spPr bwMode="auto">
            <a:xfrm flipH="1">
              <a:off x="1413" y="2007"/>
              <a:ext cx="487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3690" name="Line 10"/>
            <p:cNvSpPr>
              <a:spLocks noChangeShapeType="1"/>
            </p:cNvSpPr>
            <p:nvPr/>
          </p:nvSpPr>
          <p:spPr bwMode="auto">
            <a:xfrm flipH="1">
              <a:off x="1462" y="1936"/>
              <a:ext cx="594" cy="1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3691" name="Line 11"/>
            <p:cNvSpPr>
              <a:spLocks noChangeShapeType="1"/>
            </p:cNvSpPr>
            <p:nvPr/>
          </p:nvSpPr>
          <p:spPr bwMode="auto">
            <a:xfrm>
              <a:off x="686" y="1735"/>
              <a:ext cx="1275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3692" name="Line 12"/>
            <p:cNvSpPr>
              <a:spLocks noChangeShapeType="1"/>
            </p:cNvSpPr>
            <p:nvPr/>
          </p:nvSpPr>
          <p:spPr bwMode="auto">
            <a:xfrm flipH="1" flipV="1">
              <a:off x="1389" y="2111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3693" name="Line 13"/>
            <p:cNvSpPr>
              <a:spLocks noChangeShapeType="1"/>
            </p:cNvSpPr>
            <p:nvPr/>
          </p:nvSpPr>
          <p:spPr bwMode="auto">
            <a:xfrm flipH="1" flipV="1">
              <a:off x="1410" y="2446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223694" name="Line 14"/>
          <p:cNvSpPr>
            <a:spLocks noChangeShapeType="1"/>
          </p:cNvSpPr>
          <p:nvPr/>
        </p:nvSpPr>
        <p:spPr bwMode="auto">
          <a:xfrm>
            <a:off x="5862638" y="2141538"/>
            <a:ext cx="11112" cy="46831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3695" name="Text Box 15"/>
          <p:cNvSpPr txBox="1">
            <a:spLocks noChangeArrowheads="1"/>
          </p:cNvSpPr>
          <p:nvPr/>
        </p:nvSpPr>
        <p:spPr bwMode="auto">
          <a:xfrm>
            <a:off x="1212850" y="1822450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Gender effects</a:t>
            </a:r>
          </a:p>
        </p:txBody>
      </p:sp>
      <p:sp>
        <p:nvSpPr>
          <p:cNvPr id="1223696" name="Line 16"/>
          <p:cNvSpPr>
            <a:spLocks noChangeShapeType="1"/>
          </p:cNvSpPr>
          <p:nvPr/>
        </p:nvSpPr>
        <p:spPr bwMode="auto">
          <a:xfrm>
            <a:off x="2147888" y="2165350"/>
            <a:ext cx="11112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3697" name="Line 17"/>
          <p:cNvSpPr>
            <a:spLocks noChangeShapeType="1"/>
          </p:cNvSpPr>
          <p:nvPr/>
        </p:nvSpPr>
        <p:spPr bwMode="auto">
          <a:xfrm flipV="1">
            <a:off x="3527425" y="4033838"/>
            <a:ext cx="5040313" cy="145415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3698" name="Line 18"/>
          <p:cNvSpPr>
            <a:spLocks noChangeShapeType="1"/>
          </p:cNvSpPr>
          <p:nvPr/>
        </p:nvSpPr>
        <p:spPr bwMode="auto">
          <a:xfrm flipV="1">
            <a:off x="3543300" y="3930650"/>
            <a:ext cx="4987925" cy="148272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3699" name="Line 19"/>
          <p:cNvSpPr>
            <a:spLocks noChangeShapeType="1"/>
          </p:cNvSpPr>
          <p:nvPr/>
        </p:nvSpPr>
        <p:spPr bwMode="auto">
          <a:xfrm flipV="1">
            <a:off x="3549650" y="5372100"/>
            <a:ext cx="4959350" cy="1635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3700" name="Line 20"/>
          <p:cNvSpPr>
            <a:spLocks noChangeShapeType="1"/>
          </p:cNvSpPr>
          <p:nvPr/>
        </p:nvSpPr>
        <p:spPr bwMode="auto">
          <a:xfrm flipV="1">
            <a:off x="3567113" y="5268913"/>
            <a:ext cx="4897437" cy="16192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3701" name="Line 21"/>
          <p:cNvSpPr>
            <a:spLocks noChangeShapeType="1"/>
          </p:cNvSpPr>
          <p:nvPr/>
        </p:nvSpPr>
        <p:spPr bwMode="auto">
          <a:xfrm flipV="1">
            <a:off x="3516313" y="2655888"/>
            <a:ext cx="4652962" cy="268287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3702" name="Line 22"/>
          <p:cNvSpPr>
            <a:spLocks noChangeShapeType="1"/>
          </p:cNvSpPr>
          <p:nvPr/>
        </p:nvSpPr>
        <p:spPr bwMode="auto">
          <a:xfrm flipV="1">
            <a:off x="3500438" y="2578100"/>
            <a:ext cx="4624387" cy="26939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3703" name="Text Box 23"/>
          <p:cNvSpPr txBox="1">
            <a:spLocks noChangeArrowheads="1"/>
          </p:cNvSpPr>
          <p:nvPr/>
        </p:nvSpPr>
        <p:spPr bwMode="auto">
          <a:xfrm>
            <a:off x="7837488" y="2725738"/>
            <a:ext cx="228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SVR = Sustained </a:t>
            </a:r>
          </a:p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Vital Relationship</a:t>
            </a:r>
          </a:p>
        </p:txBody>
      </p:sp>
      <p:sp>
        <p:nvSpPr>
          <p:cNvPr id="1223704" name="Text Box 24"/>
          <p:cNvSpPr txBox="1">
            <a:spLocks noChangeArrowheads="1"/>
          </p:cNvSpPr>
          <p:nvPr/>
        </p:nvSpPr>
        <p:spPr bwMode="auto">
          <a:xfrm>
            <a:off x="7167563" y="5424488"/>
            <a:ext cx="284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NR - No Relationship</a:t>
            </a:r>
          </a:p>
        </p:txBody>
      </p:sp>
      <p:grpSp>
        <p:nvGrpSpPr>
          <p:cNvPr id="1223705" name="Group 25"/>
          <p:cNvGrpSpPr>
            <a:grpSpLocks/>
          </p:cNvGrpSpPr>
          <p:nvPr/>
        </p:nvGrpSpPr>
        <p:grpSpPr bwMode="auto">
          <a:xfrm>
            <a:off x="223838" y="3140075"/>
            <a:ext cx="9104312" cy="3521075"/>
            <a:chOff x="141" y="1978"/>
            <a:chExt cx="5735" cy="2218"/>
          </a:xfrm>
        </p:grpSpPr>
        <p:sp>
          <p:nvSpPr>
            <p:cNvPr id="1223706" name="Line 26"/>
            <p:cNvSpPr>
              <a:spLocks noChangeShapeType="1"/>
            </p:cNvSpPr>
            <p:nvPr/>
          </p:nvSpPr>
          <p:spPr bwMode="auto">
            <a:xfrm>
              <a:off x="435" y="1978"/>
              <a:ext cx="0" cy="19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3707" name="Line 27"/>
            <p:cNvSpPr>
              <a:spLocks noChangeShapeType="1"/>
            </p:cNvSpPr>
            <p:nvPr/>
          </p:nvSpPr>
          <p:spPr bwMode="auto">
            <a:xfrm flipH="1" flipV="1">
              <a:off x="424" y="3912"/>
              <a:ext cx="5452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3708" name="Text Box 28"/>
            <p:cNvSpPr txBox="1">
              <a:spLocks noChangeArrowheads="1"/>
            </p:cNvSpPr>
            <p:nvPr/>
          </p:nvSpPr>
          <p:spPr bwMode="auto">
            <a:xfrm>
              <a:off x="2366" y="3946"/>
              <a:ext cx="14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1223709" name="Text Box 29"/>
            <p:cNvSpPr txBox="1">
              <a:spLocks noChangeArrowheads="1"/>
            </p:cNvSpPr>
            <p:nvPr/>
          </p:nvSpPr>
          <p:spPr bwMode="auto">
            <a:xfrm rot="-5400000">
              <a:off x="-480" y="2829"/>
              <a:ext cx="14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Involvement level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5913"/>
            <a:ext cx="9201150" cy="1143000"/>
          </a:xfrm>
        </p:spPr>
        <p:txBody>
          <a:bodyPr/>
          <a:lstStyle/>
          <a:p>
            <a:pPr algn="l"/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Early VIRIL Kinetics – </a:t>
            </a:r>
            <a:br>
              <a:rPr lang="en-US" sz="3200" b="1" u="sng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Differences and similarities</a:t>
            </a:r>
            <a:br>
              <a:rPr lang="en-US" sz="3200" b="1" u="sng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between   </a:t>
            </a:r>
            <a:r>
              <a:rPr lang="en-US" sz="3200" b="1" u="sng">
                <a:solidFill>
                  <a:schemeClr val="bg1"/>
                </a:solidFill>
                <a:cs typeface="Arial" pitchFamily="34" charset="0"/>
              </a:rPr>
              <a:t>Women     -A</a:t>
            </a: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  and  </a:t>
            </a:r>
            <a:r>
              <a:rPr lang="en-US" sz="3200" b="1" u="sng">
                <a:solidFill>
                  <a:schemeClr val="tx1"/>
                </a:solidFill>
                <a:cs typeface="Arial" pitchFamily="34" charset="0"/>
              </a:rPr>
              <a:t>Men            -B</a:t>
            </a:r>
            <a:endParaRPr lang="en-US" sz="3200" u="sng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4707" name="Line 3"/>
          <p:cNvSpPr>
            <a:spLocks noChangeShapeType="1"/>
          </p:cNvSpPr>
          <p:nvPr/>
        </p:nvSpPr>
        <p:spPr bwMode="auto">
          <a:xfrm>
            <a:off x="1057275" y="2722563"/>
            <a:ext cx="1228725" cy="22558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08" name="Line 4"/>
          <p:cNvSpPr>
            <a:spLocks noChangeShapeType="1"/>
          </p:cNvSpPr>
          <p:nvPr/>
        </p:nvSpPr>
        <p:spPr bwMode="auto">
          <a:xfrm>
            <a:off x="1076325" y="2752725"/>
            <a:ext cx="1160463" cy="5905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09" name="Line 5"/>
          <p:cNvSpPr>
            <a:spLocks noChangeShapeType="1"/>
          </p:cNvSpPr>
          <p:nvPr/>
        </p:nvSpPr>
        <p:spPr bwMode="auto">
          <a:xfrm>
            <a:off x="1057275" y="2725738"/>
            <a:ext cx="1200150" cy="11779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10" name="Line 6"/>
          <p:cNvSpPr>
            <a:spLocks noChangeShapeType="1"/>
          </p:cNvSpPr>
          <p:nvPr/>
        </p:nvSpPr>
        <p:spPr bwMode="auto">
          <a:xfrm flipH="1">
            <a:off x="2279650" y="3275013"/>
            <a:ext cx="741363" cy="609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11" name="Line 7"/>
          <p:cNvSpPr>
            <a:spLocks noChangeShapeType="1"/>
          </p:cNvSpPr>
          <p:nvPr/>
        </p:nvSpPr>
        <p:spPr bwMode="auto">
          <a:xfrm flipH="1">
            <a:off x="2243138" y="3186113"/>
            <a:ext cx="773112" cy="142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12" name="Line 8"/>
          <p:cNvSpPr>
            <a:spLocks noChangeShapeType="1"/>
          </p:cNvSpPr>
          <p:nvPr/>
        </p:nvSpPr>
        <p:spPr bwMode="auto">
          <a:xfrm flipH="1">
            <a:off x="2320925" y="3073400"/>
            <a:ext cx="942975" cy="187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13" name="Line 9"/>
          <p:cNvSpPr>
            <a:spLocks noChangeShapeType="1"/>
          </p:cNvSpPr>
          <p:nvPr/>
        </p:nvSpPr>
        <p:spPr bwMode="auto">
          <a:xfrm>
            <a:off x="3802063" y="3476625"/>
            <a:ext cx="5040312" cy="145415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14" name="Line 10"/>
          <p:cNvSpPr>
            <a:spLocks noChangeShapeType="1"/>
          </p:cNvSpPr>
          <p:nvPr/>
        </p:nvSpPr>
        <p:spPr bwMode="auto">
          <a:xfrm>
            <a:off x="3817938" y="3551238"/>
            <a:ext cx="4987925" cy="148272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15" name="Line 11"/>
          <p:cNvSpPr>
            <a:spLocks noChangeShapeType="1"/>
          </p:cNvSpPr>
          <p:nvPr/>
        </p:nvSpPr>
        <p:spPr bwMode="auto">
          <a:xfrm>
            <a:off x="1089025" y="2754313"/>
            <a:ext cx="2024063" cy="142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16" name="Line 12"/>
          <p:cNvSpPr>
            <a:spLocks noChangeShapeType="1"/>
          </p:cNvSpPr>
          <p:nvPr/>
        </p:nvSpPr>
        <p:spPr bwMode="auto">
          <a:xfrm flipH="1" flipV="1">
            <a:off x="2205038" y="3351213"/>
            <a:ext cx="752475" cy="1206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17" name="Line 13"/>
          <p:cNvSpPr>
            <a:spLocks noChangeShapeType="1"/>
          </p:cNvSpPr>
          <p:nvPr/>
        </p:nvSpPr>
        <p:spPr bwMode="auto">
          <a:xfrm flipH="1" flipV="1">
            <a:off x="2238375" y="3883025"/>
            <a:ext cx="752475" cy="1206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18" name="Line 14"/>
          <p:cNvSpPr>
            <a:spLocks noChangeShapeType="1"/>
          </p:cNvSpPr>
          <p:nvPr/>
        </p:nvSpPr>
        <p:spPr bwMode="auto">
          <a:xfrm>
            <a:off x="3824288" y="3429000"/>
            <a:ext cx="4959350" cy="1635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19" name="Line 15"/>
          <p:cNvSpPr>
            <a:spLocks noChangeShapeType="1"/>
          </p:cNvSpPr>
          <p:nvPr/>
        </p:nvSpPr>
        <p:spPr bwMode="auto">
          <a:xfrm>
            <a:off x="3841750" y="3533775"/>
            <a:ext cx="4897438" cy="16192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20" name="Line 16"/>
          <p:cNvSpPr>
            <a:spLocks noChangeShapeType="1"/>
          </p:cNvSpPr>
          <p:nvPr/>
        </p:nvSpPr>
        <p:spPr bwMode="auto">
          <a:xfrm>
            <a:off x="3790950" y="3625850"/>
            <a:ext cx="4652963" cy="268287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21" name="Line 17"/>
          <p:cNvSpPr>
            <a:spLocks noChangeShapeType="1"/>
          </p:cNvSpPr>
          <p:nvPr/>
        </p:nvSpPr>
        <p:spPr bwMode="auto">
          <a:xfrm>
            <a:off x="3775075" y="3692525"/>
            <a:ext cx="4624388" cy="26939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22" name="Text Box 18"/>
          <p:cNvSpPr txBox="1">
            <a:spLocks noChangeArrowheads="1"/>
          </p:cNvSpPr>
          <p:nvPr/>
        </p:nvSpPr>
        <p:spPr bwMode="auto">
          <a:xfrm>
            <a:off x="8324850" y="6319838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SVR</a:t>
            </a:r>
          </a:p>
        </p:txBody>
      </p:sp>
      <p:sp>
        <p:nvSpPr>
          <p:cNvPr id="1224723" name="Text Box 19"/>
          <p:cNvSpPr txBox="1">
            <a:spLocks noChangeArrowheads="1"/>
          </p:cNvSpPr>
          <p:nvPr/>
        </p:nvSpPr>
        <p:spPr bwMode="auto">
          <a:xfrm>
            <a:off x="8601075" y="3143250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NR</a:t>
            </a:r>
          </a:p>
        </p:txBody>
      </p:sp>
      <p:sp>
        <p:nvSpPr>
          <p:cNvPr id="1224724" name="Line 20"/>
          <p:cNvSpPr>
            <a:spLocks noChangeShapeType="1"/>
          </p:cNvSpPr>
          <p:nvPr/>
        </p:nvSpPr>
        <p:spPr bwMode="auto">
          <a:xfrm flipH="1">
            <a:off x="690563" y="2362200"/>
            <a:ext cx="39687" cy="405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25" name="Line 21"/>
          <p:cNvSpPr>
            <a:spLocks noChangeShapeType="1"/>
          </p:cNvSpPr>
          <p:nvPr/>
        </p:nvSpPr>
        <p:spPr bwMode="auto">
          <a:xfrm flipH="1" flipV="1">
            <a:off x="673100" y="6407150"/>
            <a:ext cx="7558088" cy="39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26" name="Text Box 22"/>
          <p:cNvSpPr txBox="1">
            <a:spLocks noChangeArrowheads="1"/>
          </p:cNvSpPr>
          <p:nvPr/>
        </p:nvSpPr>
        <p:spPr bwMode="auto">
          <a:xfrm>
            <a:off x="3756025" y="6461125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time</a:t>
            </a:r>
          </a:p>
        </p:txBody>
      </p:sp>
      <p:sp>
        <p:nvSpPr>
          <p:cNvPr id="1224727" name="Text Box 23"/>
          <p:cNvSpPr txBox="1">
            <a:spLocks noChangeArrowheads="1"/>
          </p:cNvSpPr>
          <p:nvPr/>
        </p:nvSpPr>
        <p:spPr bwMode="auto">
          <a:xfrm>
            <a:off x="4044950" y="1798638"/>
            <a:ext cx="467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PERSONALITY  CORRELATES</a:t>
            </a:r>
          </a:p>
        </p:txBody>
      </p:sp>
      <p:sp>
        <p:nvSpPr>
          <p:cNvPr id="1224728" name="Line 24"/>
          <p:cNvSpPr>
            <a:spLocks noChangeShapeType="1"/>
          </p:cNvSpPr>
          <p:nvPr/>
        </p:nvSpPr>
        <p:spPr bwMode="auto">
          <a:xfrm>
            <a:off x="5862638" y="2141538"/>
            <a:ext cx="11112" cy="46831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4729" name="Text Box 25"/>
          <p:cNvSpPr txBox="1">
            <a:spLocks noChangeArrowheads="1"/>
          </p:cNvSpPr>
          <p:nvPr/>
        </p:nvSpPr>
        <p:spPr bwMode="auto">
          <a:xfrm>
            <a:off x="1212850" y="1822450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Gender effects</a:t>
            </a:r>
          </a:p>
        </p:txBody>
      </p:sp>
      <p:sp>
        <p:nvSpPr>
          <p:cNvPr id="1224730" name="Line 26"/>
          <p:cNvSpPr>
            <a:spLocks noChangeShapeType="1"/>
          </p:cNvSpPr>
          <p:nvPr/>
        </p:nvSpPr>
        <p:spPr bwMode="auto">
          <a:xfrm>
            <a:off x="2147888" y="2165350"/>
            <a:ext cx="11112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5913"/>
            <a:ext cx="9201150" cy="1143000"/>
          </a:xfrm>
        </p:spPr>
        <p:txBody>
          <a:bodyPr/>
          <a:lstStyle/>
          <a:p>
            <a:pPr algn="l"/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Early VIRAL Kinetics – </a:t>
            </a:r>
            <a:br>
              <a:rPr lang="en-US" sz="3200" b="1" u="sng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Differences and similarities</a:t>
            </a:r>
            <a:br>
              <a:rPr lang="en-US" sz="3200" b="1" u="sng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between   </a:t>
            </a:r>
            <a:r>
              <a:rPr lang="en-US" sz="3200" b="1" u="sng">
                <a:solidFill>
                  <a:schemeClr val="bg1"/>
                </a:solidFill>
                <a:cs typeface="Arial" pitchFamily="34" charset="0"/>
              </a:rPr>
              <a:t>Peg-IFNa2-A</a:t>
            </a: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  and  </a:t>
            </a:r>
            <a:r>
              <a:rPr lang="en-US" sz="3200" b="1" u="sng">
                <a:solidFill>
                  <a:schemeClr val="tx1"/>
                </a:solidFill>
                <a:cs typeface="Arial" pitchFamily="34" charset="0"/>
              </a:rPr>
              <a:t>Peg-IFN-a2-B</a:t>
            </a:r>
            <a:endParaRPr lang="en-US" sz="3200" u="sng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5731" name="Line 3"/>
          <p:cNvSpPr>
            <a:spLocks noChangeShapeType="1"/>
          </p:cNvSpPr>
          <p:nvPr/>
        </p:nvSpPr>
        <p:spPr bwMode="auto">
          <a:xfrm>
            <a:off x="1057275" y="2722563"/>
            <a:ext cx="1228725" cy="22558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32" name="Line 4"/>
          <p:cNvSpPr>
            <a:spLocks noChangeShapeType="1"/>
          </p:cNvSpPr>
          <p:nvPr/>
        </p:nvSpPr>
        <p:spPr bwMode="auto">
          <a:xfrm>
            <a:off x="1076325" y="2752725"/>
            <a:ext cx="1160463" cy="5905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33" name="Line 5"/>
          <p:cNvSpPr>
            <a:spLocks noChangeShapeType="1"/>
          </p:cNvSpPr>
          <p:nvPr/>
        </p:nvSpPr>
        <p:spPr bwMode="auto">
          <a:xfrm>
            <a:off x="1057275" y="2725738"/>
            <a:ext cx="1200150" cy="11779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34" name="Line 6"/>
          <p:cNvSpPr>
            <a:spLocks noChangeShapeType="1"/>
          </p:cNvSpPr>
          <p:nvPr/>
        </p:nvSpPr>
        <p:spPr bwMode="auto">
          <a:xfrm flipH="1">
            <a:off x="2279650" y="3275013"/>
            <a:ext cx="741363" cy="609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35" name="Line 7"/>
          <p:cNvSpPr>
            <a:spLocks noChangeShapeType="1"/>
          </p:cNvSpPr>
          <p:nvPr/>
        </p:nvSpPr>
        <p:spPr bwMode="auto">
          <a:xfrm flipH="1">
            <a:off x="2243138" y="3186113"/>
            <a:ext cx="773112" cy="142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36" name="Line 8"/>
          <p:cNvSpPr>
            <a:spLocks noChangeShapeType="1"/>
          </p:cNvSpPr>
          <p:nvPr/>
        </p:nvSpPr>
        <p:spPr bwMode="auto">
          <a:xfrm flipH="1">
            <a:off x="2320925" y="3073400"/>
            <a:ext cx="942975" cy="187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37" name="Line 9"/>
          <p:cNvSpPr>
            <a:spLocks noChangeShapeType="1"/>
          </p:cNvSpPr>
          <p:nvPr/>
        </p:nvSpPr>
        <p:spPr bwMode="auto">
          <a:xfrm>
            <a:off x="3802063" y="3476625"/>
            <a:ext cx="5040312" cy="145415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38" name="Line 10"/>
          <p:cNvSpPr>
            <a:spLocks noChangeShapeType="1"/>
          </p:cNvSpPr>
          <p:nvPr/>
        </p:nvSpPr>
        <p:spPr bwMode="auto">
          <a:xfrm>
            <a:off x="3817938" y="3551238"/>
            <a:ext cx="4987925" cy="148272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39" name="Text Box 11"/>
          <p:cNvSpPr txBox="1">
            <a:spLocks noChangeArrowheads="1"/>
          </p:cNvSpPr>
          <p:nvPr/>
        </p:nvSpPr>
        <p:spPr bwMode="auto">
          <a:xfrm>
            <a:off x="4014788" y="1809750"/>
            <a:ext cx="467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VIRAL/HOST CORRELATES</a:t>
            </a:r>
          </a:p>
        </p:txBody>
      </p:sp>
      <p:sp>
        <p:nvSpPr>
          <p:cNvPr id="1225740" name="Line 12"/>
          <p:cNvSpPr>
            <a:spLocks noChangeShapeType="1"/>
          </p:cNvSpPr>
          <p:nvPr/>
        </p:nvSpPr>
        <p:spPr bwMode="auto">
          <a:xfrm>
            <a:off x="1089025" y="2754313"/>
            <a:ext cx="2024063" cy="142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41" name="Line 13"/>
          <p:cNvSpPr>
            <a:spLocks noChangeShapeType="1"/>
          </p:cNvSpPr>
          <p:nvPr/>
        </p:nvSpPr>
        <p:spPr bwMode="auto">
          <a:xfrm flipH="1" flipV="1">
            <a:off x="2205038" y="3351213"/>
            <a:ext cx="752475" cy="1206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42" name="Line 14"/>
          <p:cNvSpPr>
            <a:spLocks noChangeShapeType="1"/>
          </p:cNvSpPr>
          <p:nvPr/>
        </p:nvSpPr>
        <p:spPr bwMode="auto">
          <a:xfrm flipH="1" flipV="1">
            <a:off x="2238375" y="3883025"/>
            <a:ext cx="752475" cy="1206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43" name="Line 15"/>
          <p:cNvSpPr>
            <a:spLocks noChangeShapeType="1"/>
          </p:cNvSpPr>
          <p:nvPr/>
        </p:nvSpPr>
        <p:spPr bwMode="auto">
          <a:xfrm>
            <a:off x="3824288" y="3429000"/>
            <a:ext cx="4959350" cy="1635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44" name="Line 16"/>
          <p:cNvSpPr>
            <a:spLocks noChangeShapeType="1"/>
          </p:cNvSpPr>
          <p:nvPr/>
        </p:nvSpPr>
        <p:spPr bwMode="auto">
          <a:xfrm>
            <a:off x="3841750" y="3533775"/>
            <a:ext cx="4897438" cy="16192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45" name="Line 17"/>
          <p:cNvSpPr>
            <a:spLocks noChangeShapeType="1"/>
          </p:cNvSpPr>
          <p:nvPr/>
        </p:nvSpPr>
        <p:spPr bwMode="auto">
          <a:xfrm>
            <a:off x="3790950" y="3625850"/>
            <a:ext cx="4652963" cy="268287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46" name="Line 18"/>
          <p:cNvSpPr>
            <a:spLocks noChangeShapeType="1"/>
          </p:cNvSpPr>
          <p:nvPr/>
        </p:nvSpPr>
        <p:spPr bwMode="auto">
          <a:xfrm>
            <a:off x="3775075" y="3692525"/>
            <a:ext cx="4624388" cy="26939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47" name="Line 19"/>
          <p:cNvSpPr>
            <a:spLocks noChangeShapeType="1"/>
          </p:cNvSpPr>
          <p:nvPr/>
        </p:nvSpPr>
        <p:spPr bwMode="auto">
          <a:xfrm>
            <a:off x="5853113" y="2152650"/>
            <a:ext cx="11112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48" name="Text Box 20"/>
          <p:cNvSpPr txBox="1">
            <a:spLocks noChangeArrowheads="1"/>
          </p:cNvSpPr>
          <p:nvPr/>
        </p:nvSpPr>
        <p:spPr bwMode="auto">
          <a:xfrm>
            <a:off x="1212850" y="1822450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Pharmacokinetics</a:t>
            </a:r>
          </a:p>
        </p:txBody>
      </p:sp>
      <p:sp>
        <p:nvSpPr>
          <p:cNvPr id="1225749" name="Line 21"/>
          <p:cNvSpPr>
            <a:spLocks noChangeShapeType="1"/>
          </p:cNvSpPr>
          <p:nvPr/>
        </p:nvSpPr>
        <p:spPr bwMode="auto">
          <a:xfrm>
            <a:off x="2147888" y="2165350"/>
            <a:ext cx="11112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50" name="Text Box 22"/>
          <p:cNvSpPr txBox="1">
            <a:spLocks noChangeArrowheads="1"/>
          </p:cNvSpPr>
          <p:nvPr/>
        </p:nvSpPr>
        <p:spPr bwMode="auto">
          <a:xfrm>
            <a:off x="8324850" y="6319838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SVR</a:t>
            </a:r>
          </a:p>
        </p:txBody>
      </p:sp>
      <p:sp>
        <p:nvSpPr>
          <p:cNvPr id="1225751" name="Text Box 23"/>
          <p:cNvSpPr txBox="1">
            <a:spLocks noChangeArrowheads="1"/>
          </p:cNvSpPr>
          <p:nvPr/>
        </p:nvSpPr>
        <p:spPr bwMode="auto">
          <a:xfrm>
            <a:off x="8601075" y="3143250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NR</a:t>
            </a:r>
          </a:p>
        </p:txBody>
      </p:sp>
      <p:sp>
        <p:nvSpPr>
          <p:cNvPr id="1225752" name="Line 24"/>
          <p:cNvSpPr>
            <a:spLocks noChangeShapeType="1"/>
          </p:cNvSpPr>
          <p:nvPr/>
        </p:nvSpPr>
        <p:spPr bwMode="auto">
          <a:xfrm flipH="1">
            <a:off x="690563" y="2362200"/>
            <a:ext cx="39687" cy="405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53" name="Line 25"/>
          <p:cNvSpPr>
            <a:spLocks noChangeShapeType="1"/>
          </p:cNvSpPr>
          <p:nvPr/>
        </p:nvSpPr>
        <p:spPr bwMode="auto">
          <a:xfrm flipH="1" flipV="1">
            <a:off x="673100" y="6407150"/>
            <a:ext cx="7558088" cy="39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5754" name="Text Box 26"/>
          <p:cNvSpPr txBox="1">
            <a:spLocks noChangeArrowheads="1"/>
          </p:cNvSpPr>
          <p:nvPr/>
        </p:nvSpPr>
        <p:spPr bwMode="auto">
          <a:xfrm>
            <a:off x="3756025" y="6461125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time</a:t>
            </a:r>
          </a:p>
        </p:txBody>
      </p:sp>
      <p:sp>
        <p:nvSpPr>
          <p:cNvPr id="1225755" name="Text Box 27"/>
          <p:cNvSpPr txBox="1">
            <a:spLocks noChangeArrowheads="1"/>
          </p:cNvSpPr>
          <p:nvPr/>
        </p:nvSpPr>
        <p:spPr bwMode="auto">
          <a:xfrm rot="-5400000">
            <a:off x="-761206" y="4474369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Viral 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5913"/>
            <a:ext cx="920115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Early VIRAL Kinetics – </a:t>
            </a:r>
            <a:br>
              <a:rPr lang="en-US" sz="3200" b="1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Differences and similarities</a:t>
            </a:r>
            <a:br>
              <a:rPr lang="en-US" sz="3200" b="1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between   </a:t>
            </a:r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Peg-IFNa2-A</a:t>
            </a: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  and  </a:t>
            </a:r>
            <a:r>
              <a:rPr lang="en-US" sz="3200" b="1">
                <a:solidFill>
                  <a:schemeClr val="tx1"/>
                </a:solidFill>
                <a:cs typeface="Arial" pitchFamily="34" charset="0"/>
              </a:rPr>
              <a:t>Peg-IFN-a2-B</a:t>
            </a:r>
            <a:endParaRPr lang="en-US" sz="32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6755" name="Line 3"/>
          <p:cNvSpPr>
            <a:spLocks noChangeShapeType="1"/>
          </p:cNvSpPr>
          <p:nvPr/>
        </p:nvSpPr>
        <p:spPr bwMode="auto">
          <a:xfrm>
            <a:off x="1057275" y="2722563"/>
            <a:ext cx="1228725" cy="22558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56" name="Line 4"/>
          <p:cNvSpPr>
            <a:spLocks noChangeShapeType="1"/>
          </p:cNvSpPr>
          <p:nvPr/>
        </p:nvSpPr>
        <p:spPr bwMode="auto">
          <a:xfrm>
            <a:off x="1076325" y="2752725"/>
            <a:ext cx="1160463" cy="5905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57" name="Line 5"/>
          <p:cNvSpPr>
            <a:spLocks noChangeShapeType="1"/>
          </p:cNvSpPr>
          <p:nvPr/>
        </p:nvSpPr>
        <p:spPr bwMode="auto">
          <a:xfrm>
            <a:off x="1057275" y="2725738"/>
            <a:ext cx="1200150" cy="11779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58" name="Line 6"/>
          <p:cNvSpPr>
            <a:spLocks noChangeShapeType="1"/>
          </p:cNvSpPr>
          <p:nvPr/>
        </p:nvSpPr>
        <p:spPr bwMode="auto">
          <a:xfrm flipH="1">
            <a:off x="2279650" y="3275013"/>
            <a:ext cx="741363" cy="609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59" name="Line 7"/>
          <p:cNvSpPr>
            <a:spLocks noChangeShapeType="1"/>
          </p:cNvSpPr>
          <p:nvPr/>
        </p:nvSpPr>
        <p:spPr bwMode="auto">
          <a:xfrm flipH="1">
            <a:off x="2243138" y="3186113"/>
            <a:ext cx="773112" cy="142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60" name="Line 8"/>
          <p:cNvSpPr>
            <a:spLocks noChangeShapeType="1"/>
          </p:cNvSpPr>
          <p:nvPr/>
        </p:nvSpPr>
        <p:spPr bwMode="auto">
          <a:xfrm flipH="1">
            <a:off x="2320925" y="3073400"/>
            <a:ext cx="942975" cy="187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61" name="Line 9"/>
          <p:cNvSpPr>
            <a:spLocks noChangeShapeType="1"/>
          </p:cNvSpPr>
          <p:nvPr/>
        </p:nvSpPr>
        <p:spPr bwMode="auto">
          <a:xfrm>
            <a:off x="3802063" y="3476625"/>
            <a:ext cx="5040312" cy="145415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62" name="Line 10"/>
          <p:cNvSpPr>
            <a:spLocks noChangeShapeType="1"/>
          </p:cNvSpPr>
          <p:nvPr/>
        </p:nvSpPr>
        <p:spPr bwMode="auto">
          <a:xfrm>
            <a:off x="3817938" y="3551238"/>
            <a:ext cx="4987925" cy="148272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63" name="Text Box 11"/>
          <p:cNvSpPr txBox="1">
            <a:spLocks noChangeArrowheads="1"/>
          </p:cNvSpPr>
          <p:nvPr/>
        </p:nvSpPr>
        <p:spPr bwMode="auto">
          <a:xfrm>
            <a:off x="4014788" y="1809750"/>
            <a:ext cx="467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VIRAL/HOST CORRELATES</a:t>
            </a:r>
          </a:p>
        </p:txBody>
      </p:sp>
      <p:sp>
        <p:nvSpPr>
          <p:cNvPr id="1226764" name="Line 12"/>
          <p:cNvSpPr>
            <a:spLocks noChangeShapeType="1"/>
          </p:cNvSpPr>
          <p:nvPr/>
        </p:nvSpPr>
        <p:spPr bwMode="auto">
          <a:xfrm>
            <a:off x="1089025" y="2754313"/>
            <a:ext cx="2024063" cy="142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65" name="Line 13"/>
          <p:cNvSpPr>
            <a:spLocks noChangeShapeType="1"/>
          </p:cNvSpPr>
          <p:nvPr/>
        </p:nvSpPr>
        <p:spPr bwMode="auto">
          <a:xfrm flipH="1" flipV="1">
            <a:off x="2205038" y="3351213"/>
            <a:ext cx="752475" cy="1206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66" name="Line 14"/>
          <p:cNvSpPr>
            <a:spLocks noChangeShapeType="1"/>
          </p:cNvSpPr>
          <p:nvPr/>
        </p:nvSpPr>
        <p:spPr bwMode="auto">
          <a:xfrm flipH="1" flipV="1">
            <a:off x="2238375" y="3883025"/>
            <a:ext cx="752475" cy="1206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67" name="Line 15"/>
          <p:cNvSpPr>
            <a:spLocks noChangeShapeType="1"/>
          </p:cNvSpPr>
          <p:nvPr/>
        </p:nvSpPr>
        <p:spPr bwMode="auto">
          <a:xfrm>
            <a:off x="3824288" y="3429000"/>
            <a:ext cx="4959350" cy="1635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68" name="Line 16"/>
          <p:cNvSpPr>
            <a:spLocks noChangeShapeType="1"/>
          </p:cNvSpPr>
          <p:nvPr/>
        </p:nvSpPr>
        <p:spPr bwMode="auto">
          <a:xfrm>
            <a:off x="3841750" y="3533775"/>
            <a:ext cx="4897438" cy="16192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69" name="Line 17"/>
          <p:cNvSpPr>
            <a:spLocks noChangeShapeType="1"/>
          </p:cNvSpPr>
          <p:nvPr/>
        </p:nvSpPr>
        <p:spPr bwMode="auto">
          <a:xfrm>
            <a:off x="3790950" y="3625850"/>
            <a:ext cx="4652963" cy="268287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70" name="Line 18"/>
          <p:cNvSpPr>
            <a:spLocks noChangeShapeType="1"/>
          </p:cNvSpPr>
          <p:nvPr/>
        </p:nvSpPr>
        <p:spPr bwMode="auto">
          <a:xfrm>
            <a:off x="3775075" y="3692525"/>
            <a:ext cx="4624388" cy="26939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71" name="Line 19"/>
          <p:cNvSpPr>
            <a:spLocks noChangeShapeType="1"/>
          </p:cNvSpPr>
          <p:nvPr/>
        </p:nvSpPr>
        <p:spPr bwMode="auto">
          <a:xfrm>
            <a:off x="5853113" y="2152650"/>
            <a:ext cx="11112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72" name="Text Box 20"/>
          <p:cNvSpPr txBox="1">
            <a:spLocks noChangeArrowheads="1"/>
          </p:cNvSpPr>
          <p:nvPr/>
        </p:nvSpPr>
        <p:spPr bwMode="auto">
          <a:xfrm>
            <a:off x="1033463" y="1628775"/>
            <a:ext cx="2546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u="sng">
                <a:latin typeface="Times New Roman" pitchFamily="18" charset="0"/>
              </a:rPr>
              <a:t>Drug specific </a:t>
            </a:r>
          </a:p>
          <a:p>
            <a:pPr algn="l"/>
            <a:r>
              <a:rPr lang="en-US" b="1" u="sng">
                <a:latin typeface="Times New Roman" pitchFamily="18" charset="0"/>
              </a:rPr>
              <a:t>PD effects</a:t>
            </a:r>
          </a:p>
        </p:txBody>
      </p:sp>
      <p:sp>
        <p:nvSpPr>
          <p:cNvPr id="1226773" name="Line 21"/>
          <p:cNvSpPr>
            <a:spLocks noChangeShapeType="1"/>
          </p:cNvSpPr>
          <p:nvPr/>
        </p:nvSpPr>
        <p:spPr bwMode="auto">
          <a:xfrm>
            <a:off x="2173288" y="2343150"/>
            <a:ext cx="11112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74" name="Text Box 22"/>
          <p:cNvSpPr txBox="1">
            <a:spLocks noChangeArrowheads="1"/>
          </p:cNvSpPr>
          <p:nvPr/>
        </p:nvSpPr>
        <p:spPr bwMode="auto">
          <a:xfrm>
            <a:off x="8324850" y="6319838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SVR</a:t>
            </a:r>
          </a:p>
        </p:txBody>
      </p:sp>
      <p:sp>
        <p:nvSpPr>
          <p:cNvPr id="1226775" name="Text Box 23"/>
          <p:cNvSpPr txBox="1">
            <a:spLocks noChangeArrowheads="1"/>
          </p:cNvSpPr>
          <p:nvPr/>
        </p:nvSpPr>
        <p:spPr bwMode="auto">
          <a:xfrm>
            <a:off x="8601075" y="3143250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NR</a:t>
            </a:r>
          </a:p>
        </p:txBody>
      </p:sp>
      <p:sp>
        <p:nvSpPr>
          <p:cNvPr id="1226776" name="Line 24"/>
          <p:cNvSpPr>
            <a:spLocks noChangeShapeType="1"/>
          </p:cNvSpPr>
          <p:nvPr/>
        </p:nvSpPr>
        <p:spPr bwMode="auto">
          <a:xfrm flipH="1">
            <a:off x="690563" y="2362200"/>
            <a:ext cx="39687" cy="405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77" name="Line 25"/>
          <p:cNvSpPr>
            <a:spLocks noChangeShapeType="1"/>
          </p:cNvSpPr>
          <p:nvPr/>
        </p:nvSpPr>
        <p:spPr bwMode="auto">
          <a:xfrm flipH="1" flipV="1">
            <a:off x="673100" y="6407150"/>
            <a:ext cx="7558088" cy="39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78" name="Text Box 26"/>
          <p:cNvSpPr txBox="1">
            <a:spLocks noChangeArrowheads="1"/>
          </p:cNvSpPr>
          <p:nvPr/>
        </p:nvSpPr>
        <p:spPr bwMode="auto">
          <a:xfrm>
            <a:off x="3756025" y="6461125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time</a:t>
            </a:r>
          </a:p>
        </p:txBody>
      </p:sp>
      <p:sp>
        <p:nvSpPr>
          <p:cNvPr id="1226779" name="Text Box 27"/>
          <p:cNvSpPr txBox="1">
            <a:spLocks noChangeArrowheads="1"/>
          </p:cNvSpPr>
          <p:nvPr/>
        </p:nvSpPr>
        <p:spPr bwMode="auto">
          <a:xfrm rot="-5400000">
            <a:off x="-761206" y="4474369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Viral  level</a:t>
            </a:r>
          </a:p>
        </p:txBody>
      </p:sp>
      <p:sp>
        <p:nvSpPr>
          <p:cNvPr id="1226780" name="Line 28"/>
          <p:cNvSpPr>
            <a:spLocks noChangeShapeType="1"/>
          </p:cNvSpPr>
          <p:nvPr/>
        </p:nvSpPr>
        <p:spPr bwMode="auto">
          <a:xfrm>
            <a:off x="3454400" y="3463925"/>
            <a:ext cx="6359525" cy="1016000"/>
          </a:xfrm>
          <a:prstGeom prst="line">
            <a:avLst/>
          </a:prstGeom>
          <a:noFill/>
          <a:ln w="57150">
            <a:solidFill>
              <a:srgbClr val="FFFF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6781" name="Text Box 29"/>
          <p:cNvSpPr txBox="1">
            <a:spLocks noChangeArrowheads="1"/>
          </p:cNvSpPr>
          <p:nvPr/>
        </p:nvSpPr>
        <p:spPr bwMode="auto">
          <a:xfrm>
            <a:off x="8823325" y="3992563"/>
            <a:ext cx="146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</a:rPr>
              <a:t>0.3 log/wk</a:t>
            </a:r>
          </a:p>
        </p:txBody>
      </p:sp>
      <p:sp>
        <p:nvSpPr>
          <p:cNvPr id="1226782" name="Text Box 30"/>
          <p:cNvSpPr txBox="1">
            <a:spLocks noChangeArrowheads="1"/>
          </p:cNvSpPr>
          <p:nvPr/>
        </p:nvSpPr>
        <p:spPr bwMode="auto">
          <a:xfrm>
            <a:off x="3514725" y="1819275"/>
            <a:ext cx="6430963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2</a:t>
            </a:r>
            <a:r>
              <a:rPr lang="en-US" b="1" baseline="30000">
                <a:latin typeface="Times New Roman" pitchFamily="18" charset="0"/>
              </a:rPr>
              <a:t>nd</a:t>
            </a:r>
            <a:r>
              <a:rPr lang="en-US" b="1">
                <a:latin typeface="Times New Roman" pitchFamily="18" charset="0"/>
              </a:rPr>
              <a:t> slope  slower than 0.3 log</a:t>
            </a:r>
            <a:r>
              <a:rPr lang="en-US" b="1" baseline="-25000">
                <a:latin typeface="Times New Roman" pitchFamily="18" charset="0"/>
              </a:rPr>
              <a:t>10</a:t>
            </a:r>
            <a:r>
              <a:rPr lang="en-US" b="1">
                <a:latin typeface="Times New Roman" pitchFamily="18" charset="0"/>
              </a:rPr>
              <a:t>/week  predicts NO-SVR 	consistently for ALL therapy regimens 			(Std or Peg- IFN   with/out  Ribavirin)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67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67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2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80" grpId="0" animBg="1"/>
      <p:bldP spid="1226781" grpId="0"/>
      <p:bldP spid="12267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5913"/>
            <a:ext cx="920115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Early VIRAL Kinetics – </a:t>
            </a:r>
            <a:br>
              <a:rPr lang="en-US" sz="3200" b="1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Pharmacokinetic weekly oscillations</a:t>
            </a:r>
            <a:br>
              <a:rPr lang="en-US" sz="3200" b="1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with  </a:t>
            </a:r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Peg-IFNa2-A</a:t>
            </a: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  and  </a:t>
            </a:r>
            <a:r>
              <a:rPr lang="en-US" sz="3200" b="1">
                <a:solidFill>
                  <a:schemeClr val="tx1"/>
                </a:solidFill>
                <a:cs typeface="Arial" pitchFamily="34" charset="0"/>
              </a:rPr>
              <a:t>Peg-IFN-a2-B</a:t>
            </a:r>
            <a:endParaRPr lang="en-US" sz="32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7779" name="Text Box 3"/>
          <p:cNvSpPr txBox="1">
            <a:spLocks noChangeArrowheads="1"/>
          </p:cNvSpPr>
          <p:nvPr/>
        </p:nvSpPr>
        <p:spPr bwMode="auto">
          <a:xfrm>
            <a:off x="447675" y="1809750"/>
            <a:ext cx="983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2</a:t>
            </a:r>
            <a:r>
              <a:rPr lang="en-US" sz="2400" b="1" u="sng" baseline="30000">
                <a:latin typeface="Times New Roman" pitchFamily="18" charset="0"/>
              </a:rPr>
              <a:t>nd</a:t>
            </a:r>
            <a:r>
              <a:rPr lang="en-US" sz="2400" b="1" u="sng">
                <a:latin typeface="Times New Roman" pitchFamily="18" charset="0"/>
              </a:rPr>
              <a:t> phase slope decline despite weekly PK oscillations and viral rebounds</a:t>
            </a:r>
          </a:p>
        </p:txBody>
      </p:sp>
      <p:grpSp>
        <p:nvGrpSpPr>
          <p:cNvPr id="1227780" name="Group 4"/>
          <p:cNvGrpSpPr>
            <a:grpSpLocks/>
          </p:cNvGrpSpPr>
          <p:nvPr/>
        </p:nvGrpSpPr>
        <p:grpSpPr bwMode="auto">
          <a:xfrm>
            <a:off x="1057275" y="2722563"/>
            <a:ext cx="2206625" cy="2255837"/>
            <a:chOff x="666" y="1715"/>
            <a:chExt cx="1390" cy="1421"/>
          </a:xfrm>
        </p:grpSpPr>
        <p:sp>
          <p:nvSpPr>
            <p:cNvPr id="1227781" name="Line 5"/>
            <p:cNvSpPr>
              <a:spLocks noChangeShapeType="1"/>
            </p:cNvSpPr>
            <p:nvPr/>
          </p:nvSpPr>
          <p:spPr bwMode="auto">
            <a:xfrm>
              <a:off x="666" y="1715"/>
              <a:ext cx="774" cy="1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782" name="Line 6"/>
            <p:cNvSpPr>
              <a:spLocks noChangeShapeType="1"/>
            </p:cNvSpPr>
            <p:nvPr/>
          </p:nvSpPr>
          <p:spPr bwMode="auto">
            <a:xfrm>
              <a:off x="678" y="1734"/>
              <a:ext cx="731" cy="3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783" name="Line 7"/>
            <p:cNvSpPr>
              <a:spLocks noChangeShapeType="1"/>
            </p:cNvSpPr>
            <p:nvPr/>
          </p:nvSpPr>
          <p:spPr bwMode="auto">
            <a:xfrm>
              <a:off x="666" y="1717"/>
              <a:ext cx="756" cy="74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784" name="Line 8"/>
            <p:cNvSpPr>
              <a:spLocks noChangeShapeType="1"/>
            </p:cNvSpPr>
            <p:nvPr/>
          </p:nvSpPr>
          <p:spPr bwMode="auto">
            <a:xfrm flipH="1">
              <a:off x="1436" y="2063"/>
              <a:ext cx="467" cy="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785" name="Line 9"/>
            <p:cNvSpPr>
              <a:spLocks noChangeShapeType="1"/>
            </p:cNvSpPr>
            <p:nvPr/>
          </p:nvSpPr>
          <p:spPr bwMode="auto">
            <a:xfrm flipH="1">
              <a:off x="1413" y="2007"/>
              <a:ext cx="487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786" name="Line 10"/>
            <p:cNvSpPr>
              <a:spLocks noChangeShapeType="1"/>
            </p:cNvSpPr>
            <p:nvPr/>
          </p:nvSpPr>
          <p:spPr bwMode="auto">
            <a:xfrm flipH="1">
              <a:off x="1462" y="1936"/>
              <a:ext cx="594" cy="1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787" name="Line 11"/>
            <p:cNvSpPr>
              <a:spLocks noChangeShapeType="1"/>
            </p:cNvSpPr>
            <p:nvPr/>
          </p:nvSpPr>
          <p:spPr bwMode="auto">
            <a:xfrm>
              <a:off x="686" y="1735"/>
              <a:ext cx="1275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788" name="Line 12"/>
            <p:cNvSpPr>
              <a:spLocks noChangeShapeType="1"/>
            </p:cNvSpPr>
            <p:nvPr/>
          </p:nvSpPr>
          <p:spPr bwMode="auto">
            <a:xfrm flipH="1" flipV="1">
              <a:off x="1389" y="2111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789" name="Line 13"/>
            <p:cNvSpPr>
              <a:spLocks noChangeShapeType="1"/>
            </p:cNvSpPr>
            <p:nvPr/>
          </p:nvSpPr>
          <p:spPr bwMode="auto">
            <a:xfrm flipH="1" flipV="1">
              <a:off x="1410" y="2446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227790" name="Text Box 14"/>
          <p:cNvSpPr txBox="1">
            <a:spLocks noChangeArrowheads="1"/>
          </p:cNvSpPr>
          <p:nvPr/>
        </p:nvSpPr>
        <p:spPr bwMode="auto">
          <a:xfrm>
            <a:off x="8324850" y="6319838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SVR</a:t>
            </a:r>
          </a:p>
        </p:txBody>
      </p:sp>
      <p:sp>
        <p:nvSpPr>
          <p:cNvPr id="1227791" name="Line 15"/>
          <p:cNvSpPr>
            <a:spLocks noChangeShapeType="1"/>
          </p:cNvSpPr>
          <p:nvPr/>
        </p:nvSpPr>
        <p:spPr bwMode="auto">
          <a:xfrm flipH="1">
            <a:off x="690563" y="2362200"/>
            <a:ext cx="39687" cy="405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7792" name="Line 16"/>
          <p:cNvSpPr>
            <a:spLocks noChangeShapeType="1"/>
          </p:cNvSpPr>
          <p:nvPr/>
        </p:nvSpPr>
        <p:spPr bwMode="auto">
          <a:xfrm flipH="1" flipV="1">
            <a:off x="673100" y="6407150"/>
            <a:ext cx="7558088" cy="39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7793" name="Text Box 17"/>
          <p:cNvSpPr txBox="1">
            <a:spLocks noChangeArrowheads="1"/>
          </p:cNvSpPr>
          <p:nvPr/>
        </p:nvSpPr>
        <p:spPr bwMode="auto">
          <a:xfrm>
            <a:off x="3756025" y="6461125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time</a:t>
            </a:r>
          </a:p>
        </p:txBody>
      </p:sp>
      <p:sp>
        <p:nvSpPr>
          <p:cNvPr id="1227794" name="Text Box 18"/>
          <p:cNvSpPr txBox="1">
            <a:spLocks noChangeArrowheads="1"/>
          </p:cNvSpPr>
          <p:nvPr/>
        </p:nvSpPr>
        <p:spPr bwMode="auto">
          <a:xfrm rot="-5400000">
            <a:off x="-761206" y="4474369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Viral  level</a:t>
            </a:r>
          </a:p>
        </p:txBody>
      </p:sp>
      <p:grpSp>
        <p:nvGrpSpPr>
          <p:cNvPr id="1227795" name="Group 19"/>
          <p:cNvGrpSpPr>
            <a:grpSpLocks/>
          </p:cNvGrpSpPr>
          <p:nvPr/>
        </p:nvGrpSpPr>
        <p:grpSpPr bwMode="auto">
          <a:xfrm>
            <a:off x="3132138" y="3151188"/>
            <a:ext cx="2206625" cy="2255837"/>
            <a:chOff x="666" y="1715"/>
            <a:chExt cx="1390" cy="1421"/>
          </a:xfrm>
        </p:grpSpPr>
        <p:sp>
          <p:nvSpPr>
            <p:cNvPr id="1227796" name="Line 20"/>
            <p:cNvSpPr>
              <a:spLocks noChangeShapeType="1"/>
            </p:cNvSpPr>
            <p:nvPr/>
          </p:nvSpPr>
          <p:spPr bwMode="auto">
            <a:xfrm>
              <a:off x="666" y="1715"/>
              <a:ext cx="774" cy="1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797" name="Line 21"/>
            <p:cNvSpPr>
              <a:spLocks noChangeShapeType="1"/>
            </p:cNvSpPr>
            <p:nvPr/>
          </p:nvSpPr>
          <p:spPr bwMode="auto">
            <a:xfrm>
              <a:off x="678" y="1734"/>
              <a:ext cx="731" cy="3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798" name="Line 22"/>
            <p:cNvSpPr>
              <a:spLocks noChangeShapeType="1"/>
            </p:cNvSpPr>
            <p:nvPr/>
          </p:nvSpPr>
          <p:spPr bwMode="auto">
            <a:xfrm>
              <a:off x="666" y="1717"/>
              <a:ext cx="756" cy="74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799" name="Line 23"/>
            <p:cNvSpPr>
              <a:spLocks noChangeShapeType="1"/>
            </p:cNvSpPr>
            <p:nvPr/>
          </p:nvSpPr>
          <p:spPr bwMode="auto">
            <a:xfrm flipH="1">
              <a:off x="1436" y="2063"/>
              <a:ext cx="467" cy="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00" name="Line 24"/>
            <p:cNvSpPr>
              <a:spLocks noChangeShapeType="1"/>
            </p:cNvSpPr>
            <p:nvPr/>
          </p:nvSpPr>
          <p:spPr bwMode="auto">
            <a:xfrm flipH="1">
              <a:off x="1413" y="2007"/>
              <a:ext cx="487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01" name="Line 25"/>
            <p:cNvSpPr>
              <a:spLocks noChangeShapeType="1"/>
            </p:cNvSpPr>
            <p:nvPr/>
          </p:nvSpPr>
          <p:spPr bwMode="auto">
            <a:xfrm flipH="1">
              <a:off x="1462" y="1936"/>
              <a:ext cx="594" cy="1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02" name="Line 26"/>
            <p:cNvSpPr>
              <a:spLocks noChangeShapeType="1"/>
            </p:cNvSpPr>
            <p:nvPr/>
          </p:nvSpPr>
          <p:spPr bwMode="auto">
            <a:xfrm>
              <a:off x="686" y="1735"/>
              <a:ext cx="1275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03" name="Line 27"/>
            <p:cNvSpPr>
              <a:spLocks noChangeShapeType="1"/>
            </p:cNvSpPr>
            <p:nvPr/>
          </p:nvSpPr>
          <p:spPr bwMode="auto">
            <a:xfrm flipH="1" flipV="1">
              <a:off x="1389" y="2111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04" name="Line 28"/>
            <p:cNvSpPr>
              <a:spLocks noChangeShapeType="1"/>
            </p:cNvSpPr>
            <p:nvPr/>
          </p:nvSpPr>
          <p:spPr bwMode="auto">
            <a:xfrm flipH="1" flipV="1">
              <a:off x="1410" y="2446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227805" name="Group 29"/>
          <p:cNvGrpSpPr>
            <a:grpSpLocks/>
          </p:cNvGrpSpPr>
          <p:nvPr/>
        </p:nvGrpSpPr>
        <p:grpSpPr bwMode="auto">
          <a:xfrm>
            <a:off x="5278438" y="3622675"/>
            <a:ext cx="2206625" cy="2255838"/>
            <a:chOff x="666" y="1715"/>
            <a:chExt cx="1390" cy="1421"/>
          </a:xfrm>
        </p:grpSpPr>
        <p:sp>
          <p:nvSpPr>
            <p:cNvPr id="1227806" name="Line 30"/>
            <p:cNvSpPr>
              <a:spLocks noChangeShapeType="1"/>
            </p:cNvSpPr>
            <p:nvPr/>
          </p:nvSpPr>
          <p:spPr bwMode="auto">
            <a:xfrm>
              <a:off x="666" y="1715"/>
              <a:ext cx="774" cy="1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07" name="Line 31"/>
            <p:cNvSpPr>
              <a:spLocks noChangeShapeType="1"/>
            </p:cNvSpPr>
            <p:nvPr/>
          </p:nvSpPr>
          <p:spPr bwMode="auto">
            <a:xfrm>
              <a:off x="678" y="1734"/>
              <a:ext cx="731" cy="3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08" name="Line 32"/>
            <p:cNvSpPr>
              <a:spLocks noChangeShapeType="1"/>
            </p:cNvSpPr>
            <p:nvPr/>
          </p:nvSpPr>
          <p:spPr bwMode="auto">
            <a:xfrm>
              <a:off x="666" y="1717"/>
              <a:ext cx="756" cy="74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09" name="Line 33"/>
            <p:cNvSpPr>
              <a:spLocks noChangeShapeType="1"/>
            </p:cNvSpPr>
            <p:nvPr/>
          </p:nvSpPr>
          <p:spPr bwMode="auto">
            <a:xfrm flipH="1">
              <a:off x="1436" y="2063"/>
              <a:ext cx="467" cy="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10" name="Line 34"/>
            <p:cNvSpPr>
              <a:spLocks noChangeShapeType="1"/>
            </p:cNvSpPr>
            <p:nvPr/>
          </p:nvSpPr>
          <p:spPr bwMode="auto">
            <a:xfrm flipH="1">
              <a:off x="1413" y="2007"/>
              <a:ext cx="487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11" name="Line 35"/>
            <p:cNvSpPr>
              <a:spLocks noChangeShapeType="1"/>
            </p:cNvSpPr>
            <p:nvPr/>
          </p:nvSpPr>
          <p:spPr bwMode="auto">
            <a:xfrm flipH="1">
              <a:off x="1462" y="1936"/>
              <a:ext cx="594" cy="1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12" name="Line 36"/>
            <p:cNvSpPr>
              <a:spLocks noChangeShapeType="1"/>
            </p:cNvSpPr>
            <p:nvPr/>
          </p:nvSpPr>
          <p:spPr bwMode="auto">
            <a:xfrm>
              <a:off x="686" y="1735"/>
              <a:ext cx="1275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13" name="Line 37"/>
            <p:cNvSpPr>
              <a:spLocks noChangeShapeType="1"/>
            </p:cNvSpPr>
            <p:nvPr/>
          </p:nvSpPr>
          <p:spPr bwMode="auto">
            <a:xfrm flipH="1" flipV="1">
              <a:off x="1389" y="2111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14" name="Line 38"/>
            <p:cNvSpPr>
              <a:spLocks noChangeShapeType="1"/>
            </p:cNvSpPr>
            <p:nvPr/>
          </p:nvSpPr>
          <p:spPr bwMode="auto">
            <a:xfrm flipH="1" flipV="1">
              <a:off x="1410" y="2446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227815" name="Group 39"/>
          <p:cNvGrpSpPr>
            <a:grpSpLocks/>
          </p:cNvGrpSpPr>
          <p:nvPr/>
        </p:nvGrpSpPr>
        <p:grpSpPr bwMode="auto">
          <a:xfrm>
            <a:off x="7405688" y="4102100"/>
            <a:ext cx="2206625" cy="2255838"/>
            <a:chOff x="666" y="1715"/>
            <a:chExt cx="1390" cy="1421"/>
          </a:xfrm>
        </p:grpSpPr>
        <p:sp>
          <p:nvSpPr>
            <p:cNvPr id="1227816" name="Line 40"/>
            <p:cNvSpPr>
              <a:spLocks noChangeShapeType="1"/>
            </p:cNvSpPr>
            <p:nvPr/>
          </p:nvSpPr>
          <p:spPr bwMode="auto">
            <a:xfrm>
              <a:off x="666" y="1715"/>
              <a:ext cx="774" cy="1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17" name="Line 41"/>
            <p:cNvSpPr>
              <a:spLocks noChangeShapeType="1"/>
            </p:cNvSpPr>
            <p:nvPr/>
          </p:nvSpPr>
          <p:spPr bwMode="auto">
            <a:xfrm>
              <a:off x="678" y="1734"/>
              <a:ext cx="731" cy="3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18" name="Line 42"/>
            <p:cNvSpPr>
              <a:spLocks noChangeShapeType="1"/>
            </p:cNvSpPr>
            <p:nvPr/>
          </p:nvSpPr>
          <p:spPr bwMode="auto">
            <a:xfrm>
              <a:off x="666" y="1717"/>
              <a:ext cx="756" cy="74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19" name="Line 43"/>
            <p:cNvSpPr>
              <a:spLocks noChangeShapeType="1"/>
            </p:cNvSpPr>
            <p:nvPr/>
          </p:nvSpPr>
          <p:spPr bwMode="auto">
            <a:xfrm flipH="1">
              <a:off x="1436" y="2063"/>
              <a:ext cx="467" cy="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20" name="Line 44"/>
            <p:cNvSpPr>
              <a:spLocks noChangeShapeType="1"/>
            </p:cNvSpPr>
            <p:nvPr/>
          </p:nvSpPr>
          <p:spPr bwMode="auto">
            <a:xfrm flipH="1">
              <a:off x="1413" y="2007"/>
              <a:ext cx="487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21" name="Line 45"/>
            <p:cNvSpPr>
              <a:spLocks noChangeShapeType="1"/>
            </p:cNvSpPr>
            <p:nvPr/>
          </p:nvSpPr>
          <p:spPr bwMode="auto">
            <a:xfrm flipH="1">
              <a:off x="1462" y="1936"/>
              <a:ext cx="594" cy="1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22" name="Line 46"/>
            <p:cNvSpPr>
              <a:spLocks noChangeShapeType="1"/>
            </p:cNvSpPr>
            <p:nvPr/>
          </p:nvSpPr>
          <p:spPr bwMode="auto">
            <a:xfrm>
              <a:off x="686" y="1735"/>
              <a:ext cx="1275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23" name="Line 47"/>
            <p:cNvSpPr>
              <a:spLocks noChangeShapeType="1"/>
            </p:cNvSpPr>
            <p:nvPr/>
          </p:nvSpPr>
          <p:spPr bwMode="auto">
            <a:xfrm flipH="1" flipV="1">
              <a:off x="1389" y="2111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7824" name="Line 48"/>
            <p:cNvSpPr>
              <a:spLocks noChangeShapeType="1"/>
            </p:cNvSpPr>
            <p:nvPr/>
          </p:nvSpPr>
          <p:spPr bwMode="auto">
            <a:xfrm flipH="1" flipV="1">
              <a:off x="1410" y="2446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227825" name="Line 49"/>
          <p:cNvSpPr>
            <a:spLocks noChangeShapeType="1"/>
          </p:cNvSpPr>
          <p:nvPr/>
        </p:nvSpPr>
        <p:spPr bwMode="auto">
          <a:xfrm>
            <a:off x="3802063" y="3476625"/>
            <a:ext cx="5040312" cy="1149350"/>
          </a:xfrm>
          <a:prstGeom prst="line">
            <a:avLst/>
          </a:prstGeom>
          <a:noFill/>
          <a:ln w="76200" cmpd="tri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7826" name="Line 50"/>
          <p:cNvSpPr>
            <a:spLocks noChangeShapeType="1"/>
          </p:cNvSpPr>
          <p:nvPr/>
        </p:nvSpPr>
        <p:spPr bwMode="auto">
          <a:xfrm>
            <a:off x="3817938" y="3459163"/>
            <a:ext cx="5068887" cy="1108075"/>
          </a:xfrm>
          <a:prstGeom prst="line">
            <a:avLst/>
          </a:prstGeom>
          <a:noFill/>
          <a:ln w="76200" cmpd="tri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7827" name="Line 51"/>
          <p:cNvSpPr>
            <a:spLocks noChangeShapeType="1"/>
          </p:cNvSpPr>
          <p:nvPr/>
        </p:nvSpPr>
        <p:spPr bwMode="auto">
          <a:xfrm>
            <a:off x="3233738" y="2208213"/>
            <a:ext cx="11112" cy="46831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7828" name="Line 52"/>
          <p:cNvSpPr>
            <a:spLocks noChangeShapeType="1"/>
          </p:cNvSpPr>
          <p:nvPr/>
        </p:nvSpPr>
        <p:spPr bwMode="auto">
          <a:xfrm>
            <a:off x="5400675" y="2209800"/>
            <a:ext cx="11113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7829" name="Line 53"/>
          <p:cNvSpPr>
            <a:spLocks noChangeShapeType="1"/>
          </p:cNvSpPr>
          <p:nvPr/>
        </p:nvSpPr>
        <p:spPr bwMode="auto">
          <a:xfrm>
            <a:off x="7566025" y="2201863"/>
            <a:ext cx="11113" cy="46831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7830" name="Line 54"/>
          <p:cNvSpPr>
            <a:spLocks noChangeShapeType="1"/>
          </p:cNvSpPr>
          <p:nvPr/>
        </p:nvSpPr>
        <p:spPr bwMode="auto">
          <a:xfrm>
            <a:off x="9661525" y="2214563"/>
            <a:ext cx="11113" cy="46831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7831" name="Line 55"/>
          <p:cNvSpPr>
            <a:spLocks noChangeShapeType="1"/>
          </p:cNvSpPr>
          <p:nvPr/>
        </p:nvSpPr>
        <p:spPr bwMode="auto">
          <a:xfrm>
            <a:off x="1036638" y="2214563"/>
            <a:ext cx="11112" cy="46831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7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7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7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7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7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7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827" grpId="0" animBg="1"/>
      <p:bldP spid="1227828" grpId="0" animBg="1"/>
      <p:bldP spid="1227829" grpId="0" animBg="1"/>
      <p:bldP spid="12278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5913"/>
            <a:ext cx="9201150" cy="1143000"/>
          </a:xfrm>
        </p:spPr>
        <p:txBody>
          <a:bodyPr/>
          <a:lstStyle/>
          <a:p>
            <a:pPr algn="l"/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Early VIRAL Kinetics – </a:t>
            </a:r>
            <a:br>
              <a:rPr lang="en-US" sz="3200" b="1" u="sng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Second phase decline despite weekly rebounds</a:t>
            </a:r>
            <a:br>
              <a:rPr lang="en-US" sz="3200" b="1" u="sng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with         </a:t>
            </a:r>
            <a:r>
              <a:rPr lang="en-US" sz="3200" b="1" u="sng">
                <a:solidFill>
                  <a:schemeClr val="bg1"/>
                </a:solidFill>
                <a:cs typeface="Arial" pitchFamily="34" charset="0"/>
              </a:rPr>
              <a:t>Peg-IFNa2-A</a:t>
            </a:r>
            <a:r>
              <a:rPr lang="en-US" sz="3200" b="1" u="sng">
                <a:solidFill>
                  <a:srgbClr val="FFFF00"/>
                </a:solidFill>
                <a:cs typeface="Arial" pitchFamily="34" charset="0"/>
              </a:rPr>
              <a:t>  and  </a:t>
            </a:r>
            <a:r>
              <a:rPr lang="en-US" sz="3200" b="1" u="sng">
                <a:solidFill>
                  <a:schemeClr val="tx1"/>
                </a:solidFill>
                <a:cs typeface="Arial" pitchFamily="34" charset="0"/>
              </a:rPr>
              <a:t>Peg-IFN-a2-B</a:t>
            </a:r>
            <a:endParaRPr lang="en-US" sz="3200" u="sng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8803" name="Line 3"/>
          <p:cNvSpPr>
            <a:spLocks noChangeShapeType="1"/>
          </p:cNvSpPr>
          <p:nvPr/>
        </p:nvSpPr>
        <p:spPr bwMode="auto">
          <a:xfrm>
            <a:off x="2349500" y="4979988"/>
            <a:ext cx="6146800" cy="1343025"/>
          </a:xfrm>
          <a:prstGeom prst="line">
            <a:avLst/>
          </a:prstGeom>
          <a:noFill/>
          <a:ln w="76200" cmpd="tri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8804" name="Line 4"/>
          <p:cNvSpPr>
            <a:spLocks noChangeShapeType="1"/>
          </p:cNvSpPr>
          <p:nvPr/>
        </p:nvSpPr>
        <p:spPr bwMode="auto">
          <a:xfrm>
            <a:off x="3248025" y="2982913"/>
            <a:ext cx="6288088" cy="1371600"/>
          </a:xfrm>
          <a:prstGeom prst="line">
            <a:avLst/>
          </a:prstGeom>
          <a:noFill/>
          <a:ln w="76200" cmpd="tri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8805" name="Text Box 5"/>
          <p:cNvSpPr txBox="1">
            <a:spLocks noChangeArrowheads="1"/>
          </p:cNvSpPr>
          <p:nvPr/>
        </p:nvSpPr>
        <p:spPr bwMode="auto">
          <a:xfrm>
            <a:off x="4014788" y="1809750"/>
            <a:ext cx="467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VIRAL/HOST CORRELATES</a:t>
            </a:r>
          </a:p>
        </p:txBody>
      </p:sp>
      <p:grpSp>
        <p:nvGrpSpPr>
          <p:cNvPr id="1228806" name="Group 6"/>
          <p:cNvGrpSpPr>
            <a:grpSpLocks/>
          </p:cNvGrpSpPr>
          <p:nvPr/>
        </p:nvGrpSpPr>
        <p:grpSpPr bwMode="auto">
          <a:xfrm>
            <a:off x="1057275" y="2722563"/>
            <a:ext cx="2206625" cy="2255837"/>
            <a:chOff x="666" y="1715"/>
            <a:chExt cx="1390" cy="1421"/>
          </a:xfrm>
        </p:grpSpPr>
        <p:sp>
          <p:nvSpPr>
            <p:cNvPr id="1228807" name="Line 7"/>
            <p:cNvSpPr>
              <a:spLocks noChangeShapeType="1"/>
            </p:cNvSpPr>
            <p:nvPr/>
          </p:nvSpPr>
          <p:spPr bwMode="auto">
            <a:xfrm>
              <a:off x="666" y="1715"/>
              <a:ext cx="774" cy="1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08" name="Line 8"/>
            <p:cNvSpPr>
              <a:spLocks noChangeShapeType="1"/>
            </p:cNvSpPr>
            <p:nvPr/>
          </p:nvSpPr>
          <p:spPr bwMode="auto">
            <a:xfrm>
              <a:off x="678" y="1734"/>
              <a:ext cx="731" cy="3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09" name="Line 9"/>
            <p:cNvSpPr>
              <a:spLocks noChangeShapeType="1"/>
            </p:cNvSpPr>
            <p:nvPr/>
          </p:nvSpPr>
          <p:spPr bwMode="auto">
            <a:xfrm>
              <a:off x="666" y="1717"/>
              <a:ext cx="756" cy="74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10" name="Line 10"/>
            <p:cNvSpPr>
              <a:spLocks noChangeShapeType="1"/>
            </p:cNvSpPr>
            <p:nvPr/>
          </p:nvSpPr>
          <p:spPr bwMode="auto">
            <a:xfrm flipH="1">
              <a:off x="1436" y="2063"/>
              <a:ext cx="467" cy="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11" name="Line 11"/>
            <p:cNvSpPr>
              <a:spLocks noChangeShapeType="1"/>
            </p:cNvSpPr>
            <p:nvPr/>
          </p:nvSpPr>
          <p:spPr bwMode="auto">
            <a:xfrm flipH="1">
              <a:off x="1413" y="2007"/>
              <a:ext cx="487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12" name="Line 12"/>
            <p:cNvSpPr>
              <a:spLocks noChangeShapeType="1"/>
            </p:cNvSpPr>
            <p:nvPr/>
          </p:nvSpPr>
          <p:spPr bwMode="auto">
            <a:xfrm flipH="1">
              <a:off x="1462" y="1936"/>
              <a:ext cx="594" cy="1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13" name="Line 13"/>
            <p:cNvSpPr>
              <a:spLocks noChangeShapeType="1"/>
            </p:cNvSpPr>
            <p:nvPr/>
          </p:nvSpPr>
          <p:spPr bwMode="auto">
            <a:xfrm>
              <a:off x="686" y="1735"/>
              <a:ext cx="1275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14" name="Line 14"/>
            <p:cNvSpPr>
              <a:spLocks noChangeShapeType="1"/>
            </p:cNvSpPr>
            <p:nvPr/>
          </p:nvSpPr>
          <p:spPr bwMode="auto">
            <a:xfrm flipH="1" flipV="1">
              <a:off x="1389" y="2111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15" name="Line 15"/>
            <p:cNvSpPr>
              <a:spLocks noChangeShapeType="1"/>
            </p:cNvSpPr>
            <p:nvPr/>
          </p:nvSpPr>
          <p:spPr bwMode="auto">
            <a:xfrm flipH="1" flipV="1">
              <a:off x="1410" y="2446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228816" name="Line 16"/>
          <p:cNvSpPr>
            <a:spLocks noChangeShapeType="1"/>
          </p:cNvSpPr>
          <p:nvPr/>
        </p:nvSpPr>
        <p:spPr bwMode="auto">
          <a:xfrm>
            <a:off x="5853113" y="2152650"/>
            <a:ext cx="11112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8817" name="Text Box 17"/>
          <p:cNvSpPr txBox="1">
            <a:spLocks noChangeArrowheads="1"/>
          </p:cNvSpPr>
          <p:nvPr/>
        </p:nvSpPr>
        <p:spPr bwMode="auto">
          <a:xfrm>
            <a:off x="1212850" y="1822450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Pharmacokinetics</a:t>
            </a:r>
          </a:p>
        </p:txBody>
      </p:sp>
      <p:sp>
        <p:nvSpPr>
          <p:cNvPr id="1228818" name="Line 18"/>
          <p:cNvSpPr>
            <a:spLocks noChangeShapeType="1"/>
          </p:cNvSpPr>
          <p:nvPr/>
        </p:nvSpPr>
        <p:spPr bwMode="auto">
          <a:xfrm>
            <a:off x="2147888" y="2165350"/>
            <a:ext cx="11112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8819" name="Text Box 19"/>
          <p:cNvSpPr txBox="1">
            <a:spLocks noChangeArrowheads="1"/>
          </p:cNvSpPr>
          <p:nvPr/>
        </p:nvSpPr>
        <p:spPr bwMode="auto">
          <a:xfrm>
            <a:off x="8324850" y="6319838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SVR</a:t>
            </a:r>
          </a:p>
        </p:txBody>
      </p:sp>
      <p:sp>
        <p:nvSpPr>
          <p:cNvPr id="1228820" name="Line 20"/>
          <p:cNvSpPr>
            <a:spLocks noChangeShapeType="1"/>
          </p:cNvSpPr>
          <p:nvPr/>
        </p:nvSpPr>
        <p:spPr bwMode="auto">
          <a:xfrm flipH="1">
            <a:off x="690563" y="2362200"/>
            <a:ext cx="39687" cy="405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8821" name="Line 21"/>
          <p:cNvSpPr>
            <a:spLocks noChangeShapeType="1"/>
          </p:cNvSpPr>
          <p:nvPr/>
        </p:nvSpPr>
        <p:spPr bwMode="auto">
          <a:xfrm flipH="1" flipV="1">
            <a:off x="673100" y="6407150"/>
            <a:ext cx="7558088" cy="39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8822" name="Text Box 22"/>
          <p:cNvSpPr txBox="1">
            <a:spLocks noChangeArrowheads="1"/>
          </p:cNvSpPr>
          <p:nvPr/>
        </p:nvSpPr>
        <p:spPr bwMode="auto">
          <a:xfrm>
            <a:off x="3756025" y="6461125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time</a:t>
            </a:r>
          </a:p>
        </p:txBody>
      </p:sp>
      <p:sp>
        <p:nvSpPr>
          <p:cNvPr id="1228823" name="Text Box 23"/>
          <p:cNvSpPr txBox="1">
            <a:spLocks noChangeArrowheads="1"/>
          </p:cNvSpPr>
          <p:nvPr/>
        </p:nvSpPr>
        <p:spPr bwMode="auto">
          <a:xfrm rot="-5400000">
            <a:off x="-761206" y="4474369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Viral  level</a:t>
            </a:r>
          </a:p>
        </p:txBody>
      </p:sp>
      <p:grpSp>
        <p:nvGrpSpPr>
          <p:cNvPr id="1228824" name="Group 24"/>
          <p:cNvGrpSpPr>
            <a:grpSpLocks/>
          </p:cNvGrpSpPr>
          <p:nvPr/>
        </p:nvGrpSpPr>
        <p:grpSpPr bwMode="auto">
          <a:xfrm>
            <a:off x="3132138" y="3151188"/>
            <a:ext cx="2206625" cy="2255837"/>
            <a:chOff x="666" y="1715"/>
            <a:chExt cx="1390" cy="1421"/>
          </a:xfrm>
        </p:grpSpPr>
        <p:sp>
          <p:nvSpPr>
            <p:cNvPr id="1228825" name="Line 25"/>
            <p:cNvSpPr>
              <a:spLocks noChangeShapeType="1"/>
            </p:cNvSpPr>
            <p:nvPr/>
          </p:nvSpPr>
          <p:spPr bwMode="auto">
            <a:xfrm>
              <a:off x="666" y="1715"/>
              <a:ext cx="774" cy="1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26" name="Line 26"/>
            <p:cNvSpPr>
              <a:spLocks noChangeShapeType="1"/>
            </p:cNvSpPr>
            <p:nvPr/>
          </p:nvSpPr>
          <p:spPr bwMode="auto">
            <a:xfrm>
              <a:off x="678" y="1734"/>
              <a:ext cx="731" cy="3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27" name="Line 27"/>
            <p:cNvSpPr>
              <a:spLocks noChangeShapeType="1"/>
            </p:cNvSpPr>
            <p:nvPr/>
          </p:nvSpPr>
          <p:spPr bwMode="auto">
            <a:xfrm>
              <a:off x="666" y="1717"/>
              <a:ext cx="756" cy="74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28" name="Line 28"/>
            <p:cNvSpPr>
              <a:spLocks noChangeShapeType="1"/>
            </p:cNvSpPr>
            <p:nvPr/>
          </p:nvSpPr>
          <p:spPr bwMode="auto">
            <a:xfrm flipH="1">
              <a:off x="1436" y="2063"/>
              <a:ext cx="467" cy="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29" name="Line 29"/>
            <p:cNvSpPr>
              <a:spLocks noChangeShapeType="1"/>
            </p:cNvSpPr>
            <p:nvPr/>
          </p:nvSpPr>
          <p:spPr bwMode="auto">
            <a:xfrm flipH="1">
              <a:off x="1413" y="2007"/>
              <a:ext cx="487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30" name="Line 30"/>
            <p:cNvSpPr>
              <a:spLocks noChangeShapeType="1"/>
            </p:cNvSpPr>
            <p:nvPr/>
          </p:nvSpPr>
          <p:spPr bwMode="auto">
            <a:xfrm flipH="1">
              <a:off x="1462" y="1936"/>
              <a:ext cx="594" cy="1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31" name="Line 31"/>
            <p:cNvSpPr>
              <a:spLocks noChangeShapeType="1"/>
            </p:cNvSpPr>
            <p:nvPr/>
          </p:nvSpPr>
          <p:spPr bwMode="auto">
            <a:xfrm>
              <a:off x="686" y="1735"/>
              <a:ext cx="1275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32" name="Line 32"/>
            <p:cNvSpPr>
              <a:spLocks noChangeShapeType="1"/>
            </p:cNvSpPr>
            <p:nvPr/>
          </p:nvSpPr>
          <p:spPr bwMode="auto">
            <a:xfrm flipH="1" flipV="1">
              <a:off x="1389" y="2111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33" name="Line 33"/>
            <p:cNvSpPr>
              <a:spLocks noChangeShapeType="1"/>
            </p:cNvSpPr>
            <p:nvPr/>
          </p:nvSpPr>
          <p:spPr bwMode="auto">
            <a:xfrm flipH="1" flipV="1">
              <a:off x="1410" y="2446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228834" name="Group 34"/>
          <p:cNvGrpSpPr>
            <a:grpSpLocks/>
          </p:cNvGrpSpPr>
          <p:nvPr/>
        </p:nvGrpSpPr>
        <p:grpSpPr bwMode="auto">
          <a:xfrm>
            <a:off x="5278438" y="3622675"/>
            <a:ext cx="2206625" cy="2255838"/>
            <a:chOff x="666" y="1715"/>
            <a:chExt cx="1390" cy="1421"/>
          </a:xfrm>
        </p:grpSpPr>
        <p:sp>
          <p:nvSpPr>
            <p:cNvPr id="1228835" name="Line 35"/>
            <p:cNvSpPr>
              <a:spLocks noChangeShapeType="1"/>
            </p:cNvSpPr>
            <p:nvPr/>
          </p:nvSpPr>
          <p:spPr bwMode="auto">
            <a:xfrm>
              <a:off x="666" y="1715"/>
              <a:ext cx="774" cy="1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36" name="Line 36"/>
            <p:cNvSpPr>
              <a:spLocks noChangeShapeType="1"/>
            </p:cNvSpPr>
            <p:nvPr/>
          </p:nvSpPr>
          <p:spPr bwMode="auto">
            <a:xfrm>
              <a:off x="678" y="1734"/>
              <a:ext cx="731" cy="3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37" name="Line 37"/>
            <p:cNvSpPr>
              <a:spLocks noChangeShapeType="1"/>
            </p:cNvSpPr>
            <p:nvPr/>
          </p:nvSpPr>
          <p:spPr bwMode="auto">
            <a:xfrm>
              <a:off x="666" y="1717"/>
              <a:ext cx="756" cy="74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38" name="Line 38"/>
            <p:cNvSpPr>
              <a:spLocks noChangeShapeType="1"/>
            </p:cNvSpPr>
            <p:nvPr/>
          </p:nvSpPr>
          <p:spPr bwMode="auto">
            <a:xfrm flipH="1">
              <a:off x="1436" y="2063"/>
              <a:ext cx="467" cy="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39" name="Line 39"/>
            <p:cNvSpPr>
              <a:spLocks noChangeShapeType="1"/>
            </p:cNvSpPr>
            <p:nvPr/>
          </p:nvSpPr>
          <p:spPr bwMode="auto">
            <a:xfrm flipH="1">
              <a:off x="1413" y="2007"/>
              <a:ext cx="487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40" name="Line 40"/>
            <p:cNvSpPr>
              <a:spLocks noChangeShapeType="1"/>
            </p:cNvSpPr>
            <p:nvPr/>
          </p:nvSpPr>
          <p:spPr bwMode="auto">
            <a:xfrm flipH="1">
              <a:off x="1462" y="1936"/>
              <a:ext cx="594" cy="1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41" name="Line 41"/>
            <p:cNvSpPr>
              <a:spLocks noChangeShapeType="1"/>
            </p:cNvSpPr>
            <p:nvPr/>
          </p:nvSpPr>
          <p:spPr bwMode="auto">
            <a:xfrm>
              <a:off x="686" y="1735"/>
              <a:ext cx="1275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42" name="Line 42"/>
            <p:cNvSpPr>
              <a:spLocks noChangeShapeType="1"/>
            </p:cNvSpPr>
            <p:nvPr/>
          </p:nvSpPr>
          <p:spPr bwMode="auto">
            <a:xfrm flipH="1" flipV="1">
              <a:off x="1389" y="2111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43" name="Line 43"/>
            <p:cNvSpPr>
              <a:spLocks noChangeShapeType="1"/>
            </p:cNvSpPr>
            <p:nvPr/>
          </p:nvSpPr>
          <p:spPr bwMode="auto">
            <a:xfrm flipH="1" flipV="1">
              <a:off x="1410" y="2446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228844" name="Group 44"/>
          <p:cNvGrpSpPr>
            <a:grpSpLocks/>
          </p:cNvGrpSpPr>
          <p:nvPr/>
        </p:nvGrpSpPr>
        <p:grpSpPr bwMode="auto">
          <a:xfrm>
            <a:off x="7405688" y="4102100"/>
            <a:ext cx="2206625" cy="2255838"/>
            <a:chOff x="666" y="1715"/>
            <a:chExt cx="1390" cy="1421"/>
          </a:xfrm>
        </p:grpSpPr>
        <p:sp>
          <p:nvSpPr>
            <p:cNvPr id="1228845" name="Line 45"/>
            <p:cNvSpPr>
              <a:spLocks noChangeShapeType="1"/>
            </p:cNvSpPr>
            <p:nvPr/>
          </p:nvSpPr>
          <p:spPr bwMode="auto">
            <a:xfrm>
              <a:off x="666" y="1715"/>
              <a:ext cx="774" cy="1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46" name="Line 46"/>
            <p:cNvSpPr>
              <a:spLocks noChangeShapeType="1"/>
            </p:cNvSpPr>
            <p:nvPr/>
          </p:nvSpPr>
          <p:spPr bwMode="auto">
            <a:xfrm>
              <a:off x="678" y="1734"/>
              <a:ext cx="731" cy="3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47" name="Line 47"/>
            <p:cNvSpPr>
              <a:spLocks noChangeShapeType="1"/>
            </p:cNvSpPr>
            <p:nvPr/>
          </p:nvSpPr>
          <p:spPr bwMode="auto">
            <a:xfrm>
              <a:off x="666" y="1717"/>
              <a:ext cx="756" cy="74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48" name="Line 48"/>
            <p:cNvSpPr>
              <a:spLocks noChangeShapeType="1"/>
            </p:cNvSpPr>
            <p:nvPr/>
          </p:nvSpPr>
          <p:spPr bwMode="auto">
            <a:xfrm flipH="1">
              <a:off x="1436" y="2063"/>
              <a:ext cx="467" cy="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49" name="Line 49"/>
            <p:cNvSpPr>
              <a:spLocks noChangeShapeType="1"/>
            </p:cNvSpPr>
            <p:nvPr/>
          </p:nvSpPr>
          <p:spPr bwMode="auto">
            <a:xfrm flipH="1">
              <a:off x="1413" y="2007"/>
              <a:ext cx="487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50" name="Line 50"/>
            <p:cNvSpPr>
              <a:spLocks noChangeShapeType="1"/>
            </p:cNvSpPr>
            <p:nvPr/>
          </p:nvSpPr>
          <p:spPr bwMode="auto">
            <a:xfrm flipH="1">
              <a:off x="1462" y="1936"/>
              <a:ext cx="594" cy="1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51" name="Line 51"/>
            <p:cNvSpPr>
              <a:spLocks noChangeShapeType="1"/>
            </p:cNvSpPr>
            <p:nvPr/>
          </p:nvSpPr>
          <p:spPr bwMode="auto">
            <a:xfrm>
              <a:off x="686" y="1735"/>
              <a:ext cx="1275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52" name="Line 52"/>
            <p:cNvSpPr>
              <a:spLocks noChangeShapeType="1"/>
            </p:cNvSpPr>
            <p:nvPr/>
          </p:nvSpPr>
          <p:spPr bwMode="auto">
            <a:xfrm flipH="1" flipV="1">
              <a:off x="1389" y="2111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28853" name="Line 53"/>
            <p:cNvSpPr>
              <a:spLocks noChangeShapeType="1"/>
            </p:cNvSpPr>
            <p:nvPr/>
          </p:nvSpPr>
          <p:spPr bwMode="auto">
            <a:xfrm flipH="1" flipV="1">
              <a:off x="1410" y="2446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228854" name="Line 54"/>
          <p:cNvSpPr>
            <a:spLocks noChangeShapeType="1"/>
          </p:cNvSpPr>
          <p:nvPr/>
        </p:nvSpPr>
        <p:spPr bwMode="auto">
          <a:xfrm>
            <a:off x="3802063" y="3476625"/>
            <a:ext cx="5040312" cy="1149350"/>
          </a:xfrm>
          <a:prstGeom prst="line">
            <a:avLst/>
          </a:prstGeom>
          <a:noFill/>
          <a:ln w="76200" cmpd="tri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8855" name="Line 55"/>
          <p:cNvSpPr>
            <a:spLocks noChangeShapeType="1"/>
          </p:cNvSpPr>
          <p:nvPr/>
        </p:nvSpPr>
        <p:spPr bwMode="auto">
          <a:xfrm>
            <a:off x="3817938" y="3459163"/>
            <a:ext cx="5068887" cy="1108075"/>
          </a:xfrm>
          <a:prstGeom prst="line">
            <a:avLst/>
          </a:prstGeom>
          <a:noFill/>
          <a:ln w="76200" cmpd="tri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8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8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2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2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2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2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03" grpId="0" animBg="1"/>
      <p:bldP spid="1228804" grpId="0" animBg="1"/>
      <p:bldP spid="1228854" grpId="0" animBg="1"/>
      <p:bldP spid="12288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5913"/>
            <a:ext cx="920115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	Can we optimize Pharmaco-dynamics</a:t>
            </a:r>
            <a:br>
              <a:rPr lang="en-US" sz="3200" b="1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to allow the 2</a:t>
            </a:r>
            <a:r>
              <a:rPr lang="en-US" sz="3200" b="1" baseline="30000">
                <a:solidFill>
                  <a:srgbClr val="FFFF00"/>
                </a:solidFill>
                <a:cs typeface="Arial" pitchFamily="34" charset="0"/>
              </a:rPr>
              <a:t>nd</a:t>
            </a: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 slope to be even faster </a:t>
            </a:r>
            <a:br>
              <a:rPr lang="en-US" sz="3200" b="1">
                <a:solidFill>
                  <a:srgbClr val="FFFF00"/>
                </a:solidFill>
                <a:cs typeface="Arial" pitchFamily="34" charset="0"/>
              </a:rPr>
            </a:br>
            <a:endParaRPr lang="en-US" sz="32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9827" name="Line 3"/>
          <p:cNvSpPr>
            <a:spLocks noChangeShapeType="1"/>
          </p:cNvSpPr>
          <p:nvPr/>
        </p:nvSpPr>
        <p:spPr bwMode="auto">
          <a:xfrm>
            <a:off x="1033463" y="2709863"/>
            <a:ext cx="1228725" cy="22558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28" name="Line 4"/>
          <p:cNvSpPr>
            <a:spLocks noChangeShapeType="1"/>
          </p:cNvSpPr>
          <p:nvPr/>
        </p:nvSpPr>
        <p:spPr bwMode="auto">
          <a:xfrm>
            <a:off x="1052513" y="2740025"/>
            <a:ext cx="1160462" cy="5905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29" name="Line 5"/>
          <p:cNvSpPr>
            <a:spLocks noChangeShapeType="1"/>
          </p:cNvSpPr>
          <p:nvPr/>
        </p:nvSpPr>
        <p:spPr bwMode="auto">
          <a:xfrm>
            <a:off x="1033463" y="2713038"/>
            <a:ext cx="1200150" cy="11779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30" name="Line 6"/>
          <p:cNvSpPr>
            <a:spLocks noChangeShapeType="1"/>
          </p:cNvSpPr>
          <p:nvPr/>
        </p:nvSpPr>
        <p:spPr bwMode="auto">
          <a:xfrm flipH="1">
            <a:off x="2255838" y="3262313"/>
            <a:ext cx="741362" cy="609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31" name="Line 7"/>
          <p:cNvSpPr>
            <a:spLocks noChangeShapeType="1"/>
          </p:cNvSpPr>
          <p:nvPr/>
        </p:nvSpPr>
        <p:spPr bwMode="auto">
          <a:xfrm flipH="1">
            <a:off x="2219325" y="3173413"/>
            <a:ext cx="773113" cy="142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32" name="Line 8"/>
          <p:cNvSpPr>
            <a:spLocks noChangeShapeType="1"/>
          </p:cNvSpPr>
          <p:nvPr/>
        </p:nvSpPr>
        <p:spPr bwMode="auto">
          <a:xfrm flipH="1">
            <a:off x="2297113" y="3708400"/>
            <a:ext cx="892175" cy="12319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33" name="Line 9"/>
          <p:cNvSpPr>
            <a:spLocks noChangeShapeType="1"/>
          </p:cNvSpPr>
          <p:nvPr/>
        </p:nvSpPr>
        <p:spPr bwMode="auto">
          <a:xfrm>
            <a:off x="1065213" y="2741613"/>
            <a:ext cx="2024062" cy="142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34" name="Line 10"/>
          <p:cNvSpPr>
            <a:spLocks noChangeShapeType="1"/>
          </p:cNvSpPr>
          <p:nvPr/>
        </p:nvSpPr>
        <p:spPr bwMode="auto">
          <a:xfrm flipH="1" flipV="1">
            <a:off x="2181225" y="3338513"/>
            <a:ext cx="752475" cy="1206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35" name="Line 11"/>
          <p:cNvSpPr>
            <a:spLocks noChangeShapeType="1"/>
          </p:cNvSpPr>
          <p:nvPr/>
        </p:nvSpPr>
        <p:spPr bwMode="auto">
          <a:xfrm flipH="1" flipV="1">
            <a:off x="2214563" y="3870325"/>
            <a:ext cx="752475" cy="1206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36" name="Text Box 12"/>
          <p:cNvSpPr txBox="1">
            <a:spLocks noChangeArrowheads="1"/>
          </p:cNvSpPr>
          <p:nvPr/>
        </p:nvSpPr>
        <p:spPr bwMode="auto">
          <a:xfrm>
            <a:off x="8324850" y="6319838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SVR</a:t>
            </a:r>
          </a:p>
        </p:txBody>
      </p:sp>
      <p:sp>
        <p:nvSpPr>
          <p:cNvPr id="1229837" name="Line 13"/>
          <p:cNvSpPr>
            <a:spLocks noChangeShapeType="1"/>
          </p:cNvSpPr>
          <p:nvPr/>
        </p:nvSpPr>
        <p:spPr bwMode="auto">
          <a:xfrm flipH="1">
            <a:off x="690563" y="2362200"/>
            <a:ext cx="39687" cy="405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38" name="Line 14"/>
          <p:cNvSpPr>
            <a:spLocks noChangeShapeType="1"/>
          </p:cNvSpPr>
          <p:nvPr/>
        </p:nvSpPr>
        <p:spPr bwMode="auto">
          <a:xfrm flipH="1" flipV="1">
            <a:off x="673100" y="6407150"/>
            <a:ext cx="7558088" cy="39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39" name="Text Box 15"/>
          <p:cNvSpPr txBox="1">
            <a:spLocks noChangeArrowheads="1"/>
          </p:cNvSpPr>
          <p:nvPr/>
        </p:nvSpPr>
        <p:spPr bwMode="auto">
          <a:xfrm>
            <a:off x="3756025" y="6461125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time</a:t>
            </a:r>
          </a:p>
        </p:txBody>
      </p:sp>
      <p:sp>
        <p:nvSpPr>
          <p:cNvPr id="1229840" name="Text Box 16"/>
          <p:cNvSpPr txBox="1">
            <a:spLocks noChangeArrowheads="1"/>
          </p:cNvSpPr>
          <p:nvPr/>
        </p:nvSpPr>
        <p:spPr bwMode="auto">
          <a:xfrm rot="-5400000">
            <a:off x="-761206" y="4474369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Viral  level</a:t>
            </a:r>
          </a:p>
        </p:txBody>
      </p:sp>
      <p:sp>
        <p:nvSpPr>
          <p:cNvPr id="1229841" name="Line 17"/>
          <p:cNvSpPr>
            <a:spLocks noChangeShapeType="1"/>
          </p:cNvSpPr>
          <p:nvPr/>
        </p:nvSpPr>
        <p:spPr bwMode="auto">
          <a:xfrm>
            <a:off x="3205163" y="3324225"/>
            <a:ext cx="5637212" cy="1301750"/>
          </a:xfrm>
          <a:prstGeom prst="line">
            <a:avLst/>
          </a:prstGeom>
          <a:noFill/>
          <a:ln w="76200" cmpd="tri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42" name="Line 18"/>
          <p:cNvSpPr>
            <a:spLocks noChangeShapeType="1"/>
          </p:cNvSpPr>
          <p:nvPr/>
        </p:nvSpPr>
        <p:spPr bwMode="auto">
          <a:xfrm>
            <a:off x="3195638" y="3294063"/>
            <a:ext cx="5691187" cy="1273175"/>
          </a:xfrm>
          <a:prstGeom prst="line">
            <a:avLst/>
          </a:prstGeom>
          <a:noFill/>
          <a:ln w="76200" cmpd="tri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43" name="Line 19"/>
          <p:cNvSpPr>
            <a:spLocks noChangeShapeType="1"/>
          </p:cNvSpPr>
          <p:nvPr/>
        </p:nvSpPr>
        <p:spPr bwMode="auto">
          <a:xfrm>
            <a:off x="3128963" y="3603625"/>
            <a:ext cx="5522912" cy="2533650"/>
          </a:xfrm>
          <a:prstGeom prst="line">
            <a:avLst/>
          </a:prstGeom>
          <a:noFill/>
          <a:ln w="1270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44" name="Text Box 20"/>
          <p:cNvSpPr txBox="1">
            <a:spLocks noChangeArrowheads="1"/>
          </p:cNvSpPr>
          <p:nvPr/>
        </p:nvSpPr>
        <p:spPr bwMode="auto">
          <a:xfrm>
            <a:off x="447675" y="1171575"/>
            <a:ext cx="983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Assuming that PD is a limiting factor on the 2</a:t>
            </a:r>
            <a:r>
              <a:rPr lang="en-US" sz="2400" b="1" u="sng" baseline="30000">
                <a:latin typeface="Times New Roman" pitchFamily="18" charset="0"/>
              </a:rPr>
              <a:t>nd</a:t>
            </a:r>
            <a:r>
              <a:rPr lang="en-US" sz="2400" b="1" u="sng">
                <a:latin typeface="Times New Roman" pitchFamily="18" charset="0"/>
              </a:rPr>
              <a:t> slope and not only host</a:t>
            </a:r>
          </a:p>
        </p:txBody>
      </p:sp>
      <p:sp>
        <p:nvSpPr>
          <p:cNvPr id="1229845" name="Line 21"/>
          <p:cNvSpPr>
            <a:spLocks noChangeShapeType="1"/>
          </p:cNvSpPr>
          <p:nvPr/>
        </p:nvSpPr>
        <p:spPr bwMode="auto">
          <a:xfrm flipH="1">
            <a:off x="2195513" y="3200400"/>
            <a:ext cx="942975" cy="175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46" name="Line 22"/>
          <p:cNvSpPr>
            <a:spLocks noChangeShapeType="1"/>
          </p:cNvSpPr>
          <p:nvPr/>
        </p:nvSpPr>
        <p:spPr bwMode="auto">
          <a:xfrm>
            <a:off x="1033463" y="2751138"/>
            <a:ext cx="1212850" cy="16224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847" name="Line 23"/>
          <p:cNvSpPr>
            <a:spLocks noChangeShapeType="1"/>
          </p:cNvSpPr>
          <p:nvPr/>
        </p:nvSpPr>
        <p:spPr bwMode="auto">
          <a:xfrm flipH="1">
            <a:off x="2179638" y="3706813"/>
            <a:ext cx="919162" cy="6985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5913"/>
            <a:ext cx="920115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Early VIRAL Kinetics – </a:t>
            </a:r>
            <a:br>
              <a:rPr lang="en-US" sz="3200" b="1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Pharmacokinetic weekly oscillations</a:t>
            </a:r>
            <a:br>
              <a:rPr lang="en-US" sz="3200" b="1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with  </a:t>
            </a:r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Peg-IFNa2-A</a:t>
            </a: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  and  </a:t>
            </a:r>
            <a:r>
              <a:rPr lang="en-US" sz="3200" b="1">
                <a:solidFill>
                  <a:schemeClr val="tx1"/>
                </a:solidFill>
                <a:cs typeface="Arial" pitchFamily="34" charset="0"/>
              </a:rPr>
              <a:t>Peg-IFN-a2-B</a:t>
            </a:r>
            <a:endParaRPr lang="en-US" sz="32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30851" name="Text Box 3"/>
          <p:cNvSpPr txBox="1">
            <a:spLocks noChangeArrowheads="1"/>
          </p:cNvSpPr>
          <p:nvPr/>
        </p:nvSpPr>
        <p:spPr bwMode="auto">
          <a:xfrm>
            <a:off x="447675" y="1809750"/>
            <a:ext cx="983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2</a:t>
            </a:r>
            <a:r>
              <a:rPr lang="en-US" sz="2400" b="1" u="sng" baseline="30000">
                <a:latin typeface="Times New Roman" pitchFamily="18" charset="0"/>
              </a:rPr>
              <a:t>nd</a:t>
            </a:r>
            <a:r>
              <a:rPr lang="en-US" sz="2400" b="1" u="sng">
                <a:latin typeface="Times New Roman" pitchFamily="18" charset="0"/>
              </a:rPr>
              <a:t> phase slope decline despite weekly PK oscillations and viral rebounds</a:t>
            </a:r>
          </a:p>
        </p:txBody>
      </p:sp>
      <p:grpSp>
        <p:nvGrpSpPr>
          <p:cNvPr id="1230852" name="Group 4"/>
          <p:cNvGrpSpPr>
            <a:grpSpLocks/>
          </p:cNvGrpSpPr>
          <p:nvPr/>
        </p:nvGrpSpPr>
        <p:grpSpPr bwMode="auto">
          <a:xfrm>
            <a:off x="1057275" y="2722563"/>
            <a:ext cx="2206625" cy="2255837"/>
            <a:chOff x="666" y="1715"/>
            <a:chExt cx="1390" cy="1421"/>
          </a:xfrm>
        </p:grpSpPr>
        <p:sp>
          <p:nvSpPr>
            <p:cNvPr id="1230853" name="Line 5"/>
            <p:cNvSpPr>
              <a:spLocks noChangeShapeType="1"/>
            </p:cNvSpPr>
            <p:nvPr/>
          </p:nvSpPr>
          <p:spPr bwMode="auto">
            <a:xfrm>
              <a:off x="666" y="1715"/>
              <a:ext cx="774" cy="1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54" name="Line 6"/>
            <p:cNvSpPr>
              <a:spLocks noChangeShapeType="1"/>
            </p:cNvSpPr>
            <p:nvPr/>
          </p:nvSpPr>
          <p:spPr bwMode="auto">
            <a:xfrm>
              <a:off x="678" y="1734"/>
              <a:ext cx="731" cy="3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55" name="Line 7"/>
            <p:cNvSpPr>
              <a:spLocks noChangeShapeType="1"/>
            </p:cNvSpPr>
            <p:nvPr/>
          </p:nvSpPr>
          <p:spPr bwMode="auto">
            <a:xfrm>
              <a:off x="666" y="1717"/>
              <a:ext cx="756" cy="74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56" name="Line 8"/>
            <p:cNvSpPr>
              <a:spLocks noChangeShapeType="1"/>
            </p:cNvSpPr>
            <p:nvPr/>
          </p:nvSpPr>
          <p:spPr bwMode="auto">
            <a:xfrm flipH="1">
              <a:off x="1436" y="2063"/>
              <a:ext cx="467" cy="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57" name="Line 9"/>
            <p:cNvSpPr>
              <a:spLocks noChangeShapeType="1"/>
            </p:cNvSpPr>
            <p:nvPr/>
          </p:nvSpPr>
          <p:spPr bwMode="auto">
            <a:xfrm flipH="1">
              <a:off x="1413" y="2007"/>
              <a:ext cx="487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58" name="Line 10"/>
            <p:cNvSpPr>
              <a:spLocks noChangeShapeType="1"/>
            </p:cNvSpPr>
            <p:nvPr/>
          </p:nvSpPr>
          <p:spPr bwMode="auto">
            <a:xfrm flipH="1">
              <a:off x="1462" y="1936"/>
              <a:ext cx="594" cy="1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59" name="Line 11"/>
            <p:cNvSpPr>
              <a:spLocks noChangeShapeType="1"/>
            </p:cNvSpPr>
            <p:nvPr/>
          </p:nvSpPr>
          <p:spPr bwMode="auto">
            <a:xfrm>
              <a:off x="686" y="1735"/>
              <a:ext cx="1275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60" name="Line 12"/>
            <p:cNvSpPr>
              <a:spLocks noChangeShapeType="1"/>
            </p:cNvSpPr>
            <p:nvPr/>
          </p:nvSpPr>
          <p:spPr bwMode="auto">
            <a:xfrm flipH="1" flipV="1">
              <a:off x="1389" y="2111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61" name="Line 13"/>
            <p:cNvSpPr>
              <a:spLocks noChangeShapeType="1"/>
            </p:cNvSpPr>
            <p:nvPr/>
          </p:nvSpPr>
          <p:spPr bwMode="auto">
            <a:xfrm flipH="1" flipV="1">
              <a:off x="1410" y="2446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230862" name="Text Box 14"/>
          <p:cNvSpPr txBox="1">
            <a:spLocks noChangeArrowheads="1"/>
          </p:cNvSpPr>
          <p:nvPr/>
        </p:nvSpPr>
        <p:spPr bwMode="auto">
          <a:xfrm>
            <a:off x="8324850" y="6319838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SVR</a:t>
            </a:r>
          </a:p>
        </p:txBody>
      </p:sp>
      <p:sp>
        <p:nvSpPr>
          <p:cNvPr id="1230863" name="Line 15"/>
          <p:cNvSpPr>
            <a:spLocks noChangeShapeType="1"/>
          </p:cNvSpPr>
          <p:nvPr/>
        </p:nvSpPr>
        <p:spPr bwMode="auto">
          <a:xfrm flipH="1">
            <a:off x="690563" y="2362200"/>
            <a:ext cx="39687" cy="405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0864" name="Line 16"/>
          <p:cNvSpPr>
            <a:spLocks noChangeShapeType="1"/>
          </p:cNvSpPr>
          <p:nvPr/>
        </p:nvSpPr>
        <p:spPr bwMode="auto">
          <a:xfrm flipH="1" flipV="1">
            <a:off x="673100" y="6407150"/>
            <a:ext cx="7558088" cy="39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0865" name="Text Box 17"/>
          <p:cNvSpPr txBox="1">
            <a:spLocks noChangeArrowheads="1"/>
          </p:cNvSpPr>
          <p:nvPr/>
        </p:nvSpPr>
        <p:spPr bwMode="auto">
          <a:xfrm>
            <a:off x="3756025" y="6461125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time</a:t>
            </a:r>
          </a:p>
        </p:txBody>
      </p:sp>
      <p:sp>
        <p:nvSpPr>
          <p:cNvPr id="1230866" name="Text Box 18"/>
          <p:cNvSpPr txBox="1">
            <a:spLocks noChangeArrowheads="1"/>
          </p:cNvSpPr>
          <p:nvPr/>
        </p:nvSpPr>
        <p:spPr bwMode="auto">
          <a:xfrm rot="-5400000">
            <a:off x="-761206" y="4474369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Viral  level</a:t>
            </a:r>
          </a:p>
        </p:txBody>
      </p:sp>
      <p:grpSp>
        <p:nvGrpSpPr>
          <p:cNvPr id="1230867" name="Group 19"/>
          <p:cNvGrpSpPr>
            <a:grpSpLocks/>
          </p:cNvGrpSpPr>
          <p:nvPr/>
        </p:nvGrpSpPr>
        <p:grpSpPr bwMode="auto">
          <a:xfrm>
            <a:off x="3132138" y="3151188"/>
            <a:ext cx="2206625" cy="2255837"/>
            <a:chOff x="666" y="1715"/>
            <a:chExt cx="1390" cy="1421"/>
          </a:xfrm>
        </p:grpSpPr>
        <p:sp>
          <p:nvSpPr>
            <p:cNvPr id="1230868" name="Line 20"/>
            <p:cNvSpPr>
              <a:spLocks noChangeShapeType="1"/>
            </p:cNvSpPr>
            <p:nvPr/>
          </p:nvSpPr>
          <p:spPr bwMode="auto">
            <a:xfrm>
              <a:off x="666" y="1715"/>
              <a:ext cx="774" cy="1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69" name="Line 21"/>
            <p:cNvSpPr>
              <a:spLocks noChangeShapeType="1"/>
            </p:cNvSpPr>
            <p:nvPr/>
          </p:nvSpPr>
          <p:spPr bwMode="auto">
            <a:xfrm>
              <a:off x="678" y="1734"/>
              <a:ext cx="731" cy="3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70" name="Line 22"/>
            <p:cNvSpPr>
              <a:spLocks noChangeShapeType="1"/>
            </p:cNvSpPr>
            <p:nvPr/>
          </p:nvSpPr>
          <p:spPr bwMode="auto">
            <a:xfrm>
              <a:off x="666" y="1717"/>
              <a:ext cx="756" cy="74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71" name="Line 23"/>
            <p:cNvSpPr>
              <a:spLocks noChangeShapeType="1"/>
            </p:cNvSpPr>
            <p:nvPr/>
          </p:nvSpPr>
          <p:spPr bwMode="auto">
            <a:xfrm flipH="1">
              <a:off x="1436" y="2063"/>
              <a:ext cx="467" cy="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72" name="Line 24"/>
            <p:cNvSpPr>
              <a:spLocks noChangeShapeType="1"/>
            </p:cNvSpPr>
            <p:nvPr/>
          </p:nvSpPr>
          <p:spPr bwMode="auto">
            <a:xfrm flipH="1">
              <a:off x="1413" y="2007"/>
              <a:ext cx="487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73" name="Line 25"/>
            <p:cNvSpPr>
              <a:spLocks noChangeShapeType="1"/>
            </p:cNvSpPr>
            <p:nvPr/>
          </p:nvSpPr>
          <p:spPr bwMode="auto">
            <a:xfrm flipH="1">
              <a:off x="1462" y="1936"/>
              <a:ext cx="594" cy="1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74" name="Line 26"/>
            <p:cNvSpPr>
              <a:spLocks noChangeShapeType="1"/>
            </p:cNvSpPr>
            <p:nvPr/>
          </p:nvSpPr>
          <p:spPr bwMode="auto">
            <a:xfrm>
              <a:off x="686" y="1735"/>
              <a:ext cx="1275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75" name="Line 27"/>
            <p:cNvSpPr>
              <a:spLocks noChangeShapeType="1"/>
            </p:cNvSpPr>
            <p:nvPr/>
          </p:nvSpPr>
          <p:spPr bwMode="auto">
            <a:xfrm flipH="1" flipV="1">
              <a:off x="1389" y="2111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76" name="Line 28"/>
            <p:cNvSpPr>
              <a:spLocks noChangeShapeType="1"/>
            </p:cNvSpPr>
            <p:nvPr/>
          </p:nvSpPr>
          <p:spPr bwMode="auto">
            <a:xfrm flipH="1" flipV="1">
              <a:off x="1410" y="2446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230877" name="Group 29"/>
          <p:cNvGrpSpPr>
            <a:grpSpLocks/>
          </p:cNvGrpSpPr>
          <p:nvPr/>
        </p:nvGrpSpPr>
        <p:grpSpPr bwMode="auto">
          <a:xfrm>
            <a:off x="5278438" y="3622675"/>
            <a:ext cx="2206625" cy="2255838"/>
            <a:chOff x="666" y="1715"/>
            <a:chExt cx="1390" cy="1421"/>
          </a:xfrm>
        </p:grpSpPr>
        <p:sp>
          <p:nvSpPr>
            <p:cNvPr id="1230878" name="Line 30"/>
            <p:cNvSpPr>
              <a:spLocks noChangeShapeType="1"/>
            </p:cNvSpPr>
            <p:nvPr/>
          </p:nvSpPr>
          <p:spPr bwMode="auto">
            <a:xfrm>
              <a:off x="666" y="1715"/>
              <a:ext cx="774" cy="1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79" name="Line 31"/>
            <p:cNvSpPr>
              <a:spLocks noChangeShapeType="1"/>
            </p:cNvSpPr>
            <p:nvPr/>
          </p:nvSpPr>
          <p:spPr bwMode="auto">
            <a:xfrm>
              <a:off x="678" y="1734"/>
              <a:ext cx="731" cy="3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80" name="Line 32"/>
            <p:cNvSpPr>
              <a:spLocks noChangeShapeType="1"/>
            </p:cNvSpPr>
            <p:nvPr/>
          </p:nvSpPr>
          <p:spPr bwMode="auto">
            <a:xfrm>
              <a:off x="666" y="1717"/>
              <a:ext cx="756" cy="74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81" name="Line 33"/>
            <p:cNvSpPr>
              <a:spLocks noChangeShapeType="1"/>
            </p:cNvSpPr>
            <p:nvPr/>
          </p:nvSpPr>
          <p:spPr bwMode="auto">
            <a:xfrm flipH="1">
              <a:off x="1436" y="2063"/>
              <a:ext cx="467" cy="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82" name="Line 34"/>
            <p:cNvSpPr>
              <a:spLocks noChangeShapeType="1"/>
            </p:cNvSpPr>
            <p:nvPr/>
          </p:nvSpPr>
          <p:spPr bwMode="auto">
            <a:xfrm flipH="1">
              <a:off x="1413" y="2007"/>
              <a:ext cx="487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83" name="Line 35"/>
            <p:cNvSpPr>
              <a:spLocks noChangeShapeType="1"/>
            </p:cNvSpPr>
            <p:nvPr/>
          </p:nvSpPr>
          <p:spPr bwMode="auto">
            <a:xfrm flipH="1">
              <a:off x="1462" y="1936"/>
              <a:ext cx="594" cy="1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84" name="Line 36"/>
            <p:cNvSpPr>
              <a:spLocks noChangeShapeType="1"/>
            </p:cNvSpPr>
            <p:nvPr/>
          </p:nvSpPr>
          <p:spPr bwMode="auto">
            <a:xfrm>
              <a:off x="686" y="1735"/>
              <a:ext cx="1275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85" name="Line 37"/>
            <p:cNvSpPr>
              <a:spLocks noChangeShapeType="1"/>
            </p:cNvSpPr>
            <p:nvPr/>
          </p:nvSpPr>
          <p:spPr bwMode="auto">
            <a:xfrm flipH="1" flipV="1">
              <a:off x="1389" y="2111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86" name="Line 38"/>
            <p:cNvSpPr>
              <a:spLocks noChangeShapeType="1"/>
            </p:cNvSpPr>
            <p:nvPr/>
          </p:nvSpPr>
          <p:spPr bwMode="auto">
            <a:xfrm flipH="1" flipV="1">
              <a:off x="1410" y="2446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230887" name="Group 39"/>
          <p:cNvGrpSpPr>
            <a:grpSpLocks/>
          </p:cNvGrpSpPr>
          <p:nvPr/>
        </p:nvGrpSpPr>
        <p:grpSpPr bwMode="auto">
          <a:xfrm>
            <a:off x="7405688" y="4102100"/>
            <a:ext cx="2206625" cy="2255838"/>
            <a:chOff x="666" y="1715"/>
            <a:chExt cx="1390" cy="1421"/>
          </a:xfrm>
        </p:grpSpPr>
        <p:sp>
          <p:nvSpPr>
            <p:cNvPr id="1230888" name="Line 40"/>
            <p:cNvSpPr>
              <a:spLocks noChangeShapeType="1"/>
            </p:cNvSpPr>
            <p:nvPr/>
          </p:nvSpPr>
          <p:spPr bwMode="auto">
            <a:xfrm>
              <a:off x="666" y="1715"/>
              <a:ext cx="774" cy="14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89" name="Line 41"/>
            <p:cNvSpPr>
              <a:spLocks noChangeShapeType="1"/>
            </p:cNvSpPr>
            <p:nvPr/>
          </p:nvSpPr>
          <p:spPr bwMode="auto">
            <a:xfrm>
              <a:off x="678" y="1734"/>
              <a:ext cx="731" cy="37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90" name="Line 42"/>
            <p:cNvSpPr>
              <a:spLocks noChangeShapeType="1"/>
            </p:cNvSpPr>
            <p:nvPr/>
          </p:nvSpPr>
          <p:spPr bwMode="auto">
            <a:xfrm>
              <a:off x="666" y="1717"/>
              <a:ext cx="756" cy="74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91" name="Line 43"/>
            <p:cNvSpPr>
              <a:spLocks noChangeShapeType="1"/>
            </p:cNvSpPr>
            <p:nvPr/>
          </p:nvSpPr>
          <p:spPr bwMode="auto">
            <a:xfrm flipH="1">
              <a:off x="1436" y="2063"/>
              <a:ext cx="467" cy="38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92" name="Line 44"/>
            <p:cNvSpPr>
              <a:spLocks noChangeShapeType="1"/>
            </p:cNvSpPr>
            <p:nvPr/>
          </p:nvSpPr>
          <p:spPr bwMode="auto">
            <a:xfrm flipH="1">
              <a:off x="1413" y="2007"/>
              <a:ext cx="487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93" name="Line 45"/>
            <p:cNvSpPr>
              <a:spLocks noChangeShapeType="1"/>
            </p:cNvSpPr>
            <p:nvPr/>
          </p:nvSpPr>
          <p:spPr bwMode="auto">
            <a:xfrm flipH="1">
              <a:off x="1462" y="1936"/>
              <a:ext cx="594" cy="11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94" name="Line 46"/>
            <p:cNvSpPr>
              <a:spLocks noChangeShapeType="1"/>
            </p:cNvSpPr>
            <p:nvPr/>
          </p:nvSpPr>
          <p:spPr bwMode="auto">
            <a:xfrm>
              <a:off x="686" y="1735"/>
              <a:ext cx="1275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95" name="Line 47"/>
            <p:cNvSpPr>
              <a:spLocks noChangeShapeType="1"/>
            </p:cNvSpPr>
            <p:nvPr/>
          </p:nvSpPr>
          <p:spPr bwMode="auto">
            <a:xfrm flipH="1" flipV="1">
              <a:off x="1389" y="2111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0896" name="Line 48"/>
            <p:cNvSpPr>
              <a:spLocks noChangeShapeType="1"/>
            </p:cNvSpPr>
            <p:nvPr/>
          </p:nvSpPr>
          <p:spPr bwMode="auto">
            <a:xfrm flipH="1" flipV="1">
              <a:off x="1410" y="2446"/>
              <a:ext cx="474" cy="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230897" name="Line 49"/>
          <p:cNvSpPr>
            <a:spLocks noChangeShapeType="1"/>
          </p:cNvSpPr>
          <p:nvPr/>
        </p:nvSpPr>
        <p:spPr bwMode="auto">
          <a:xfrm>
            <a:off x="3802063" y="3476625"/>
            <a:ext cx="5040312" cy="1149350"/>
          </a:xfrm>
          <a:prstGeom prst="line">
            <a:avLst/>
          </a:prstGeom>
          <a:noFill/>
          <a:ln w="76200" cmpd="tri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0898" name="Line 50"/>
          <p:cNvSpPr>
            <a:spLocks noChangeShapeType="1"/>
          </p:cNvSpPr>
          <p:nvPr/>
        </p:nvSpPr>
        <p:spPr bwMode="auto">
          <a:xfrm>
            <a:off x="3817938" y="3459163"/>
            <a:ext cx="5068887" cy="1108075"/>
          </a:xfrm>
          <a:prstGeom prst="line">
            <a:avLst/>
          </a:prstGeom>
          <a:noFill/>
          <a:ln w="76200" cmpd="tri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0899" name="Line 51"/>
          <p:cNvSpPr>
            <a:spLocks noChangeShapeType="1"/>
          </p:cNvSpPr>
          <p:nvPr/>
        </p:nvSpPr>
        <p:spPr bwMode="auto">
          <a:xfrm>
            <a:off x="3233738" y="2208213"/>
            <a:ext cx="11112" cy="46831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0900" name="Line 52"/>
          <p:cNvSpPr>
            <a:spLocks noChangeShapeType="1"/>
          </p:cNvSpPr>
          <p:nvPr/>
        </p:nvSpPr>
        <p:spPr bwMode="auto">
          <a:xfrm>
            <a:off x="5400675" y="2209800"/>
            <a:ext cx="11113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0901" name="Line 53"/>
          <p:cNvSpPr>
            <a:spLocks noChangeShapeType="1"/>
          </p:cNvSpPr>
          <p:nvPr/>
        </p:nvSpPr>
        <p:spPr bwMode="auto">
          <a:xfrm>
            <a:off x="7566025" y="2201863"/>
            <a:ext cx="11113" cy="46831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0902" name="Line 54"/>
          <p:cNvSpPr>
            <a:spLocks noChangeShapeType="1"/>
          </p:cNvSpPr>
          <p:nvPr/>
        </p:nvSpPr>
        <p:spPr bwMode="auto">
          <a:xfrm>
            <a:off x="9661525" y="2214563"/>
            <a:ext cx="11113" cy="46831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0903" name="Line 55"/>
          <p:cNvSpPr>
            <a:spLocks noChangeShapeType="1"/>
          </p:cNvSpPr>
          <p:nvPr/>
        </p:nvSpPr>
        <p:spPr bwMode="auto">
          <a:xfrm>
            <a:off x="1036638" y="2214563"/>
            <a:ext cx="11112" cy="46831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0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0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3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99" grpId="0" animBg="1"/>
      <p:bldP spid="1230900" grpId="0" animBg="1"/>
      <p:bldP spid="1230901" grpId="0" animBg="1"/>
      <p:bldP spid="12309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5913"/>
            <a:ext cx="920115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Early VIRAL Kinetics – </a:t>
            </a:r>
            <a:br>
              <a:rPr lang="en-US" sz="3200" b="1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Differences and similarities</a:t>
            </a:r>
            <a:br>
              <a:rPr lang="en-US" sz="3200" b="1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between   </a:t>
            </a:r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Peg-IFNa2-A</a:t>
            </a: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  and  </a:t>
            </a:r>
            <a:r>
              <a:rPr lang="en-US" sz="3200" b="1">
                <a:solidFill>
                  <a:schemeClr val="tx1"/>
                </a:solidFill>
                <a:cs typeface="Arial" pitchFamily="34" charset="0"/>
              </a:rPr>
              <a:t>Peg-IFN-a2-B</a:t>
            </a:r>
            <a:endParaRPr lang="en-US" sz="32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31875" name="Line 3"/>
          <p:cNvSpPr>
            <a:spLocks noChangeShapeType="1"/>
          </p:cNvSpPr>
          <p:nvPr/>
        </p:nvSpPr>
        <p:spPr bwMode="auto">
          <a:xfrm>
            <a:off x="1057275" y="2722563"/>
            <a:ext cx="1228725" cy="22558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76" name="Line 4"/>
          <p:cNvSpPr>
            <a:spLocks noChangeShapeType="1"/>
          </p:cNvSpPr>
          <p:nvPr/>
        </p:nvSpPr>
        <p:spPr bwMode="auto">
          <a:xfrm>
            <a:off x="1076325" y="2752725"/>
            <a:ext cx="1160463" cy="5905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77" name="Line 5"/>
          <p:cNvSpPr>
            <a:spLocks noChangeShapeType="1"/>
          </p:cNvSpPr>
          <p:nvPr/>
        </p:nvSpPr>
        <p:spPr bwMode="auto">
          <a:xfrm>
            <a:off x="1057275" y="2725738"/>
            <a:ext cx="1200150" cy="11779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78" name="Line 6"/>
          <p:cNvSpPr>
            <a:spLocks noChangeShapeType="1"/>
          </p:cNvSpPr>
          <p:nvPr/>
        </p:nvSpPr>
        <p:spPr bwMode="auto">
          <a:xfrm flipH="1">
            <a:off x="2279650" y="3275013"/>
            <a:ext cx="741363" cy="609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79" name="Line 7"/>
          <p:cNvSpPr>
            <a:spLocks noChangeShapeType="1"/>
          </p:cNvSpPr>
          <p:nvPr/>
        </p:nvSpPr>
        <p:spPr bwMode="auto">
          <a:xfrm flipH="1">
            <a:off x="2243138" y="3186113"/>
            <a:ext cx="773112" cy="142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80" name="Line 8"/>
          <p:cNvSpPr>
            <a:spLocks noChangeShapeType="1"/>
          </p:cNvSpPr>
          <p:nvPr/>
        </p:nvSpPr>
        <p:spPr bwMode="auto">
          <a:xfrm flipH="1">
            <a:off x="2320925" y="3073400"/>
            <a:ext cx="942975" cy="187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81" name="Line 9"/>
          <p:cNvSpPr>
            <a:spLocks noChangeShapeType="1"/>
          </p:cNvSpPr>
          <p:nvPr/>
        </p:nvSpPr>
        <p:spPr bwMode="auto">
          <a:xfrm>
            <a:off x="3802063" y="3476625"/>
            <a:ext cx="5040312" cy="145415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82" name="Line 10"/>
          <p:cNvSpPr>
            <a:spLocks noChangeShapeType="1"/>
          </p:cNvSpPr>
          <p:nvPr/>
        </p:nvSpPr>
        <p:spPr bwMode="auto">
          <a:xfrm>
            <a:off x="3817938" y="3551238"/>
            <a:ext cx="4987925" cy="148272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83" name="Text Box 11"/>
          <p:cNvSpPr txBox="1">
            <a:spLocks noChangeArrowheads="1"/>
          </p:cNvSpPr>
          <p:nvPr/>
        </p:nvSpPr>
        <p:spPr bwMode="auto">
          <a:xfrm>
            <a:off x="4014788" y="1809750"/>
            <a:ext cx="467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VIRAL/HOST CORRELATES</a:t>
            </a:r>
          </a:p>
        </p:txBody>
      </p:sp>
      <p:sp>
        <p:nvSpPr>
          <p:cNvPr id="1231884" name="Line 12"/>
          <p:cNvSpPr>
            <a:spLocks noChangeShapeType="1"/>
          </p:cNvSpPr>
          <p:nvPr/>
        </p:nvSpPr>
        <p:spPr bwMode="auto">
          <a:xfrm>
            <a:off x="1089025" y="2754313"/>
            <a:ext cx="2024063" cy="142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85" name="Line 13"/>
          <p:cNvSpPr>
            <a:spLocks noChangeShapeType="1"/>
          </p:cNvSpPr>
          <p:nvPr/>
        </p:nvSpPr>
        <p:spPr bwMode="auto">
          <a:xfrm flipH="1" flipV="1">
            <a:off x="2205038" y="3351213"/>
            <a:ext cx="752475" cy="1206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86" name="Line 14"/>
          <p:cNvSpPr>
            <a:spLocks noChangeShapeType="1"/>
          </p:cNvSpPr>
          <p:nvPr/>
        </p:nvSpPr>
        <p:spPr bwMode="auto">
          <a:xfrm flipH="1" flipV="1">
            <a:off x="2238375" y="3883025"/>
            <a:ext cx="752475" cy="1206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87" name="Line 15"/>
          <p:cNvSpPr>
            <a:spLocks noChangeShapeType="1"/>
          </p:cNvSpPr>
          <p:nvPr/>
        </p:nvSpPr>
        <p:spPr bwMode="auto">
          <a:xfrm>
            <a:off x="3824288" y="3429000"/>
            <a:ext cx="4959350" cy="1635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88" name="Line 16"/>
          <p:cNvSpPr>
            <a:spLocks noChangeShapeType="1"/>
          </p:cNvSpPr>
          <p:nvPr/>
        </p:nvSpPr>
        <p:spPr bwMode="auto">
          <a:xfrm>
            <a:off x="3841750" y="3533775"/>
            <a:ext cx="4897438" cy="16192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89" name="Line 17"/>
          <p:cNvSpPr>
            <a:spLocks noChangeShapeType="1"/>
          </p:cNvSpPr>
          <p:nvPr/>
        </p:nvSpPr>
        <p:spPr bwMode="auto">
          <a:xfrm>
            <a:off x="3790950" y="3625850"/>
            <a:ext cx="4652963" cy="268287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90" name="Line 18"/>
          <p:cNvSpPr>
            <a:spLocks noChangeShapeType="1"/>
          </p:cNvSpPr>
          <p:nvPr/>
        </p:nvSpPr>
        <p:spPr bwMode="auto">
          <a:xfrm>
            <a:off x="3775075" y="3692525"/>
            <a:ext cx="4624388" cy="26939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91" name="Line 19"/>
          <p:cNvSpPr>
            <a:spLocks noChangeShapeType="1"/>
          </p:cNvSpPr>
          <p:nvPr/>
        </p:nvSpPr>
        <p:spPr bwMode="auto">
          <a:xfrm>
            <a:off x="5853113" y="2152650"/>
            <a:ext cx="11112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92" name="Text Box 20"/>
          <p:cNvSpPr txBox="1">
            <a:spLocks noChangeArrowheads="1"/>
          </p:cNvSpPr>
          <p:nvPr/>
        </p:nvSpPr>
        <p:spPr bwMode="auto">
          <a:xfrm>
            <a:off x="1033463" y="1628775"/>
            <a:ext cx="2546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u="sng">
                <a:latin typeface="Times New Roman" pitchFamily="18" charset="0"/>
              </a:rPr>
              <a:t>Drug specific </a:t>
            </a:r>
          </a:p>
          <a:p>
            <a:pPr algn="l"/>
            <a:r>
              <a:rPr lang="en-US" b="1" u="sng">
                <a:latin typeface="Times New Roman" pitchFamily="18" charset="0"/>
              </a:rPr>
              <a:t>PD effects</a:t>
            </a:r>
          </a:p>
        </p:txBody>
      </p:sp>
      <p:sp>
        <p:nvSpPr>
          <p:cNvPr id="1231893" name="Line 21"/>
          <p:cNvSpPr>
            <a:spLocks noChangeShapeType="1"/>
          </p:cNvSpPr>
          <p:nvPr/>
        </p:nvSpPr>
        <p:spPr bwMode="auto">
          <a:xfrm>
            <a:off x="2173288" y="2343150"/>
            <a:ext cx="11112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94" name="Text Box 22"/>
          <p:cNvSpPr txBox="1">
            <a:spLocks noChangeArrowheads="1"/>
          </p:cNvSpPr>
          <p:nvPr/>
        </p:nvSpPr>
        <p:spPr bwMode="auto">
          <a:xfrm>
            <a:off x="8324850" y="6319838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SVR</a:t>
            </a:r>
          </a:p>
        </p:txBody>
      </p:sp>
      <p:sp>
        <p:nvSpPr>
          <p:cNvPr id="1231895" name="Text Box 23"/>
          <p:cNvSpPr txBox="1">
            <a:spLocks noChangeArrowheads="1"/>
          </p:cNvSpPr>
          <p:nvPr/>
        </p:nvSpPr>
        <p:spPr bwMode="auto">
          <a:xfrm>
            <a:off x="8601075" y="3143250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NR</a:t>
            </a:r>
          </a:p>
        </p:txBody>
      </p:sp>
      <p:sp>
        <p:nvSpPr>
          <p:cNvPr id="1231896" name="Line 24"/>
          <p:cNvSpPr>
            <a:spLocks noChangeShapeType="1"/>
          </p:cNvSpPr>
          <p:nvPr/>
        </p:nvSpPr>
        <p:spPr bwMode="auto">
          <a:xfrm flipH="1">
            <a:off x="690563" y="2362200"/>
            <a:ext cx="39687" cy="405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97" name="Line 25"/>
          <p:cNvSpPr>
            <a:spLocks noChangeShapeType="1"/>
          </p:cNvSpPr>
          <p:nvPr/>
        </p:nvSpPr>
        <p:spPr bwMode="auto">
          <a:xfrm flipH="1" flipV="1">
            <a:off x="673100" y="6407150"/>
            <a:ext cx="7558088" cy="39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898" name="Text Box 26"/>
          <p:cNvSpPr txBox="1">
            <a:spLocks noChangeArrowheads="1"/>
          </p:cNvSpPr>
          <p:nvPr/>
        </p:nvSpPr>
        <p:spPr bwMode="auto">
          <a:xfrm>
            <a:off x="3756025" y="6461125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time</a:t>
            </a:r>
          </a:p>
        </p:txBody>
      </p:sp>
      <p:sp>
        <p:nvSpPr>
          <p:cNvPr id="1231899" name="Text Box 27"/>
          <p:cNvSpPr txBox="1">
            <a:spLocks noChangeArrowheads="1"/>
          </p:cNvSpPr>
          <p:nvPr/>
        </p:nvSpPr>
        <p:spPr bwMode="auto">
          <a:xfrm rot="-5400000">
            <a:off x="-761206" y="4474369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Viral  level</a:t>
            </a:r>
          </a:p>
        </p:txBody>
      </p:sp>
      <p:sp>
        <p:nvSpPr>
          <p:cNvPr id="1231900" name="Line 28"/>
          <p:cNvSpPr>
            <a:spLocks noChangeShapeType="1"/>
          </p:cNvSpPr>
          <p:nvPr/>
        </p:nvSpPr>
        <p:spPr bwMode="auto">
          <a:xfrm>
            <a:off x="3454400" y="3463925"/>
            <a:ext cx="6359525" cy="1016000"/>
          </a:xfrm>
          <a:prstGeom prst="line">
            <a:avLst/>
          </a:prstGeom>
          <a:noFill/>
          <a:ln w="57150">
            <a:solidFill>
              <a:srgbClr val="FFFF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1901" name="Text Box 29"/>
          <p:cNvSpPr txBox="1">
            <a:spLocks noChangeArrowheads="1"/>
          </p:cNvSpPr>
          <p:nvPr/>
        </p:nvSpPr>
        <p:spPr bwMode="auto">
          <a:xfrm>
            <a:off x="8823325" y="3992563"/>
            <a:ext cx="146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</a:rPr>
              <a:t>0.3 log/wk</a:t>
            </a:r>
          </a:p>
        </p:txBody>
      </p:sp>
      <p:sp>
        <p:nvSpPr>
          <p:cNvPr id="1231902" name="Text Box 30"/>
          <p:cNvSpPr txBox="1">
            <a:spLocks noChangeArrowheads="1"/>
          </p:cNvSpPr>
          <p:nvPr/>
        </p:nvSpPr>
        <p:spPr bwMode="auto">
          <a:xfrm>
            <a:off x="3559175" y="1628775"/>
            <a:ext cx="6430963" cy="166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b="1" baseline="30000">
                <a:solidFill>
                  <a:schemeClr val="bg1"/>
                </a:solidFill>
                <a:latin typeface="Times New Roman" pitchFamily="18" charset="0"/>
              </a:rPr>
              <a:t>nd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 slope  slower than 0.3 log</a:t>
            </a:r>
            <a:r>
              <a:rPr lang="en-US" b="1" baseline="-25000">
                <a:solidFill>
                  <a:schemeClr val="bg1"/>
                </a:solidFill>
                <a:latin typeface="Times New Roman" pitchFamily="18" charset="0"/>
              </a:rPr>
              <a:t>10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/week  predicts NO-SVR 	consistently for ALL therapy regimens 			(Std or Peg- IFN   with/out  Ribavirin)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for Rx duration of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24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 (gen 2-3 or gen 1 RVR)  or 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48 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 weeks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19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1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19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1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19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1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19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19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1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1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1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19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1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19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1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19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1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19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19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3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900" grpId="0" animBg="1"/>
      <p:bldP spid="1231901" grpId="0"/>
      <p:bldP spid="12319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9060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 u="sng">
                <a:solidFill>
                  <a:srgbClr val="FFFF00"/>
                </a:solidFill>
              </a:rPr>
              <a:t>0</a:t>
            </a:r>
            <a:r>
              <a:rPr lang="en-US" b="1" u="sng" baseline="30000">
                <a:solidFill>
                  <a:srgbClr val="FFFF00"/>
                </a:solidFill>
              </a:rPr>
              <a:t>th</a:t>
            </a:r>
            <a:r>
              <a:rPr lang="en-US" b="1" u="sng">
                <a:solidFill>
                  <a:srgbClr val="FFFF00"/>
                </a:solidFill>
              </a:rPr>
              <a:t> Order Model of Viral Dynamics</a:t>
            </a:r>
            <a:endParaRPr lang="en-US" b="1"/>
          </a:p>
        </p:txBody>
      </p:sp>
      <p:sp>
        <p:nvSpPr>
          <p:cNvPr id="1197059" name="AutoShape 3"/>
          <p:cNvSpPr>
            <a:spLocks noChangeArrowheads="1"/>
          </p:cNvSpPr>
          <p:nvPr/>
        </p:nvSpPr>
        <p:spPr bwMode="auto">
          <a:xfrm>
            <a:off x="654050" y="1919288"/>
            <a:ext cx="1139825" cy="1192212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97060" name="AutoShape 4"/>
          <p:cNvSpPr>
            <a:spLocks noChangeArrowheads="1"/>
          </p:cNvSpPr>
          <p:nvPr/>
        </p:nvSpPr>
        <p:spPr bwMode="auto">
          <a:xfrm>
            <a:off x="842963" y="2117725"/>
            <a:ext cx="1141412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97061" name="AutoShape 5"/>
          <p:cNvSpPr>
            <a:spLocks noChangeArrowheads="1"/>
          </p:cNvSpPr>
          <p:nvPr/>
        </p:nvSpPr>
        <p:spPr bwMode="auto">
          <a:xfrm>
            <a:off x="881063" y="2516188"/>
            <a:ext cx="1597025" cy="1192212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Virus</a:t>
            </a:r>
          </a:p>
        </p:txBody>
      </p:sp>
      <p:sp>
        <p:nvSpPr>
          <p:cNvPr id="1197062" name="AutoShape 6"/>
          <p:cNvSpPr>
            <a:spLocks noChangeArrowheads="1"/>
          </p:cNvSpPr>
          <p:nvPr/>
        </p:nvSpPr>
        <p:spPr bwMode="auto">
          <a:xfrm rot="19826458" flipH="1">
            <a:off x="2130425" y="1571625"/>
            <a:ext cx="1524000" cy="619125"/>
          </a:xfrm>
          <a:prstGeom prst="notchedRightArrow">
            <a:avLst>
              <a:gd name="adj1" fmla="val 50000"/>
              <a:gd name="adj2" fmla="val 61538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97063" name="Line 7"/>
          <p:cNvSpPr>
            <a:spLocks noChangeShapeType="1"/>
          </p:cNvSpPr>
          <p:nvPr/>
        </p:nvSpPr>
        <p:spPr bwMode="auto">
          <a:xfrm flipH="1">
            <a:off x="425450" y="3619500"/>
            <a:ext cx="684213" cy="71596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97064" name="Text Box 8"/>
          <p:cNvSpPr txBox="1">
            <a:spLocks noChangeArrowheads="1"/>
          </p:cNvSpPr>
          <p:nvPr/>
        </p:nvSpPr>
        <p:spPr bwMode="auto">
          <a:xfrm>
            <a:off x="4551363" y="1149350"/>
            <a:ext cx="5735637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4400" b="1">
                <a:solidFill>
                  <a:srgbClr val="FFFF00"/>
                </a:solidFill>
                <a:latin typeface="Times New Roman" pitchFamily="18" charset="0"/>
              </a:rPr>
              <a:t>dV/dt = P - a*V</a:t>
            </a:r>
          </a:p>
          <a:p>
            <a:pPr algn="l">
              <a:lnSpc>
                <a:spcPct val="60000"/>
              </a:lnSpc>
              <a:spcBef>
                <a:spcPct val="20000"/>
              </a:spcBef>
            </a:pPr>
            <a:r>
              <a:rPr lang="en-US" sz="3200" b="1" u="sng">
                <a:solidFill>
                  <a:srgbClr val="FFFFCC"/>
                </a:solidFill>
                <a:latin typeface="Times New Roman" pitchFamily="18" charset="0"/>
              </a:rPr>
              <a:t>Approximately</a:t>
            </a:r>
            <a:r>
              <a:rPr lang="en-US" sz="3200" b="1">
                <a:solidFill>
                  <a:srgbClr val="FFFFCC"/>
                </a:solidFill>
                <a:latin typeface="Times New Roman" pitchFamily="18" charset="0"/>
              </a:rPr>
              <a:t> viral production</a:t>
            </a:r>
          </a:p>
          <a:p>
            <a:pPr algn="l">
              <a:lnSpc>
                <a:spcPct val="60000"/>
              </a:lnSpc>
              <a:spcBef>
                <a:spcPct val="20000"/>
              </a:spcBef>
            </a:pPr>
            <a:r>
              <a:rPr lang="en-US" sz="3200" b="1">
                <a:solidFill>
                  <a:srgbClr val="FFFFCC"/>
                </a:solidFill>
                <a:latin typeface="Times New Roman" pitchFamily="18" charset="0"/>
              </a:rPr>
              <a:t> is totally blocked (P=0)</a:t>
            </a:r>
            <a:endParaRPr lang="en-US" sz="3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97065" name="Text Box 9"/>
          <p:cNvSpPr txBox="1">
            <a:spLocks noChangeArrowheads="1"/>
          </p:cNvSpPr>
          <p:nvPr/>
        </p:nvSpPr>
        <p:spPr bwMode="auto">
          <a:xfrm>
            <a:off x="3654425" y="2825750"/>
            <a:ext cx="636905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3600" b="1">
                <a:solidFill>
                  <a:schemeClr val="tx2"/>
                </a:solidFill>
                <a:latin typeface="Times New Roman" pitchFamily="18" charset="0"/>
              </a:rPr>
              <a:t>V(t) = V</a:t>
            </a:r>
            <a:r>
              <a:rPr lang="en-US" sz="3600" b="1" baseline="-25000">
                <a:solidFill>
                  <a:schemeClr val="tx2"/>
                </a:solidFill>
                <a:latin typeface="Times New Roman" pitchFamily="18" charset="0"/>
              </a:rPr>
              <a:t>0</a:t>
            </a:r>
            <a:r>
              <a:rPr lang="en-US" sz="3600" b="1">
                <a:solidFill>
                  <a:schemeClr val="tx2"/>
                </a:solidFill>
                <a:latin typeface="Times New Roman" pitchFamily="18" charset="0"/>
              </a:rPr>
              <a:t> exp (-a*t)</a:t>
            </a:r>
          </a:p>
          <a:p>
            <a:pPr algn="l">
              <a:spcBef>
                <a:spcPct val="20000"/>
              </a:spcBef>
            </a:pPr>
            <a:r>
              <a:rPr lang="en-US" sz="3600" b="1">
                <a:solidFill>
                  <a:schemeClr val="tx2"/>
                </a:solidFill>
                <a:latin typeface="Times New Roman" pitchFamily="18" charset="0"/>
              </a:rPr>
              <a:t>log-linear slope is therefore &lt;=a</a:t>
            </a:r>
          </a:p>
        </p:txBody>
      </p:sp>
      <p:sp>
        <p:nvSpPr>
          <p:cNvPr id="1197066" name="Line 10"/>
          <p:cNvSpPr>
            <a:spLocks noChangeShapeType="1"/>
          </p:cNvSpPr>
          <p:nvPr/>
        </p:nvSpPr>
        <p:spPr bwMode="auto">
          <a:xfrm>
            <a:off x="6515100" y="1266825"/>
            <a:ext cx="457200" cy="609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197067" name="Line 11"/>
          <p:cNvSpPr>
            <a:spLocks noChangeShapeType="1"/>
          </p:cNvSpPr>
          <p:nvPr/>
        </p:nvSpPr>
        <p:spPr bwMode="auto">
          <a:xfrm flipH="1">
            <a:off x="6515100" y="1266825"/>
            <a:ext cx="533400" cy="609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65" grpId="0" autoUpdateAnimBg="0"/>
      <p:bldP spid="1197066" grpId="0" animBg="1"/>
      <p:bldP spid="119706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15913"/>
            <a:ext cx="920115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Early VIRAL Kinetics – </a:t>
            </a:r>
            <a:br>
              <a:rPr lang="en-US" sz="3200" b="1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Differences and similarities</a:t>
            </a:r>
            <a:br>
              <a:rPr lang="en-US" sz="3200" b="1">
                <a:solidFill>
                  <a:srgbClr val="FFFF00"/>
                </a:solidFill>
                <a:cs typeface="Arial" pitchFamily="34" charset="0"/>
              </a:rPr>
            </a:b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between   </a:t>
            </a:r>
            <a:r>
              <a:rPr lang="en-US" sz="3200" b="1">
                <a:solidFill>
                  <a:schemeClr val="bg1"/>
                </a:solidFill>
                <a:cs typeface="Arial" pitchFamily="34" charset="0"/>
              </a:rPr>
              <a:t>Peg-IFNa2-A</a:t>
            </a:r>
            <a:r>
              <a:rPr lang="en-US" sz="3200" b="1">
                <a:solidFill>
                  <a:srgbClr val="FFFF00"/>
                </a:solidFill>
                <a:cs typeface="Arial" pitchFamily="34" charset="0"/>
              </a:rPr>
              <a:t>  and  </a:t>
            </a:r>
            <a:r>
              <a:rPr lang="en-US" sz="3200" b="1">
                <a:solidFill>
                  <a:schemeClr val="tx1"/>
                </a:solidFill>
                <a:cs typeface="Arial" pitchFamily="34" charset="0"/>
              </a:rPr>
              <a:t>Peg-IFN-a2-B</a:t>
            </a:r>
            <a:endParaRPr lang="en-US" sz="32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32899" name="Line 3"/>
          <p:cNvSpPr>
            <a:spLocks noChangeShapeType="1"/>
          </p:cNvSpPr>
          <p:nvPr/>
        </p:nvSpPr>
        <p:spPr bwMode="auto">
          <a:xfrm>
            <a:off x="1057275" y="2722563"/>
            <a:ext cx="1228725" cy="22558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00" name="Line 4"/>
          <p:cNvSpPr>
            <a:spLocks noChangeShapeType="1"/>
          </p:cNvSpPr>
          <p:nvPr/>
        </p:nvSpPr>
        <p:spPr bwMode="auto">
          <a:xfrm>
            <a:off x="1076325" y="2752725"/>
            <a:ext cx="1160463" cy="5905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01" name="Line 5"/>
          <p:cNvSpPr>
            <a:spLocks noChangeShapeType="1"/>
          </p:cNvSpPr>
          <p:nvPr/>
        </p:nvSpPr>
        <p:spPr bwMode="auto">
          <a:xfrm>
            <a:off x="1057275" y="2725738"/>
            <a:ext cx="1200150" cy="11779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02" name="Line 6"/>
          <p:cNvSpPr>
            <a:spLocks noChangeShapeType="1"/>
          </p:cNvSpPr>
          <p:nvPr/>
        </p:nvSpPr>
        <p:spPr bwMode="auto">
          <a:xfrm flipH="1">
            <a:off x="2279650" y="3275013"/>
            <a:ext cx="741363" cy="609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03" name="Line 7"/>
          <p:cNvSpPr>
            <a:spLocks noChangeShapeType="1"/>
          </p:cNvSpPr>
          <p:nvPr/>
        </p:nvSpPr>
        <p:spPr bwMode="auto">
          <a:xfrm flipH="1">
            <a:off x="2243138" y="3186113"/>
            <a:ext cx="773112" cy="142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04" name="Line 8"/>
          <p:cNvSpPr>
            <a:spLocks noChangeShapeType="1"/>
          </p:cNvSpPr>
          <p:nvPr/>
        </p:nvSpPr>
        <p:spPr bwMode="auto">
          <a:xfrm flipH="1">
            <a:off x="2320925" y="3073400"/>
            <a:ext cx="942975" cy="187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05" name="Line 9"/>
          <p:cNvSpPr>
            <a:spLocks noChangeShapeType="1"/>
          </p:cNvSpPr>
          <p:nvPr/>
        </p:nvSpPr>
        <p:spPr bwMode="auto">
          <a:xfrm>
            <a:off x="3802063" y="3476625"/>
            <a:ext cx="5040312" cy="145415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06" name="Line 10"/>
          <p:cNvSpPr>
            <a:spLocks noChangeShapeType="1"/>
          </p:cNvSpPr>
          <p:nvPr/>
        </p:nvSpPr>
        <p:spPr bwMode="auto">
          <a:xfrm>
            <a:off x="3817938" y="3551238"/>
            <a:ext cx="4987925" cy="148272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07" name="Text Box 11"/>
          <p:cNvSpPr txBox="1">
            <a:spLocks noChangeArrowheads="1"/>
          </p:cNvSpPr>
          <p:nvPr/>
        </p:nvSpPr>
        <p:spPr bwMode="auto">
          <a:xfrm>
            <a:off x="4014788" y="1809750"/>
            <a:ext cx="467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VIRAL/HOST CORRELATES</a:t>
            </a:r>
          </a:p>
        </p:txBody>
      </p:sp>
      <p:sp>
        <p:nvSpPr>
          <p:cNvPr id="1232908" name="Line 12"/>
          <p:cNvSpPr>
            <a:spLocks noChangeShapeType="1"/>
          </p:cNvSpPr>
          <p:nvPr/>
        </p:nvSpPr>
        <p:spPr bwMode="auto">
          <a:xfrm>
            <a:off x="1089025" y="2754313"/>
            <a:ext cx="2024063" cy="142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09" name="Line 13"/>
          <p:cNvSpPr>
            <a:spLocks noChangeShapeType="1"/>
          </p:cNvSpPr>
          <p:nvPr/>
        </p:nvSpPr>
        <p:spPr bwMode="auto">
          <a:xfrm flipH="1" flipV="1">
            <a:off x="2205038" y="3351213"/>
            <a:ext cx="752475" cy="1206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10" name="Line 14"/>
          <p:cNvSpPr>
            <a:spLocks noChangeShapeType="1"/>
          </p:cNvSpPr>
          <p:nvPr/>
        </p:nvSpPr>
        <p:spPr bwMode="auto">
          <a:xfrm flipH="1" flipV="1">
            <a:off x="2238375" y="3883025"/>
            <a:ext cx="752475" cy="1206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11" name="Line 15"/>
          <p:cNvSpPr>
            <a:spLocks noChangeShapeType="1"/>
          </p:cNvSpPr>
          <p:nvPr/>
        </p:nvSpPr>
        <p:spPr bwMode="auto">
          <a:xfrm>
            <a:off x="3824288" y="3429000"/>
            <a:ext cx="4959350" cy="1635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12" name="Line 16"/>
          <p:cNvSpPr>
            <a:spLocks noChangeShapeType="1"/>
          </p:cNvSpPr>
          <p:nvPr/>
        </p:nvSpPr>
        <p:spPr bwMode="auto">
          <a:xfrm>
            <a:off x="3841750" y="3533775"/>
            <a:ext cx="4897438" cy="16192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13" name="Line 17"/>
          <p:cNvSpPr>
            <a:spLocks noChangeShapeType="1"/>
          </p:cNvSpPr>
          <p:nvPr/>
        </p:nvSpPr>
        <p:spPr bwMode="auto">
          <a:xfrm>
            <a:off x="3790950" y="3625850"/>
            <a:ext cx="4652963" cy="268287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14" name="Line 18"/>
          <p:cNvSpPr>
            <a:spLocks noChangeShapeType="1"/>
          </p:cNvSpPr>
          <p:nvPr/>
        </p:nvSpPr>
        <p:spPr bwMode="auto">
          <a:xfrm>
            <a:off x="3775075" y="3692525"/>
            <a:ext cx="4624388" cy="26939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15" name="Line 19"/>
          <p:cNvSpPr>
            <a:spLocks noChangeShapeType="1"/>
          </p:cNvSpPr>
          <p:nvPr/>
        </p:nvSpPr>
        <p:spPr bwMode="auto">
          <a:xfrm>
            <a:off x="5853113" y="2152650"/>
            <a:ext cx="11112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16" name="Text Box 20"/>
          <p:cNvSpPr txBox="1">
            <a:spLocks noChangeArrowheads="1"/>
          </p:cNvSpPr>
          <p:nvPr/>
        </p:nvSpPr>
        <p:spPr bwMode="auto">
          <a:xfrm>
            <a:off x="1033463" y="1628775"/>
            <a:ext cx="2546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u="sng">
                <a:latin typeface="Times New Roman" pitchFamily="18" charset="0"/>
              </a:rPr>
              <a:t>Drug specific </a:t>
            </a:r>
          </a:p>
          <a:p>
            <a:pPr algn="l"/>
            <a:r>
              <a:rPr lang="en-US" b="1" u="sng">
                <a:latin typeface="Times New Roman" pitchFamily="18" charset="0"/>
              </a:rPr>
              <a:t>PD effects</a:t>
            </a:r>
          </a:p>
        </p:txBody>
      </p:sp>
      <p:sp>
        <p:nvSpPr>
          <p:cNvPr id="1232917" name="Line 21"/>
          <p:cNvSpPr>
            <a:spLocks noChangeShapeType="1"/>
          </p:cNvSpPr>
          <p:nvPr/>
        </p:nvSpPr>
        <p:spPr bwMode="auto">
          <a:xfrm>
            <a:off x="2173288" y="2343150"/>
            <a:ext cx="11112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18" name="Text Box 22"/>
          <p:cNvSpPr txBox="1">
            <a:spLocks noChangeArrowheads="1"/>
          </p:cNvSpPr>
          <p:nvPr/>
        </p:nvSpPr>
        <p:spPr bwMode="auto">
          <a:xfrm>
            <a:off x="8324850" y="6319838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SVR</a:t>
            </a:r>
          </a:p>
        </p:txBody>
      </p:sp>
      <p:sp>
        <p:nvSpPr>
          <p:cNvPr id="1232919" name="Text Box 23"/>
          <p:cNvSpPr txBox="1">
            <a:spLocks noChangeArrowheads="1"/>
          </p:cNvSpPr>
          <p:nvPr/>
        </p:nvSpPr>
        <p:spPr bwMode="auto">
          <a:xfrm>
            <a:off x="8601075" y="3143250"/>
            <a:ext cx="74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NR</a:t>
            </a:r>
          </a:p>
        </p:txBody>
      </p:sp>
      <p:sp>
        <p:nvSpPr>
          <p:cNvPr id="1232920" name="Line 24"/>
          <p:cNvSpPr>
            <a:spLocks noChangeShapeType="1"/>
          </p:cNvSpPr>
          <p:nvPr/>
        </p:nvSpPr>
        <p:spPr bwMode="auto">
          <a:xfrm flipH="1">
            <a:off x="690563" y="2362200"/>
            <a:ext cx="39687" cy="405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21" name="Line 25"/>
          <p:cNvSpPr>
            <a:spLocks noChangeShapeType="1"/>
          </p:cNvSpPr>
          <p:nvPr/>
        </p:nvSpPr>
        <p:spPr bwMode="auto">
          <a:xfrm flipH="1" flipV="1">
            <a:off x="673100" y="6407150"/>
            <a:ext cx="7558088" cy="39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22" name="Text Box 26"/>
          <p:cNvSpPr txBox="1">
            <a:spLocks noChangeArrowheads="1"/>
          </p:cNvSpPr>
          <p:nvPr/>
        </p:nvSpPr>
        <p:spPr bwMode="auto">
          <a:xfrm>
            <a:off x="3756025" y="6461125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time</a:t>
            </a:r>
          </a:p>
        </p:txBody>
      </p:sp>
      <p:sp>
        <p:nvSpPr>
          <p:cNvPr id="1232923" name="Text Box 27"/>
          <p:cNvSpPr txBox="1">
            <a:spLocks noChangeArrowheads="1"/>
          </p:cNvSpPr>
          <p:nvPr/>
        </p:nvSpPr>
        <p:spPr bwMode="auto">
          <a:xfrm rot="-5400000">
            <a:off x="-761206" y="4474369"/>
            <a:ext cx="236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Viral  level</a:t>
            </a:r>
          </a:p>
        </p:txBody>
      </p:sp>
      <p:sp>
        <p:nvSpPr>
          <p:cNvPr id="1232924" name="Line 28"/>
          <p:cNvSpPr>
            <a:spLocks noChangeShapeType="1"/>
          </p:cNvSpPr>
          <p:nvPr/>
        </p:nvSpPr>
        <p:spPr bwMode="auto">
          <a:xfrm>
            <a:off x="3454400" y="3463925"/>
            <a:ext cx="6359525" cy="1016000"/>
          </a:xfrm>
          <a:prstGeom prst="line">
            <a:avLst/>
          </a:prstGeom>
          <a:noFill/>
          <a:ln w="57150">
            <a:solidFill>
              <a:srgbClr val="FFFF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2925" name="Text Box 29"/>
          <p:cNvSpPr txBox="1">
            <a:spLocks noChangeArrowheads="1"/>
          </p:cNvSpPr>
          <p:nvPr/>
        </p:nvSpPr>
        <p:spPr bwMode="auto">
          <a:xfrm>
            <a:off x="8823325" y="3992563"/>
            <a:ext cx="146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</a:rPr>
              <a:t>0.3 log/wk</a:t>
            </a:r>
          </a:p>
        </p:txBody>
      </p:sp>
      <p:sp>
        <p:nvSpPr>
          <p:cNvPr id="1232926" name="Text Box 30"/>
          <p:cNvSpPr txBox="1">
            <a:spLocks noChangeArrowheads="1"/>
          </p:cNvSpPr>
          <p:nvPr/>
        </p:nvSpPr>
        <p:spPr bwMode="auto">
          <a:xfrm>
            <a:off x="3559175" y="1628775"/>
            <a:ext cx="6430963" cy="166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b="1" baseline="30000">
                <a:solidFill>
                  <a:schemeClr val="bg1"/>
                </a:solidFill>
                <a:latin typeface="Times New Roman" pitchFamily="18" charset="0"/>
              </a:rPr>
              <a:t>nd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 slope  slower than 0.3 log</a:t>
            </a:r>
            <a:r>
              <a:rPr lang="en-US" b="1" baseline="-25000">
                <a:solidFill>
                  <a:schemeClr val="bg1"/>
                </a:solidFill>
                <a:latin typeface="Times New Roman" pitchFamily="18" charset="0"/>
              </a:rPr>
              <a:t>10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/week  predicts NO-SVR 	consistently for ALL therapy regimens 			(Std or Peg- IFN   with/out  Ribavirin)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for Rx duration of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24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 (gen 2-3 or gen 1 RVR)  or 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48 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 weeks</a:t>
            </a:r>
          </a:p>
        </p:txBody>
      </p:sp>
      <p:pic>
        <p:nvPicPr>
          <p:cNvPr id="1232927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500438"/>
            <a:ext cx="518477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28" name="Text Box 32"/>
          <p:cNvSpPr txBox="1">
            <a:spLocks noChangeArrowheads="1"/>
          </p:cNvSpPr>
          <p:nvPr/>
        </p:nvSpPr>
        <p:spPr bwMode="auto">
          <a:xfrm>
            <a:off x="1111250" y="3573463"/>
            <a:ext cx="3887788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2</a:t>
            </a:r>
            <a:r>
              <a:rPr lang="en-US" baseline="30000">
                <a:solidFill>
                  <a:schemeClr val="bg1"/>
                </a:solidFill>
              </a:rPr>
              <a:t>nd</a:t>
            </a:r>
            <a:r>
              <a:rPr lang="en-US">
                <a:solidFill>
                  <a:schemeClr val="bg1"/>
                </a:solidFill>
              </a:rPr>
              <a:t> phase slope -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29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29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3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24" grpId="0" animBg="1"/>
      <p:bldP spid="1232925" grpId="0"/>
      <p:bldP spid="12329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260350"/>
            <a:ext cx="9504363" cy="5761038"/>
          </a:xfrm>
          <a:noFill/>
          <a:ln/>
        </p:spPr>
        <p:txBody>
          <a:bodyPr lIns="92075" tIns="46038" rIns="92075" bIns="46038"/>
          <a:lstStyle/>
          <a:p>
            <a:r>
              <a:rPr lang="en-US" sz="3600" b="1"/>
              <a:t>The future of HCV treatment</a:t>
            </a:r>
            <a:br>
              <a:rPr lang="en-US" sz="3600" b="1"/>
            </a:br>
            <a:r>
              <a:rPr lang="en-US" sz="3600" b="1"/>
              <a:t>- </a:t>
            </a:r>
            <a:br>
              <a:rPr lang="en-US" sz="3600" b="1"/>
            </a:br>
            <a:r>
              <a:rPr lang="en-US" sz="3600" b="1"/>
              <a:t>Novel generation of therapy with</a:t>
            </a:r>
            <a:br>
              <a:rPr lang="en-US" sz="3600" b="1"/>
            </a:br>
            <a:r>
              <a:rPr lang="en-US" sz="3600" b="1"/>
              <a:t/>
            </a:r>
            <a:br>
              <a:rPr lang="en-US" sz="3600" b="1"/>
            </a:br>
            <a:r>
              <a:rPr lang="en-US" sz="3600" b="1"/>
              <a:t>DIRECT anti-HCV anti-viral therapy</a:t>
            </a:r>
            <a:br>
              <a:rPr lang="en-US" sz="3600" b="1"/>
            </a:br>
            <a:r>
              <a:rPr lang="en-US" sz="3600" b="1"/>
              <a:t> </a:t>
            </a:r>
            <a:r>
              <a:rPr lang="en-US" sz="2400" b="1"/>
              <a:t>protease inhibitors</a:t>
            </a:r>
            <a:br>
              <a:rPr lang="en-US" sz="2400" b="1"/>
            </a:br>
            <a:r>
              <a:rPr lang="en-US" sz="2400" b="1"/>
              <a:t> polymerase inhibitors</a:t>
            </a:r>
            <a:br>
              <a:rPr lang="en-US" sz="2400" b="1"/>
            </a:br>
            <a:r>
              <a:rPr lang="en-US" sz="2400" b="1"/>
              <a:t/>
            </a:r>
            <a:br>
              <a:rPr lang="en-US" sz="2400" b="1"/>
            </a:br>
            <a:r>
              <a:rPr lang="en-US" sz="2400" b="1"/>
              <a:t/>
            </a:r>
            <a:br>
              <a:rPr lang="en-US" sz="2400" b="1"/>
            </a:br>
            <a:r>
              <a:rPr lang="en-US" sz="2400" b="1">
                <a:solidFill>
                  <a:schemeClr val="tx1"/>
                </a:solidFill>
              </a:rPr>
              <a:t>What is the viral kinetics ? </a:t>
            </a:r>
            <a:br>
              <a:rPr lang="en-US" sz="2400" b="1">
                <a:solidFill>
                  <a:schemeClr val="tx1"/>
                </a:solidFill>
              </a:rPr>
            </a:br>
            <a:r>
              <a:rPr lang="en-US" sz="2400" b="1">
                <a:solidFill>
                  <a:schemeClr val="tx1"/>
                </a:solidFill>
              </a:rPr>
              <a:t>Mechanism of anti-viral effect ?</a:t>
            </a:r>
            <a:br>
              <a:rPr lang="en-US" sz="2400" b="1">
                <a:solidFill>
                  <a:schemeClr val="tx1"/>
                </a:solidFill>
              </a:rPr>
            </a:br>
            <a:r>
              <a:rPr lang="en-US" sz="2400" b="1">
                <a:solidFill>
                  <a:schemeClr val="tx1"/>
                </a:solidFill>
              </a:rPr>
              <a:t>Clinical Implications ?</a:t>
            </a: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47650" y="260350"/>
            <a:ext cx="9504363" cy="6264275"/>
          </a:xfrm>
          <a:noFill/>
          <a:ln/>
        </p:spPr>
        <p:txBody>
          <a:bodyPr lIns="92075" tIns="46038" rIns="92075" bIns="46038"/>
          <a:lstStyle/>
          <a:p>
            <a:r>
              <a:rPr lang="en-US" sz="3600" b="1"/>
              <a:t>The future of HCV treatment:</a:t>
            </a:r>
            <a:br>
              <a:rPr lang="en-US" sz="3600" b="1"/>
            </a:br>
            <a:r>
              <a:rPr lang="en-US" sz="3600" b="1"/>
              <a:t> </a:t>
            </a:r>
            <a:br>
              <a:rPr lang="en-US" sz="3600" b="1"/>
            </a:br>
            <a:r>
              <a:rPr lang="en-US" sz="3600" b="1"/>
              <a:t>Novel generation of therapy with</a:t>
            </a:r>
            <a:br>
              <a:rPr lang="en-US" sz="3600" b="1"/>
            </a:br>
            <a:r>
              <a:rPr lang="en-US" sz="3600" b="1"/>
              <a:t>DIRECT anti-viral against Hepatitis C </a:t>
            </a:r>
            <a:br>
              <a:rPr lang="en-US" sz="3600" b="1"/>
            </a:br>
            <a:r>
              <a:rPr lang="en-US" sz="3600" b="1"/>
              <a:t>DAV-C (STAT-C) therapy</a:t>
            </a:r>
            <a:br>
              <a:rPr lang="en-US" sz="3600" b="1"/>
            </a:br>
            <a:r>
              <a:rPr lang="en-US" sz="3600" b="1"/>
              <a:t> </a:t>
            </a:r>
            <a:r>
              <a:rPr lang="en-US" sz="2400" b="1"/>
              <a:t>protease inhibitors</a:t>
            </a:r>
            <a:br>
              <a:rPr lang="en-US" sz="2400" b="1"/>
            </a:br>
            <a:r>
              <a:rPr lang="en-US" sz="2400" b="1"/>
              <a:t> polymerase inhibitors</a:t>
            </a:r>
            <a:br>
              <a:rPr lang="en-US" sz="2400" b="1"/>
            </a:br>
            <a:r>
              <a:rPr lang="en-US" sz="2400" b="1"/>
              <a:t>entry inhibitors</a:t>
            </a:r>
            <a:br>
              <a:rPr lang="en-US" sz="2400" b="1"/>
            </a:br>
            <a:r>
              <a:rPr lang="en-US" sz="2400" b="1"/>
              <a:t>other</a:t>
            </a:r>
            <a:br>
              <a:rPr lang="en-US" sz="2400" b="1"/>
            </a:br>
            <a:r>
              <a:rPr lang="en-US" sz="2400" b="1"/>
              <a:t/>
            </a:r>
            <a:br>
              <a:rPr lang="en-US" sz="2400" b="1"/>
            </a:br>
            <a:r>
              <a:rPr lang="en-US" sz="2400" b="1"/>
              <a:t/>
            </a:r>
            <a:br>
              <a:rPr lang="en-US" sz="2400" b="1"/>
            </a:br>
            <a:r>
              <a:rPr lang="en-US" sz="3200" b="1">
                <a:solidFill>
                  <a:schemeClr val="tx1"/>
                </a:solidFill>
              </a:rPr>
              <a:t>What is the viral kinetics ? </a:t>
            </a:r>
            <a:br>
              <a:rPr lang="en-US" sz="3200" b="1">
                <a:solidFill>
                  <a:schemeClr val="tx1"/>
                </a:solidFill>
              </a:rPr>
            </a:br>
            <a:r>
              <a:rPr lang="en-US" sz="3200" b="1"/>
              <a:t>Evolution of Resistance ?</a:t>
            </a:r>
            <a:br>
              <a:rPr lang="en-US" sz="3200" b="1"/>
            </a:br>
            <a:r>
              <a:rPr lang="en-US" sz="3200" b="1">
                <a:solidFill>
                  <a:schemeClr val="bg1"/>
                </a:solidFill>
              </a:rPr>
              <a:t>Clinical Implications ?</a:t>
            </a:r>
          </a:p>
        </p:txBody>
      </p:sp>
      <p:sp>
        <p:nvSpPr>
          <p:cNvPr id="1040406" name="Oval 22"/>
          <p:cNvSpPr>
            <a:spLocks noChangeArrowheads="1"/>
          </p:cNvSpPr>
          <p:nvPr/>
        </p:nvSpPr>
        <p:spPr bwMode="auto">
          <a:xfrm>
            <a:off x="2047875" y="5157788"/>
            <a:ext cx="6191250" cy="6477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40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866" name="Picture 2" descr="vertex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8" y="0"/>
            <a:ext cx="10472738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0867" name="Text Box 3"/>
          <p:cNvSpPr txBox="1">
            <a:spLocks noChangeArrowheads="1"/>
          </p:cNvSpPr>
          <p:nvPr/>
        </p:nvSpPr>
        <p:spPr bwMode="auto">
          <a:xfrm>
            <a:off x="1327150" y="260350"/>
            <a:ext cx="9217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VX950 + Peg-IFN-a2a for 14 days</a:t>
            </a:r>
          </a:p>
        </p:txBody>
      </p:sp>
      <p:sp>
        <p:nvSpPr>
          <p:cNvPr id="1060868" name="Text Box 4"/>
          <p:cNvSpPr txBox="1">
            <a:spLocks noChangeArrowheads="1"/>
          </p:cNvSpPr>
          <p:nvPr/>
        </p:nvSpPr>
        <p:spPr bwMode="auto">
          <a:xfrm>
            <a:off x="3519488" y="1700213"/>
            <a:ext cx="6767512" cy="17351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 EXPECTED:  1</a:t>
            </a:r>
            <a:r>
              <a:rPr lang="en-US" sz="2400" baseline="30000">
                <a:solidFill>
                  <a:schemeClr val="bg1"/>
                </a:solidFill>
              </a:rPr>
              <a:t>st</a:t>
            </a:r>
            <a:r>
              <a:rPr lang="en-US" sz="2400">
                <a:solidFill>
                  <a:schemeClr val="bg1"/>
                </a:solidFill>
              </a:rPr>
              <a:t> phase decline of 3-4 log   					(except 1 patient)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1">
                <a:solidFill>
                  <a:schemeClr val="bg1"/>
                </a:solidFill>
              </a:rPr>
              <a:t> SURPRISING:  2</a:t>
            </a:r>
            <a:r>
              <a:rPr lang="en-US" sz="2400" b="1" baseline="30000">
                <a:solidFill>
                  <a:schemeClr val="bg1"/>
                </a:solidFill>
              </a:rPr>
              <a:t>nd</a:t>
            </a:r>
            <a:r>
              <a:rPr lang="en-US" sz="2400" b="1">
                <a:solidFill>
                  <a:schemeClr val="bg1"/>
                </a:solidFill>
              </a:rPr>
              <a:t> phase slope &gt; 1 log/week 			in 7/8 patients (and more)</a:t>
            </a:r>
          </a:p>
        </p:txBody>
      </p:sp>
      <p:sp>
        <p:nvSpPr>
          <p:cNvPr id="1060869" name="Line 5"/>
          <p:cNvSpPr>
            <a:spLocks noChangeShapeType="1"/>
          </p:cNvSpPr>
          <p:nvPr/>
        </p:nvSpPr>
        <p:spPr bwMode="auto">
          <a:xfrm>
            <a:off x="1182688" y="3933825"/>
            <a:ext cx="9104312" cy="1657350"/>
          </a:xfrm>
          <a:prstGeom prst="line">
            <a:avLst/>
          </a:prstGeom>
          <a:noFill/>
          <a:ln w="1143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60870" name="Line 6"/>
          <p:cNvSpPr>
            <a:spLocks noChangeShapeType="1"/>
          </p:cNvSpPr>
          <p:nvPr/>
        </p:nvSpPr>
        <p:spPr bwMode="auto">
          <a:xfrm>
            <a:off x="2840038" y="2205038"/>
            <a:ext cx="0" cy="20875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60871" name="Text Box 7"/>
          <p:cNvSpPr txBox="1">
            <a:spLocks noChangeArrowheads="1"/>
          </p:cNvSpPr>
          <p:nvPr/>
        </p:nvSpPr>
        <p:spPr bwMode="auto">
          <a:xfrm>
            <a:off x="5503863" y="7100888"/>
            <a:ext cx="4392612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Forestier et al, Hepatology,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0"/>
            <a:ext cx="9648825" cy="1584325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2</a:t>
            </a:r>
            <a:r>
              <a:rPr lang="en-US" b="1" baseline="30000"/>
              <a:t>nd</a:t>
            </a:r>
            <a:r>
              <a:rPr lang="en-US" b="1"/>
              <a:t> phase slope  (gen 1) with </a:t>
            </a:r>
            <a:br>
              <a:rPr lang="en-US" b="1"/>
            </a:br>
            <a:r>
              <a:rPr lang="en-US" b="1"/>
              <a:t>DIRECT anti-HCV anti-viral therapy</a:t>
            </a:r>
            <a:endParaRPr lang="en-US" sz="2800" b="1"/>
          </a:p>
        </p:txBody>
      </p:sp>
      <p:sp>
        <p:nvSpPr>
          <p:cNvPr id="1064963" name="Text Box 3"/>
          <p:cNvSpPr txBox="1">
            <a:spLocks noChangeArrowheads="1"/>
          </p:cNvSpPr>
          <p:nvPr/>
        </p:nvSpPr>
        <p:spPr bwMode="auto">
          <a:xfrm>
            <a:off x="247650" y="1412875"/>
            <a:ext cx="989647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>
                <a:solidFill>
                  <a:schemeClr val="tx2"/>
                </a:solidFill>
              </a:rPr>
              <a:t>IFN-a based therapy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		</a:t>
            </a:r>
            <a:r>
              <a:rPr lang="en-US" sz="2800" b="1">
                <a:solidFill>
                  <a:schemeClr val="tx2"/>
                </a:solidFill>
              </a:rPr>
              <a:t>Wide distribution  (0-0.9 log/wk, median 0.5)</a:t>
            </a:r>
          </a:p>
          <a:p>
            <a:pPr algn="l">
              <a:spcBef>
                <a:spcPct val="50000"/>
              </a:spcBef>
            </a:pPr>
            <a:r>
              <a:rPr lang="en-US" b="1" u="sng">
                <a:solidFill>
                  <a:schemeClr val="tx2"/>
                </a:solidFill>
              </a:rPr>
              <a:t>protease inhibitors</a:t>
            </a:r>
            <a:r>
              <a:rPr lang="en-US" b="1">
                <a:solidFill>
                  <a:schemeClr val="tx2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VX950 + Peg-IFN:  		CONSISTENT (7 / 8)   RAPID (&gt;1 log/wk) 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VX950 + Peg-IFN + RBV:	CONSISTENT (11 / 12)   RAPID (&gt;1 log/wk)</a:t>
            </a:r>
            <a:r>
              <a:rPr lang="en-US"/>
              <a:t> </a:t>
            </a:r>
            <a:endParaRPr lang="en-US" b="1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ScH 503034 + Peg-IFN:    	normal 2</a:t>
            </a:r>
            <a:r>
              <a:rPr lang="en-US" b="1" baseline="30000">
                <a:solidFill>
                  <a:schemeClr val="tx2"/>
                </a:solidFill>
              </a:rPr>
              <a:t>nd</a:t>
            </a:r>
            <a:r>
              <a:rPr lang="en-US" b="1">
                <a:solidFill>
                  <a:schemeClr val="tx2"/>
                </a:solidFill>
              </a:rPr>
              <a:t> phase slope</a:t>
            </a:r>
          </a:p>
          <a:p>
            <a:pPr algn="l">
              <a:spcBef>
                <a:spcPct val="50000"/>
              </a:spcBef>
            </a:pPr>
            <a:endParaRPr lang="en-US" b="1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b="1" u="sng">
                <a:solidFill>
                  <a:schemeClr val="tx2"/>
                </a:solidFill>
              </a:rPr>
              <a:t>polymerase inhibitors</a:t>
            </a:r>
            <a:r>
              <a:rPr lang="en-US" b="1">
                <a:solidFill>
                  <a:schemeClr val="tx2"/>
                </a:solidFill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Idenix, Roche, Virapharm:	normal 2nd phase slope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Merck:				RAPID (&gt;1 log/wk) in 2 Chimps</a:t>
            </a:r>
          </a:p>
        </p:txBody>
      </p:sp>
      <p:pic>
        <p:nvPicPr>
          <p:cNvPr id="1064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402013"/>
            <a:ext cx="9104312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9763" y="2276475"/>
            <a:ext cx="4567237" cy="3311525"/>
          </a:xfrm>
          <a:solidFill>
            <a:schemeClr val="bg2"/>
          </a:solidFill>
          <a:ln/>
        </p:spPr>
        <p:txBody>
          <a:bodyPr lIns="92075" tIns="46038" rIns="92075" bIns="46038"/>
          <a:lstStyle/>
          <a:p>
            <a:pPr algn="r"/>
            <a:r>
              <a:rPr lang="en-US" b="1">
                <a:solidFill>
                  <a:schemeClr val="tx1"/>
                </a:solidFill>
              </a:rPr>
              <a:t>        INFECTED CELL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> as 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>BLACK BOX</a:t>
            </a:r>
          </a:p>
        </p:txBody>
      </p:sp>
      <p:sp>
        <p:nvSpPr>
          <p:cNvPr id="1205251" name="AutoShape 3"/>
          <p:cNvSpPr>
            <a:spLocks noChangeArrowheads="1"/>
          </p:cNvSpPr>
          <p:nvPr/>
        </p:nvSpPr>
        <p:spPr bwMode="auto">
          <a:xfrm>
            <a:off x="2514600" y="4137025"/>
            <a:ext cx="1139825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205252" name="Line 4"/>
          <p:cNvSpPr>
            <a:spLocks noChangeShapeType="1"/>
          </p:cNvSpPr>
          <p:nvPr/>
        </p:nvSpPr>
        <p:spPr bwMode="auto">
          <a:xfrm>
            <a:off x="2514600" y="2587625"/>
            <a:ext cx="0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05253" name="Line 5"/>
          <p:cNvSpPr>
            <a:spLocks noChangeShapeType="1"/>
          </p:cNvSpPr>
          <p:nvPr/>
        </p:nvSpPr>
        <p:spPr bwMode="auto">
          <a:xfrm>
            <a:off x="2400300" y="2706688"/>
            <a:ext cx="2270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05254" name="Line 6"/>
          <p:cNvSpPr>
            <a:spLocks noChangeShapeType="1"/>
          </p:cNvSpPr>
          <p:nvPr/>
        </p:nvSpPr>
        <p:spPr bwMode="auto">
          <a:xfrm>
            <a:off x="8153400" y="36576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05255" name="AutoShape 7"/>
          <p:cNvSpPr>
            <a:spLocks noChangeArrowheads="1"/>
          </p:cNvSpPr>
          <p:nvPr/>
        </p:nvSpPr>
        <p:spPr bwMode="auto">
          <a:xfrm>
            <a:off x="2703513" y="4335463"/>
            <a:ext cx="1141412" cy="1192212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205256" name="AutoShape 8"/>
          <p:cNvSpPr>
            <a:spLocks noChangeArrowheads="1"/>
          </p:cNvSpPr>
          <p:nvPr/>
        </p:nvSpPr>
        <p:spPr bwMode="auto">
          <a:xfrm>
            <a:off x="2741613" y="4733925"/>
            <a:ext cx="1597025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b="1">
                <a:solidFill>
                  <a:srgbClr val="FF0000"/>
                </a:solidFill>
                <a:latin typeface="Miriam" pitchFamily="2" charset="-79"/>
                <a:cs typeface="Miriam" pitchFamily="2" charset="-79"/>
              </a:rPr>
              <a:t>Virus</a:t>
            </a:r>
          </a:p>
        </p:txBody>
      </p:sp>
      <p:sp>
        <p:nvSpPr>
          <p:cNvPr id="1205257" name="Oval 9"/>
          <p:cNvSpPr>
            <a:spLocks noChangeArrowheads="1"/>
          </p:cNvSpPr>
          <p:nvPr/>
        </p:nvSpPr>
        <p:spPr bwMode="auto">
          <a:xfrm>
            <a:off x="2855913" y="1752600"/>
            <a:ext cx="1482725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Target</a:t>
            </a:r>
            <a:r>
              <a:rPr lang="en-US" sz="1600">
                <a:solidFill>
                  <a:schemeClr val="bg1"/>
                </a:solidFill>
                <a:latin typeface="Miriam" pitchFamily="2" charset="-79"/>
                <a:cs typeface="Miriam" pitchFamily="2" charset="-79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Cell</a:t>
            </a:r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endParaRPr lang="en-US" sz="10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205258" name="Line 10"/>
          <p:cNvSpPr>
            <a:spLocks noChangeShapeType="1"/>
          </p:cNvSpPr>
          <p:nvPr/>
        </p:nvSpPr>
        <p:spPr bwMode="auto">
          <a:xfrm>
            <a:off x="4452938" y="2379663"/>
            <a:ext cx="1109662" cy="973137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05259" name="Line 11"/>
          <p:cNvSpPr>
            <a:spLocks noChangeShapeType="1"/>
          </p:cNvSpPr>
          <p:nvPr/>
        </p:nvSpPr>
        <p:spPr bwMode="auto">
          <a:xfrm flipV="1">
            <a:off x="3962400" y="2971800"/>
            <a:ext cx="914400" cy="1447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05260" name="Line 12"/>
          <p:cNvSpPr>
            <a:spLocks noChangeShapeType="1"/>
          </p:cNvSpPr>
          <p:nvPr/>
        </p:nvSpPr>
        <p:spPr bwMode="auto">
          <a:xfrm flipV="1">
            <a:off x="7543800" y="3886200"/>
            <a:ext cx="684213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05261" name="Line 13"/>
          <p:cNvSpPr>
            <a:spLocks noChangeShapeType="1"/>
          </p:cNvSpPr>
          <p:nvPr/>
        </p:nvSpPr>
        <p:spPr bwMode="auto">
          <a:xfrm flipH="1" flipV="1">
            <a:off x="2286000" y="2379663"/>
            <a:ext cx="455613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05262" name="Line 14"/>
          <p:cNvSpPr>
            <a:spLocks noChangeShapeType="1"/>
          </p:cNvSpPr>
          <p:nvPr/>
        </p:nvSpPr>
        <p:spPr bwMode="auto">
          <a:xfrm>
            <a:off x="8305800" y="3505200"/>
            <a:ext cx="0" cy="477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05263" name="AutoShape 15"/>
          <p:cNvSpPr>
            <a:spLocks noChangeArrowheads="1"/>
          </p:cNvSpPr>
          <p:nvPr/>
        </p:nvSpPr>
        <p:spPr bwMode="auto">
          <a:xfrm rot="19826458" flipH="1">
            <a:off x="4343400" y="4495800"/>
            <a:ext cx="1524000" cy="619125"/>
          </a:xfrm>
          <a:prstGeom prst="notchedRightArrow">
            <a:avLst>
              <a:gd name="adj1" fmla="val 50000"/>
              <a:gd name="adj2" fmla="val 6153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205264" name="Text Box 16"/>
          <p:cNvSpPr txBox="1">
            <a:spLocks noChangeArrowheads="1"/>
          </p:cNvSpPr>
          <p:nvPr/>
        </p:nvSpPr>
        <p:spPr bwMode="auto">
          <a:xfrm>
            <a:off x="7620000" y="3962400"/>
            <a:ext cx="4556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latin typeface="Symbol" pitchFamily="18" charset="2"/>
                <a:cs typeface="Miriam" pitchFamily="2" charset="-79"/>
              </a:rPr>
              <a:t>d</a:t>
            </a:r>
            <a:endParaRPr lang="en-US" sz="1000" b="1"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205265" name="Line 17"/>
          <p:cNvSpPr>
            <a:spLocks noChangeShapeType="1"/>
          </p:cNvSpPr>
          <p:nvPr/>
        </p:nvSpPr>
        <p:spPr bwMode="auto">
          <a:xfrm flipH="1">
            <a:off x="2286000" y="5837238"/>
            <a:ext cx="684213" cy="7159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05266" name="Line 18"/>
          <p:cNvSpPr>
            <a:spLocks noChangeShapeType="1"/>
          </p:cNvSpPr>
          <p:nvPr/>
        </p:nvSpPr>
        <p:spPr bwMode="auto">
          <a:xfrm>
            <a:off x="6477000" y="3505200"/>
            <a:ext cx="0" cy="731838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05267" name="AutoShape 19"/>
          <p:cNvSpPr>
            <a:spLocks noChangeArrowheads="1"/>
          </p:cNvSpPr>
          <p:nvPr/>
        </p:nvSpPr>
        <p:spPr bwMode="auto">
          <a:xfrm>
            <a:off x="5562600" y="2819400"/>
            <a:ext cx="1905000" cy="1981200"/>
          </a:xfrm>
          <a:prstGeom prst="star16">
            <a:avLst>
              <a:gd name="adj" fmla="val 37500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05268" name="Oval 20"/>
          <p:cNvSpPr>
            <a:spLocks noChangeArrowheads="1"/>
          </p:cNvSpPr>
          <p:nvPr/>
        </p:nvSpPr>
        <p:spPr bwMode="auto">
          <a:xfrm>
            <a:off x="5791200" y="3048000"/>
            <a:ext cx="1481138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00" b="1" i="1">
              <a:solidFill>
                <a:srgbClr val="CC3300"/>
              </a:solidFill>
              <a:latin typeface="Miriam" pitchFamily="2" charset="-79"/>
              <a:cs typeface="Miriam" pitchFamily="2" charset="-79"/>
            </a:endParaRPr>
          </a:p>
          <a:p>
            <a:r>
              <a:rPr lang="en-US" b="1">
                <a:solidFill>
                  <a:srgbClr val="CC3300"/>
                </a:solidFill>
                <a:latin typeface="Times New Roman" pitchFamily="18" charset="0"/>
                <a:cs typeface="Miriam" pitchFamily="2" charset="-79"/>
              </a:rPr>
              <a:t>Infected</a:t>
            </a:r>
            <a:endParaRPr lang="en-US">
              <a:solidFill>
                <a:srgbClr val="CC3300"/>
              </a:solidFill>
              <a:latin typeface="Times New Roman" pitchFamily="18" charset="0"/>
              <a:cs typeface="Miriam" pitchFamily="2" charset="-79"/>
            </a:endParaRPr>
          </a:p>
          <a:p>
            <a:r>
              <a:rPr lang="en-US" b="1">
                <a:solidFill>
                  <a:srgbClr val="CC3300"/>
                </a:solidFill>
                <a:latin typeface="Times New Roman" pitchFamily="18" charset="0"/>
                <a:cs typeface="Miriam" pitchFamily="2" charset="-79"/>
              </a:rPr>
              <a:t>Cell</a:t>
            </a:r>
            <a:endParaRPr lang="en-US" b="1">
              <a:solidFill>
                <a:srgbClr val="CC3300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205269" name="Freeform 21"/>
          <p:cNvSpPr>
            <a:spLocks/>
          </p:cNvSpPr>
          <p:nvPr/>
        </p:nvSpPr>
        <p:spPr bwMode="auto">
          <a:xfrm>
            <a:off x="4519613" y="2462213"/>
            <a:ext cx="839787" cy="839787"/>
          </a:xfrm>
          <a:custGeom>
            <a:avLst/>
            <a:gdLst>
              <a:gd name="T0" fmla="*/ 237 w 529"/>
              <a:gd name="T1" fmla="*/ 1 h 529"/>
              <a:gd name="T2" fmla="*/ 185 w 529"/>
              <a:gd name="T3" fmla="*/ 12 h 529"/>
              <a:gd name="T4" fmla="*/ 138 w 529"/>
              <a:gd name="T5" fmla="*/ 32 h 529"/>
              <a:gd name="T6" fmla="*/ 96 w 529"/>
              <a:gd name="T7" fmla="*/ 60 h 529"/>
              <a:gd name="T8" fmla="*/ 60 w 529"/>
              <a:gd name="T9" fmla="*/ 96 h 529"/>
              <a:gd name="T10" fmla="*/ 32 w 529"/>
              <a:gd name="T11" fmla="*/ 138 h 529"/>
              <a:gd name="T12" fmla="*/ 12 w 529"/>
              <a:gd name="T13" fmla="*/ 185 h 529"/>
              <a:gd name="T14" fmla="*/ 1 w 529"/>
              <a:gd name="T15" fmla="*/ 237 h 529"/>
              <a:gd name="T16" fmla="*/ 1 w 529"/>
              <a:gd name="T17" fmla="*/ 291 h 529"/>
              <a:gd name="T18" fmla="*/ 12 w 529"/>
              <a:gd name="T19" fmla="*/ 343 h 529"/>
              <a:gd name="T20" fmla="*/ 32 w 529"/>
              <a:gd name="T21" fmla="*/ 390 h 529"/>
              <a:gd name="T22" fmla="*/ 60 w 529"/>
              <a:gd name="T23" fmla="*/ 432 h 529"/>
              <a:gd name="T24" fmla="*/ 96 w 529"/>
              <a:gd name="T25" fmla="*/ 468 h 529"/>
              <a:gd name="T26" fmla="*/ 138 w 529"/>
              <a:gd name="T27" fmla="*/ 496 h 529"/>
              <a:gd name="T28" fmla="*/ 185 w 529"/>
              <a:gd name="T29" fmla="*/ 516 h 529"/>
              <a:gd name="T30" fmla="*/ 237 w 529"/>
              <a:gd name="T31" fmla="*/ 527 h 529"/>
              <a:gd name="T32" fmla="*/ 291 w 529"/>
              <a:gd name="T33" fmla="*/ 527 h 529"/>
              <a:gd name="T34" fmla="*/ 343 w 529"/>
              <a:gd name="T35" fmla="*/ 516 h 529"/>
              <a:gd name="T36" fmla="*/ 390 w 529"/>
              <a:gd name="T37" fmla="*/ 496 h 529"/>
              <a:gd name="T38" fmla="*/ 432 w 529"/>
              <a:gd name="T39" fmla="*/ 468 h 529"/>
              <a:gd name="T40" fmla="*/ 468 w 529"/>
              <a:gd name="T41" fmla="*/ 432 h 529"/>
              <a:gd name="T42" fmla="*/ 496 w 529"/>
              <a:gd name="T43" fmla="*/ 390 h 529"/>
              <a:gd name="T44" fmla="*/ 516 w 529"/>
              <a:gd name="T45" fmla="*/ 343 h 529"/>
              <a:gd name="T46" fmla="*/ 527 w 529"/>
              <a:gd name="T47" fmla="*/ 291 h 529"/>
              <a:gd name="T48" fmla="*/ 527 w 529"/>
              <a:gd name="T49" fmla="*/ 237 h 529"/>
              <a:gd name="T50" fmla="*/ 516 w 529"/>
              <a:gd name="T51" fmla="*/ 185 h 529"/>
              <a:gd name="T52" fmla="*/ 496 w 529"/>
              <a:gd name="T53" fmla="*/ 138 h 529"/>
              <a:gd name="T54" fmla="*/ 468 w 529"/>
              <a:gd name="T55" fmla="*/ 96 h 529"/>
              <a:gd name="T56" fmla="*/ 432 w 529"/>
              <a:gd name="T57" fmla="*/ 60 h 529"/>
              <a:gd name="T58" fmla="*/ 390 w 529"/>
              <a:gd name="T59" fmla="*/ 32 h 529"/>
              <a:gd name="T60" fmla="*/ 343 w 529"/>
              <a:gd name="T61" fmla="*/ 12 h 529"/>
              <a:gd name="T62" fmla="*/ 291 w 529"/>
              <a:gd name="T63" fmla="*/ 1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29" h="529">
                <a:moveTo>
                  <a:pt x="264" y="0"/>
                </a:moveTo>
                <a:lnTo>
                  <a:pt x="237" y="1"/>
                </a:lnTo>
                <a:lnTo>
                  <a:pt x="211" y="5"/>
                </a:lnTo>
                <a:lnTo>
                  <a:pt x="185" y="12"/>
                </a:lnTo>
                <a:lnTo>
                  <a:pt x="161" y="21"/>
                </a:lnTo>
                <a:lnTo>
                  <a:pt x="138" y="32"/>
                </a:lnTo>
                <a:lnTo>
                  <a:pt x="116" y="45"/>
                </a:lnTo>
                <a:lnTo>
                  <a:pt x="96" y="60"/>
                </a:lnTo>
                <a:lnTo>
                  <a:pt x="77" y="77"/>
                </a:lnTo>
                <a:lnTo>
                  <a:pt x="60" y="96"/>
                </a:lnTo>
                <a:lnTo>
                  <a:pt x="45" y="116"/>
                </a:lnTo>
                <a:lnTo>
                  <a:pt x="32" y="138"/>
                </a:lnTo>
                <a:lnTo>
                  <a:pt x="21" y="161"/>
                </a:lnTo>
                <a:lnTo>
                  <a:pt x="12" y="185"/>
                </a:lnTo>
                <a:lnTo>
                  <a:pt x="5" y="211"/>
                </a:lnTo>
                <a:lnTo>
                  <a:pt x="1" y="237"/>
                </a:lnTo>
                <a:lnTo>
                  <a:pt x="0" y="264"/>
                </a:lnTo>
                <a:lnTo>
                  <a:pt x="1" y="291"/>
                </a:lnTo>
                <a:lnTo>
                  <a:pt x="5" y="317"/>
                </a:lnTo>
                <a:lnTo>
                  <a:pt x="12" y="343"/>
                </a:lnTo>
                <a:lnTo>
                  <a:pt x="21" y="367"/>
                </a:lnTo>
                <a:lnTo>
                  <a:pt x="32" y="390"/>
                </a:lnTo>
                <a:lnTo>
                  <a:pt x="45" y="412"/>
                </a:lnTo>
                <a:lnTo>
                  <a:pt x="60" y="432"/>
                </a:lnTo>
                <a:lnTo>
                  <a:pt x="77" y="451"/>
                </a:lnTo>
                <a:lnTo>
                  <a:pt x="96" y="468"/>
                </a:lnTo>
                <a:lnTo>
                  <a:pt x="116" y="483"/>
                </a:lnTo>
                <a:lnTo>
                  <a:pt x="138" y="496"/>
                </a:lnTo>
                <a:lnTo>
                  <a:pt x="161" y="507"/>
                </a:lnTo>
                <a:lnTo>
                  <a:pt x="185" y="516"/>
                </a:lnTo>
                <a:lnTo>
                  <a:pt x="211" y="523"/>
                </a:lnTo>
                <a:lnTo>
                  <a:pt x="237" y="527"/>
                </a:lnTo>
                <a:lnTo>
                  <a:pt x="264" y="528"/>
                </a:lnTo>
                <a:lnTo>
                  <a:pt x="291" y="527"/>
                </a:lnTo>
                <a:lnTo>
                  <a:pt x="317" y="523"/>
                </a:lnTo>
                <a:lnTo>
                  <a:pt x="343" y="516"/>
                </a:lnTo>
                <a:lnTo>
                  <a:pt x="367" y="507"/>
                </a:lnTo>
                <a:lnTo>
                  <a:pt x="390" y="496"/>
                </a:lnTo>
                <a:lnTo>
                  <a:pt x="412" y="483"/>
                </a:lnTo>
                <a:lnTo>
                  <a:pt x="432" y="468"/>
                </a:lnTo>
                <a:lnTo>
                  <a:pt x="451" y="451"/>
                </a:lnTo>
                <a:lnTo>
                  <a:pt x="468" y="432"/>
                </a:lnTo>
                <a:lnTo>
                  <a:pt x="483" y="412"/>
                </a:lnTo>
                <a:lnTo>
                  <a:pt x="496" y="390"/>
                </a:lnTo>
                <a:lnTo>
                  <a:pt x="507" y="367"/>
                </a:lnTo>
                <a:lnTo>
                  <a:pt x="516" y="343"/>
                </a:lnTo>
                <a:lnTo>
                  <a:pt x="523" y="317"/>
                </a:lnTo>
                <a:lnTo>
                  <a:pt x="527" y="291"/>
                </a:lnTo>
                <a:lnTo>
                  <a:pt x="528" y="264"/>
                </a:lnTo>
                <a:lnTo>
                  <a:pt x="527" y="237"/>
                </a:lnTo>
                <a:lnTo>
                  <a:pt x="523" y="211"/>
                </a:lnTo>
                <a:lnTo>
                  <a:pt x="516" y="185"/>
                </a:lnTo>
                <a:lnTo>
                  <a:pt x="507" y="161"/>
                </a:lnTo>
                <a:lnTo>
                  <a:pt x="496" y="138"/>
                </a:lnTo>
                <a:lnTo>
                  <a:pt x="483" y="116"/>
                </a:lnTo>
                <a:lnTo>
                  <a:pt x="468" y="96"/>
                </a:lnTo>
                <a:lnTo>
                  <a:pt x="451" y="77"/>
                </a:lnTo>
                <a:lnTo>
                  <a:pt x="432" y="60"/>
                </a:lnTo>
                <a:lnTo>
                  <a:pt x="412" y="45"/>
                </a:lnTo>
                <a:lnTo>
                  <a:pt x="390" y="32"/>
                </a:lnTo>
                <a:lnTo>
                  <a:pt x="367" y="21"/>
                </a:lnTo>
                <a:lnTo>
                  <a:pt x="343" y="12"/>
                </a:lnTo>
                <a:lnTo>
                  <a:pt x="317" y="5"/>
                </a:lnTo>
                <a:lnTo>
                  <a:pt x="291" y="1"/>
                </a:lnTo>
                <a:lnTo>
                  <a:pt x="264" y="0"/>
                </a:lnTo>
              </a:path>
            </a:pathLst>
          </a:custGeom>
          <a:solidFill>
            <a:srgbClr val="F90C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05270" name="Freeform 22"/>
          <p:cNvSpPr>
            <a:spLocks/>
          </p:cNvSpPr>
          <p:nvPr/>
        </p:nvSpPr>
        <p:spPr bwMode="auto">
          <a:xfrm>
            <a:off x="4625975" y="2568575"/>
            <a:ext cx="628650" cy="628650"/>
          </a:xfrm>
          <a:custGeom>
            <a:avLst/>
            <a:gdLst>
              <a:gd name="T0" fmla="*/ 21 w 396"/>
              <a:gd name="T1" fmla="*/ 0 h 396"/>
              <a:gd name="T2" fmla="*/ 0 w 396"/>
              <a:gd name="T3" fmla="*/ 21 h 396"/>
              <a:gd name="T4" fmla="*/ 374 w 396"/>
              <a:gd name="T5" fmla="*/ 395 h 396"/>
              <a:gd name="T6" fmla="*/ 395 w 396"/>
              <a:gd name="T7" fmla="*/ 374 h 396"/>
              <a:gd name="T8" fmla="*/ 21 w 396"/>
              <a:gd name="T9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6" h="396">
                <a:moveTo>
                  <a:pt x="21" y="0"/>
                </a:moveTo>
                <a:lnTo>
                  <a:pt x="0" y="21"/>
                </a:lnTo>
                <a:lnTo>
                  <a:pt x="374" y="395"/>
                </a:lnTo>
                <a:lnTo>
                  <a:pt x="395" y="374"/>
                </a:lnTo>
                <a:lnTo>
                  <a:pt x="21" y="0"/>
                </a:lnTo>
              </a:path>
            </a:pathLst>
          </a:custGeom>
          <a:solidFill>
            <a:srgbClr val="4D4D4D"/>
          </a:solidFill>
          <a:ln w="762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05271" name="Freeform 23"/>
          <p:cNvSpPr>
            <a:spLocks/>
          </p:cNvSpPr>
          <p:nvPr/>
        </p:nvSpPr>
        <p:spPr bwMode="auto">
          <a:xfrm>
            <a:off x="4495800" y="2438400"/>
            <a:ext cx="887413" cy="887413"/>
          </a:xfrm>
          <a:custGeom>
            <a:avLst/>
            <a:gdLst>
              <a:gd name="T0" fmla="*/ 220 w 559"/>
              <a:gd name="T1" fmla="*/ 6 h 559"/>
              <a:gd name="T2" fmla="*/ 147 w 559"/>
              <a:gd name="T3" fmla="*/ 33 h 559"/>
              <a:gd name="T4" fmla="*/ 101 w 559"/>
              <a:gd name="T5" fmla="*/ 65 h 559"/>
              <a:gd name="T6" fmla="*/ 50 w 559"/>
              <a:gd name="T7" fmla="*/ 121 h 559"/>
              <a:gd name="T8" fmla="*/ 22 w 559"/>
              <a:gd name="T9" fmla="*/ 170 h 559"/>
              <a:gd name="T10" fmla="*/ 5 w 559"/>
              <a:gd name="T11" fmla="*/ 226 h 559"/>
              <a:gd name="T12" fmla="*/ 1 w 559"/>
              <a:gd name="T13" fmla="*/ 306 h 559"/>
              <a:gd name="T14" fmla="*/ 13 w 559"/>
              <a:gd name="T15" fmla="*/ 364 h 559"/>
              <a:gd name="T16" fmla="*/ 46 w 559"/>
              <a:gd name="T17" fmla="*/ 433 h 559"/>
              <a:gd name="T18" fmla="*/ 82 w 559"/>
              <a:gd name="T19" fmla="*/ 476 h 559"/>
              <a:gd name="T20" fmla="*/ 125 w 559"/>
              <a:gd name="T21" fmla="*/ 512 h 559"/>
              <a:gd name="T22" fmla="*/ 194 w 559"/>
              <a:gd name="T23" fmla="*/ 545 h 559"/>
              <a:gd name="T24" fmla="*/ 252 w 559"/>
              <a:gd name="T25" fmla="*/ 557 h 559"/>
              <a:gd name="T26" fmla="*/ 332 w 559"/>
              <a:gd name="T27" fmla="*/ 553 h 559"/>
              <a:gd name="T28" fmla="*/ 388 w 559"/>
              <a:gd name="T29" fmla="*/ 536 h 559"/>
              <a:gd name="T30" fmla="*/ 437 w 559"/>
              <a:gd name="T31" fmla="*/ 508 h 559"/>
              <a:gd name="T32" fmla="*/ 493 w 559"/>
              <a:gd name="T33" fmla="*/ 458 h 559"/>
              <a:gd name="T34" fmla="*/ 525 w 559"/>
              <a:gd name="T35" fmla="*/ 411 h 559"/>
              <a:gd name="T36" fmla="*/ 552 w 559"/>
              <a:gd name="T37" fmla="*/ 338 h 559"/>
              <a:gd name="T38" fmla="*/ 558 w 559"/>
              <a:gd name="T39" fmla="*/ 279 h 559"/>
              <a:gd name="T40" fmla="*/ 552 w 559"/>
              <a:gd name="T41" fmla="*/ 220 h 559"/>
              <a:gd name="T42" fmla="*/ 525 w 559"/>
              <a:gd name="T43" fmla="*/ 147 h 559"/>
              <a:gd name="T44" fmla="*/ 493 w 559"/>
              <a:gd name="T45" fmla="*/ 101 h 559"/>
              <a:gd name="T46" fmla="*/ 437 w 559"/>
              <a:gd name="T47" fmla="*/ 50 h 559"/>
              <a:gd name="T48" fmla="*/ 388 w 559"/>
              <a:gd name="T49" fmla="*/ 22 h 559"/>
              <a:gd name="T50" fmla="*/ 332 w 559"/>
              <a:gd name="T51" fmla="*/ 5 h 559"/>
              <a:gd name="T52" fmla="*/ 252 w 559"/>
              <a:gd name="T53" fmla="*/ 1 h 559"/>
              <a:gd name="T54" fmla="*/ 332 w 559"/>
              <a:gd name="T55" fmla="*/ 35 h 559"/>
              <a:gd name="T56" fmla="*/ 352 w 559"/>
              <a:gd name="T57" fmla="*/ 41 h 559"/>
              <a:gd name="T58" fmla="*/ 421 w 559"/>
              <a:gd name="T59" fmla="*/ 74 h 559"/>
              <a:gd name="T60" fmla="*/ 437 w 559"/>
              <a:gd name="T61" fmla="*/ 86 h 559"/>
              <a:gd name="T62" fmla="*/ 487 w 559"/>
              <a:gd name="T63" fmla="*/ 142 h 559"/>
              <a:gd name="T64" fmla="*/ 497 w 559"/>
              <a:gd name="T65" fmla="*/ 159 h 559"/>
              <a:gd name="T66" fmla="*/ 524 w 559"/>
              <a:gd name="T67" fmla="*/ 232 h 559"/>
              <a:gd name="T68" fmla="*/ 527 w 559"/>
              <a:gd name="T69" fmla="*/ 252 h 559"/>
              <a:gd name="T70" fmla="*/ 523 w 559"/>
              <a:gd name="T71" fmla="*/ 332 h 559"/>
              <a:gd name="T72" fmla="*/ 517 w 559"/>
              <a:gd name="T73" fmla="*/ 352 h 559"/>
              <a:gd name="T74" fmla="*/ 484 w 559"/>
              <a:gd name="T75" fmla="*/ 421 h 559"/>
              <a:gd name="T76" fmla="*/ 472 w 559"/>
              <a:gd name="T77" fmla="*/ 437 h 559"/>
              <a:gd name="T78" fmla="*/ 416 w 559"/>
              <a:gd name="T79" fmla="*/ 487 h 559"/>
              <a:gd name="T80" fmla="*/ 399 w 559"/>
              <a:gd name="T81" fmla="*/ 497 h 559"/>
              <a:gd name="T82" fmla="*/ 326 w 559"/>
              <a:gd name="T83" fmla="*/ 524 h 559"/>
              <a:gd name="T84" fmla="*/ 306 w 559"/>
              <a:gd name="T85" fmla="*/ 527 h 559"/>
              <a:gd name="T86" fmla="*/ 226 w 559"/>
              <a:gd name="T87" fmla="*/ 523 h 559"/>
              <a:gd name="T88" fmla="*/ 206 w 559"/>
              <a:gd name="T89" fmla="*/ 517 h 559"/>
              <a:gd name="T90" fmla="*/ 137 w 559"/>
              <a:gd name="T91" fmla="*/ 484 h 559"/>
              <a:gd name="T92" fmla="*/ 122 w 559"/>
              <a:gd name="T93" fmla="*/ 472 h 559"/>
              <a:gd name="T94" fmla="*/ 71 w 559"/>
              <a:gd name="T95" fmla="*/ 416 h 559"/>
              <a:gd name="T96" fmla="*/ 61 w 559"/>
              <a:gd name="T97" fmla="*/ 399 h 559"/>
              <a:gd name="T98" fmla="*/ 34 w 559"/>
              <a:gd name="T99" fmla="*/ 326 h 559"/>
              <a:gd name="T100" fmla="*/ 31 w 559"/>
              <a:gd name="T101" fmla="*/ 306 h 559"/>
              <a:gd name="T102" fmla="*/ 35 w 559"/>
              <a:gd name="T103" fmla="*/ 226 h 559"/>
              <a:gd name="T104" fmla="*/ 41 w 559"/>
              <a:gd name="T105" fmla="*/ 206 h 559"/>
              <a:gd name="T106" fmla="*/ 74 w 559"/>
              <a:gd name="T107" fmla="*/ 137 h 559"/>
              <a:gd name="T108" fmla="*/ 86 w 559"/>
              <a:gd name="T109" fmla="*/ 122 h 559"/>
              <a:gd name="T110" fmla="*/ 142 w 559"/>
              <a:gd name="T111" fmla="*/ 71 h 559"/>
              <a:gd name="T112" fmla="*/ 159 w 559"/>
              <a:gd name="T113" fmla="*/ 61 h 559"/>
              <a:gd name="T114" fmla="*/ 232 w 559"/>
              <a:gd name="T115" fmla="*/ 34 h 559"/>
              <a:gd name="T116" fmla="*/ 252 w 559"/>
              <a:gd name="T117" fmla="*/ 31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9" h="559">
                <a:moveTo>
                  <a:pt x="252" y="1"/>
                </a:moveTo>
                <a:lnTo>
                  <a:pt x="226" y="5"/>
                </a:lnTo>
                <a:lnTo>
                  <a:pt x="220" y="6"/>
                </a:lnTo>
                <a:lnTo>
                  <a:pt x="194" y="13"/>
                </a:lnTo>
                <a:lnTo>
                  <a:pt x="170" y="22"/>
                </a:lnTo>
                <a:lnTo>
                  <a:pt x="147" y="33"/>
                </a:lnTo>
                <a:lnTo>
                  <a:pt x="125" y="46"/>
                </a:lnTo>
                <a:lnTo>
                  <a:pt x="121" y="50"/>
                </a:lnTo>
                <a:lnTo>
                  <a:pt x="101" y="65"/>
                </a:lnTo>
                <a:lnTo>
                  <a:pt x="82" y="82"/>
                </a:lnTo>
                <a:lnTo>
                  <a:pt x="65" y="101"/>
                </a:lnTo>
                <a:lnTo>
                  <a:pt x="50" y="121"/>
                </a:lnTo>
                <a:lnTo>
                  <a:pt x="46" y="125"/>
                </a:lnTo>
                <a:lnTo>
                  <a:pt x="33" y="147"/>
                </a:lnTo>
                <a:lnTo>
                  <a:pt x="22" y="170"/>
                </a:lnTo>
                <a:lnTo>
                  <a:pt x="13" y="194"/>
                </a:lnTo>
                <a:lnTo>
                  <a:pt x="6" y="220"/>
                </a:lnTo>
                <a:lnTo>
                  <a:pt x="5" y="226"/>
                </a:lnTo>
                <a:lnTo>
                  <a:pt x="1" y="252"/>
                </a:lnTo>
                <a:lnTo>
                  <a:pt x="0" y="279"/>
                </a:lnTo>
                <a:lnTo>
                  <a:pt x="1" y="306"/>
                </a:lnTo>
                <a:lnTo>
                  <a:pt x="5" y="332"/>
                </a:lnTo>
                <a:lnTo>
                  <a:pt x="6" y="338"/>
                </a:lnTo>
                <a:lnTo>
                  <a:pt x="13" y="364"/>
                </a:lnTo>
                <a:lnTo>
                  <a:pt x="22" y="388"/>
                </a:lnTo>
                <a:lnTo>
                  <a:pt x="33" y="411"/>
                </a:lnTo>
                <a:lnTo>
                  <a:pt x="46" y="433"/>
                </a:lnTo>
                <a:lnTo>
                  <a:pt x="50" y="437"/>
                </a:lnTo>
                <a:lnTo>
                  <a:pt x="65" y="458"/>
                </a:lnTo>
                <a:lnTo>
                  <a:pt x="82" y="476"/>
                </a:lnTo>
                <a:lnTo>
                  <a:pt x="101" y="493"/>
                </a:lnTo>
                <a:lnTo>
                  <a:pt x="121" y="508"/>
                </a:lnTo>
                <a:lnTo>
                  <a:pt x="125" y="512"/>
                </a:lnTo>
                <a:lnTo>
                  <a:pt x="147" y="525"/>
                </a:lnTo>
                <a:lnTo>
                  <a:pt x="170" y="536"/>
                </a:lnTo>
                <a:lnTo>
                  <a:pt x="194" y="545"/>
                </a:lnTo>
                <a:lnTo>
                  <a:pt x="220" y="552"/>
                </a:lnTo>
                <a:lnTo>
                  <a:pt x="226" y="553"/>
                </a:lnTo>
                <a:lnTo>
                  <a:pt x="252" y="557"/>
                </a:lnTo>
                <a:lnTo>
                  <a:pt x="279" y="558"/>
                </a:lnTo>
                <a:lnTo>
                  <a:pt x="306" y="557"/>
                </a:lnTo>
                <a:lnTo>
                  <a:pt x="332" y="553"/>
                </a:lnTo>
                <a:lnTo>
                  <a:pt x="338" y="552"/>
                </a:lnTo>
                <a:lnTo>
                  <a:pt x="364" y="545"/>
                </a:lnTo>
                <a:lnTo>
                  <a:pt x="388" y="536"/>
                </a:lnTo>
                <a:lnTo>
                  <a:pt x="411" y="525"/>
                </a:lnTo>
                <a:lnTo>
                  <a:pt x="433" y="512"/>
                </a:lnTo>
                <a:lnTo>
                  <a:pt x="437" y="508"/>
                </a:lnTo>
                <a:lnTo>
                  <a:pt x="458" y="493"/>
                </a:lnTo>
                <a:lnTo>
                  <a:pt x="476" y="476"/>
                </a:lnTo>
                <a:lnTo>
                  <a:pt x="493" y="458"/>
                </a:lnTo>
                <a:lnTo>
                  <a:pt x="508" y="437"/>
                </a:lnTo>
                <a:lnTo>
                  <a:pt x="512" y="433"/>
                </a:lnTo>
                <a:lnTo>
                  <a:pt x="525" y="411"/>
                </a:lnTo>
                <a:lnTo>
                  <a:pt x="536" y="388"/>
                </a:lnTo>
                <a:lnTo>
                  <a:pt x="545" y="364"/>
                </a:lnTo>
                <a:lnTo>
                  <a:pt x="552" y="338"/>
                </a:lnTo>
                <a:lnTo>
                  <a:pt x="553" y="332"/>
                </a:lnTo>
                <a:lnTo>
                  <a:pt x="557" y="306"/>
                </a:lnTo>
                <a:lnTo>
                  <a:pt x="558" y="279"/>
                </a:lnTo>
                <a:lnTo>
                  <a:pt x="557" y="252"/>
                </a:lnTo>
                <a:lnTo>
                  <a:pt x="553" y="226"/>
                </a:lnTo>
                <a:lnTo>
                  <a:pt x="552" y="220"/>
                </a:lnTo>
                <a:lnTo>
                  <a:pt x="545" y="194"/>
                </a:lnTo>
                <a:lnTo>
                  <a:pt x="536" y="170"/>
                </a:lnTo>
                <a:lnTo>
                  <a:pt x="525" y="147"/>
                </a:lnTo>
                <a:lnTo>
                  <a:pt x="512" y="125"/>
                </a:lnTo>
                <a:lnTo>
                  <a:pt x="508" y="121"/>
                </a:lnTo>
                <a:lnTo>
                  <a:pt x="493" y="101"/>
                </a:lnTo>
                <a:lnTo>
                  <a:pt x="476" y="82"/>
                </a:lnTo>
                <a:lnTo>
                  <a:pt x="458" y="65"/>
                </a:lnTo>
                <a:lnTo>
                  <a:pt x="437" y="50"/>
                </a:lnTo>
                <a:lnTo>
                  <a:pt x="433" y="46"/>
                </a:lnTo>
                <a:lnTo>
                  <a:pt x="411" y="33"/>
                </a:lnTo>
                <a:lnTo>
                  <a:pt x="388" y="22"/>
                </a:lnTo>
                <a:lnTo>
                  <a:pt x="364" y="13"/>
                </a:lnTo>
                <a:lnTo>
                  <a:pt x="338" y="6"/>
                </a:lnTo>
                <a:lnTo>
                  <a:pt x="332" y="5"/>
                </a:lnTo>
                <a:lnTo>
                  <a:pt x="306" y="1"/>
                </a:lnTo>
                <a:lnTo>
                  <a:pt x="279" y="0"/>
                </a:lnTo>
                <a:lnTo>
                  <a:pt x="252" y="1"/>
                </a:lnTo>
                <a:lnTo>
                  <a:pt x="279" y="30"/>
                </a:lnTo>
                <a:lnTo>
                  <a:pt x="306" y="31"/>
                </a:lnTo>
                <a:lnTo>
                  <a:pt x="332" y="35"/>
                </a:lnTo>
                <a:lnTo>
                  <a:pt x="332" y="20"/>
                </a:lnTo>
                <a:lnTo>
                  <a:pt x="326" y="34"/>
                </a:lnTo>
                <a:lnTo>
                  <a:pt x="352" y="41"/>
                </a:lnTo>
                <a:lnTo>
                  <a:pt x="376" y="50"/>
                </a:lnTo>
                <a:lnTo>
                  <a:pt x="399" y="61"/>
                </a:lnTo>
                <a:lnTo>
                  <a:pt x="421" y="74"/>
                </a:lnTo>
                <a:lnTo>
                  <a:pt x="427" y="60"/>
                </a:lnTo>
                <a:lnTo>
                  <a:pt x="416" y="71"/>
                </a:lnTo>
                <a:lnTo>
                  <a:pt x="437" y="86"/>
                </a:lnTo>
                <a:lnTo>
                  <a:pt x="455" y="103"/>
                </a:lnTo>
                <a:lnTo>
                  <a:pt x="472" y="122"/>
                </a:lnTo>
                <a:lnTo>
                  <a:pt x="487" y="142"/>
                </a:lnTo>
                <a:lnTo>
                  <a:pt x="498" y="131"/>
                </a:lnTo>
                <a:lnTo>
                  <a:pt x="484" y="137"/>
                </a:lnTo>
                <a:lnTo>
                  <a:pt x="497" y="159"/>
                </a:lnTo>
                <a:lnTo>
                  <a:pt x="508" y="182"/>
                </a:lnTo>
                <a:lnTo>
                  <a:pt x="517" y="206"/>
                </a:lnTo>
                <a:lnTo>
                  <a:pt x="524" y="232"/>
                </a:lnTo>
                <a:lnTo>
                  <a:pt x="538" y="226"/>
                </a:lnTo>
                <a:lnTo>
                  <a:pt x="523" y="226"/>
                </a:lnTo>
                <a:lnTo>
                  <a:pt x="527" y="252"/>
                </a:lnTo>
                <a:lnTo>
                  <a:pt x="528" y="279"/>
                </a:lnTo>
                <a:lnTo>
                  <a:pt x="527" y="306"/>
                </a:lnTo>
                <a:lnTo>
                  <a:pt x="523" y="332"/>
                </a:lnTo>
                <a:lnTo>
                  <a:pt x="538" y="332"/>
                </a:lnTo>
                <a:lnTo>
                  <a:pt x="524" y="326"/>
                </a:lnTo>
                <a:lnTo>
                  <a:pt x="517" y="352"/>
                </a:lnTo>
                <a:lnTo>
                  <a:pt x="508" y="376"/>
                </a:lnTo>
                <a:lnTo>
                  <a:pt x="497" y="399"/>
                </a:lnTo>
                <a:lnTo>
                  <a:pt x="484" y="421"/>
                </a:lnTo>
                <a:lnTo>
                  <a:pt x="498" y="427"/>
                </a:lnTo>
                <a:lnTo>
                  <a:pt x="487" y="416"/>
                </a:lnTo>
                <a:lnTo>
                  <a:pt x="472" y="437"/>
                </a:lnTo>
                <a:lnTo>
                  <a:pt x="455" y="455"/>
                </a:lnTo>
                <a:lnTo>
                  <a:pt x="437" y="472"/>
                </a:lnTo>
                <a:lnTo>
                  <a:pt x="416" y="487"/>
                </a:lnTo>
                <a:lnTo>
                  <a:pt x="427" y="498"/>
                </a:lnTo>
                <a:lnTo>
                  <a:pt x="421" y="484"/>
                </a:lnTo>
                <a:lnTo>
                  <a:pt x="399" y="497"/>
                </a:lnTo>
                <a:lnTo>
                  <a:pt x="376" y="508"/>
                </a:lnTo>
                <a:lnTo>
                  <a:pt x="352" y="517"/>
                </a:lnTo>
                <a:lnTo>
                  <a:pt x="326" y="524"/>
                </a:lnTo>
                <a:lnTo>
                  <a:pt x="332" y="538"/>
                </a:lnTo>
                <a:lnTo>
                  <a:pt x="332" y="523"/>
                </a:lnTo>
                <a:lnTo>
                  <a:pt x="306" y="527"/>
                </a:lnTo>
                <a:lnTo>
                  <a:pt x="279" y="528"/>
                </a:lnTo>
                <a:lnTo>
                  <a:pt x="252" y="527"/>
                </a:lnTo>
                <a:lnTo>
                  <a:pt x="226" y="523"/>
                </a:lnTo>
                <a:lnTo>
                  <a:pt x="226" y="538"/>
                </a:lnTo>
                <a:lnTo>
                  <a:pt x="232" y="524"/>
                </a:lnTo>
                <a:lnTo>
                  <a:pt x="206" y="517"/>
                </a:lnTo>
                <a:lnTo>
                  <a:pt x="182" y="508"/>
                </a:lnTo>
                <a:lnTo>
                  <a:pt x="159" y="497"/>
                </a:lnTo>
                <a:lnTo>
                  <a:pt x="137" y="484"/>
                </a:lnTo>
                <a:lnTo>
                  <a:pt x="131" y="498"/>
                </a:lnTo>
                <a:lnTo>
                  <a:pt x="142" y="487"/>
                </a:lnTo>
                <a:lnTo>
                  <a:pt x="122" y="472"/>
                </a:lnTo>
                <a:lnTo>
                  <a:pt x="103" y="455"/>
                </a:lnTo>
                <a:lnTo>
                  <a:pt x="86" y="437"/>
                </a:lnTo>
                <a:lnTo>
                  <a:pt x="71" y="416"/>
                </a:lnTo>
                <a:lnTo>
                  <a:pt x="60" y="427"/>
                </a:lnTo>
                <a:lnTo>
                  <a:pt x="74" y="421"/>
                </a:lnTo>
                <a:lnTo>
                  <a:pt x="61" y="399"/>
                </a:lnTo>
                <a:lnTo>
                  <a:pt x="50" y="376"/>
                </a:lnTo>
                <a:lnTo>
                  <a:pt x="41" y="352"/>
                </a:lnTo>
                <a:lnTo>
                  <a:pt x="34" y="326"/>
                </a:lnTo>
                <a:lnTo>
                  <a:pt x="20" y="332"/>
                </a:lnTo>
                <a:lnTo>
                  <a:pt x="35" y="332"/>
                </a:lnTo>
                <a:lnTo>
                  <a:pt x="31" y="306"/>
                </a:lnTo>
                <a:lnTo>
                  <a:pt x="30" y="279"/>
                </a:lnTo>
                <a:lnTo>
                  <a:pt x="31" y="252"/>
                </a:lnTo>
                <a:lnTo>
                  <a:pt x="35" y="226"/>
                </a:lnTo>
                <a:lnTo>
                  <a:pt x="20" y="226"/>
                </a:lnTo>
                <a:lnTo>
                  <a:pt x="34" y="232"/>
                </a:lnTo>
                <a:lnTo>
                  <a:pt x="41" y="206"/>
                </a:lnTo>
                <a:lnTo>
                  <a:pt x="50" y="182"/>
                </a:lnTo>
                <a:lnTo>
                  <a:pt x="61" y="159"/>
                </a:lnTo>
                <a:lnTo>
                  <a:pt x="74" y="137"/>
                </a:lnTo>
                <a:lnTo>
                  <a:pt x="60" y="131"/>
                </a:lnTo>
                <a:lnTo>
                  <a:pt x="71" y="142"/>
                </a:lnTo>
                <a:lnTo>
                  <a:pt x="86" y="122"/>
                </a:lnTo>
                <a:lnTo>
                  <a:pt x="103" y="103"/>
                </a:lnTo>
                <a:lnTo>
                  <a:pt x="122" y="86"/>
                </a:lnTo>
                <a:lnTo>
                  <a:pt x="142" y="71"/>
                </a:lnTo>
                <a:lnTo>
                  <a:pt x="131" y="60"/>
                </a:lnTo>
                <a:lnTo>
                  <a:pt x="137" y="74"/>
                </a:lnTo>
                <a:lnTo>
                  <a:pt x="159" y="61"/>
                </a:lnTo>
                <a:lnTo>
                  <a:pt x="182" y="50"/>
                </a:lnTo>
                <a:lnTo>
                  <a:pt x="206" y="41"/>
                </a:lnTo>
                <a:lnTo>
                  <a:pt x="232" y="34"/>
                </a:lnTo>
                <a:lnTo>
                  <a:pt x="226" y="20"/>
                </a:lnTo>
                <a:lnTo>
                  <a:pt x="226" y="35"/>
                </a:lnTo>
                <a:lnTo>
                  <a:pt x="252" y="31"/>
                </a:lnTo>
                <a:lnTo>
                  <a:pt x="279" y="30"/>
                </a:lnTo>
                <a:lnTo>
                  <a:pt x="252" y="1"/>
                </a:lnTo>
              </a:path>
            </a:pathLst>
          </a:custGeom>
          <a:solidFill>
            <a:srgbClr val="F90C07"/>
          </a:solidFill>
          <a:ln w="762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1205272" name="Group 24"/>
          <p:cNvGrpSpPr>
            <a:grpSpLocks/>
          </p:cNvGrpSpPr>
          <p:nvPr/>
        </p:nvGrpSpPr>
        <p:grpSpPr bwMode="auto">
          <a:xfrm>
            <a:off x="4724400" y="4343400"/>
            <a:ext cx="887413" cy="887413"/>
            <a:chOff x="2976" y="2736"/>
            <a:chExt cx="559" cy="559"/>
          </a:xfrm>
        </p:grpSpPr>
        <p:sp>
          <p:nvSpPr>
            <p:cNvPr id="1205273" name="Freeform 25"/>
            <p:cNvSpPr>
              <a:spLocks/>
            </p:cNvSpPr>
            <p:nvPr/>
          </p:nvSpPr>
          <p:spPr bwMode="auto">
            <a:xfrm>
              <a:off x="2991" y="2751"/>
              <a:ext cx="529" cy="529"/>
            </a:xfrm>
            <a:custGeom>
              <a:avLst/>
              <a:gdLst>
                <a:gd name="T0" fmla="*/ 237 w 529"/>
                <a:gd name="T1" fmla="*/ 1 h 529"/>
                <a:gd name="T2" fmla="*/ 185 w 529"/>
                <a:gd name="T3" fmla="*/ 12 h 529"/>
                <a:gd name="T4" fmla="*/ 138 w 529"/>
                <a:gd name="T5" fmla="*/ 32 h 529"/>
                <a:gd name="T6" fmla="*/ 96 w 529"/>
                <a:gd name="T7" fmla="*/ 60 h 529"/>
                <a:gd name="T8" fmla="*/ 60 w 529"/>
                <a:gd name="T9" fmla="*/ 96 h 529"/>
                <a:gd name="T10" fmla="*/ 32 w 529"/>
                <a:gd name="T11" fmla="*/ 138 h 529"/>
                <a:gd name="T12" fmla="*/ 12 w 529"/>
                <a:gd name="T13" fmla="*/ 185 h 529"/>
                <a:gd name="T14" fmla="*/ 1 w 529"/>
                <a:gd name="T15" fmla="*/ 237 h 529"/>
                <a:gd name="T16" fmla="*/ 1 w 529"/>
                <a:gd name="T17" fmla="*/ 291 h 529"/>
                <a:gd name="T18" fmla="*/ 12 w 529"/>
                <a:gd name="T19" fmla="*/ 343 h 529"/>
                <a:gd name="T20" fmla="*/ 32 w 529"/>
                <a:gd name="T21" fmla="*/ 390 h 529"/>
                <a:gd name="T22" fmla="*/ 60 w 529"/>
                <a:gd name="T23" fmla="*/ 432 h 529"/>
                <a:gd name="T24" fmla="*/ 96 w 529"/>
                <a:gd name="T25" fmla="*/ 468 h 529"/>
                <a:gd name="T26" fmla="*/ 138 w 529"/>
                <a:gd name="T27" fmla="*/ 496 h 529"/>
                <a:gd name="T28" fmla="*/ 185 w 529"/>
                <a:gd name="T29" fmla="*/ 516 h 529"/>
                <a:gd name="T30" fmla="*/ 237 w 529"/>
                <a:gd name="T31" fmla="*/ 527 h 529"/>
                <a:gd name="T32" fmla="*/ 291 w 529"/>
                <a:gd name="T33" fmla="*/ 527 h 529"/>
                <a:gd name="T34" fmla="*/ 343 w 529"/>
                <a:gd name="T35" fmla="*/ 516 h 529"/>
                <a:gd name="T36" fmla="*/ 390 w 529"/>
                <a:gd name="T37" fmla="*/ 496 h 529"/>
                <a:gd name="T38" fmla="*/ 432 w 529"/>
                <a:gd name="T39" fmla="*/ 468 h 529"/>
                <a:gd name="T40" fmla="*/ 468 w 529"/>
                <a:gd name="T41" fmla="*/ 432 h 529"/>
                <a:gd name="T42" fmla="*/ 496 w 529"/>
                <a:gd name="T43" fmla="*/ 390 h 529"/>
                <a:gd name="T44" fmla="*/ 516 w 529"/>
                <a:gd name="T45" fmla="*/ 343 h 529"/>
                <a:gd name="T46" fmla="*/ 527 w 529"/>
                <a:gd name="T47" fmla="*/ 291 h 529"/>
                <a:gd name="T48" fmla="*/ 527 w 529"/>
                <a:gd name="T49" fmla="*/ 237 h 529"/>
                <a:gd name="T50" fmla="*/ 516 w 529"/>
                <a:gd name="T51" fmla="*/ 185 h 529"/>
                <a:gd name="T52" fmla="*/ 496 w 529"/>
                <a:gd name="T53" fmla="*/ 138 h 529"/>
                <a:gd name="T54" fmla="*/ 468 w 529"/>
                <a:gd name="T55" fmla="*/ 96 h 529"/>
                <a:gd name="T56" fmla="*/ 432 w 529"/>
                <a:gd name="T57" fmla="*/ 60 h 529"/>
                <a:gd name="T58" fmla="*/ 390 w 529"/>
                <a:gd name="T59" fmla="*/ 32 h 529"/>
                <a:gd name="T60" fmla="*/ 343 w 529"/>
                <a:gd name="T61" fmla="*/ 12 h 529"/>
                <a:gd name="T62" fmla="*/ 291 w 529"/>
                <a:gd name="T63" fmla="*/ 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9" h="529">
                  <a:moveTo>
                    <a:pt x="264" y="0"/>
                  </a:moveTo>
                  <a:lnTo>
                    <a:pt x="237" y="1"/>
                  </a:lnTo>
                  <a:lnTo>
                    <a:pt x="211" y="5"/>
                  </a:lnTo>
                  <a:lnTo>
                    <a:pt x="185" y="12"/>
                  </a:lnTo>
                  <a:lnTo>
                    <a:pt x="161" y="21"/>
                  </a:lnTo>
                  <a:lnTo>
                    <a:pt x="138" y="32"/>
                  </a:lnTo>
                  <a:lnTo>
                    <a:pt x="116" y="45"/>
                  </a:lnTo>
                  <a:lnTo>
                    <a:pt x="96" y="60"/>
                  </a:lnTo>
                  <a:lnTo>
                    <a:pt x="77" y="77"/>
                  </a:lnTo>
                  <a:lnTo>
                    <a:pt x="60" y="96"/>
                  </a:lnTo>
                  <a:lnTo>
                    <a:pt x="45" y="116"/>
                  </a:lnTo>
                  <a:lnTo>
                    <a:pt x="32" y="138"/>
                  </a:lnTo>
                  <a:lnTo>
                    <a:pt x="21" y="161"/>
                  </a:lnTo>
                  <a:lnTo>
                    <a:pt x="12" y="185"/>
                  </a:lnTo>
                  <a:lnTo>
                    <a:pt x="5" y="211"/>
                  </a:lnTo>
                  <a:lnTo>
                    <a:pt x="1" y="237"/>
                  </a:lnTo>
                  <a:lnTo>
                    <a:pt x="0" y="264"/>
                  </a:lnTo>
                  <a:lnTo>
                    <a:pt x="1" y="291"/>
                  </a:lnTo>
                  <a:lnTo>
                    <a:pt x="5" y="317"/>
                  </a:lnTo>
                  <a:lnTo>
                    <a:pt x="12" y="343"/>
                  </a:lnTo>
                  <a:lnTo>
                    <a:pt x="21" y="367"/>
                  </a:lnTo>
                  <a:lnTo>
                    <a:pt x="32" y="390"/>
                  </a:lnTo>
                  <a:lnTo>
                    <a:pt x="45" y="412"/>
                  </a:lnTo>
                  <a:lnTo>
                    <a:pt x="60" y="432"/>
                  </a:lnTo>
                  <a:lnTo>
                    <a:pt x="77" y="451"/>
                  </a:lnTo>
                  <a:lnTo>
                    <a:pt x="96" y="468"/>
                  </a:lnTo>
                  <a:lnTo>
                    <a:pt x="116" y="483"/>
                  </a:lnTo>
                  <a:lnTo>
                    <a:pt x="138" y="496"/>
                  </a:lnTo>
                  <a:lnTo>
                    <a:pt x="161" y="507"/>
                  </a:lnTo>
                  <a:lnTo>
                    <a:pt x="185" y="516"/>
                  </a:lnTo>
                  <a:lnTo>
                    <a:pt x="211" y="523"/>
                  </a:lnTo>
                  <a:lnTo>
                    <a:pt x="237" y="527"/>
                  </a:lnTo>
                  <a:lnTo>
                    <a:pt x="264" y="528"/>
                  </a:lnTo>
                  <a:lnTo>
                    <a:pt x="291" y="527"/>
                  </a:lnTo>
                  <a:lnTo>
                    <a:pt x="317" y="523"/>
                  </a:lnTo>
                  <a:lnTo>
                    <a:pt x="343" y="516"/>
                  </a:lnTo>
                  <a:lnTo>
                    <a:pt x="367" y="507"/>
                  </a:lnTo>
                  <a:lnTo>
                    <a:pt x="390" y="496"/>
                  </a:lnTo>
                  <a:lnTo>
                    <a:pt x="412" y="483"/>
                  </a:lnTo>
                  <a:lnTo>
                    <a:pt x="432" y="468"/>
                  </a:lnTo>
                  <a:lnTo>
                    <a:pt x="451" y="451"/>
                  </a:lnTo>
                  <a:lnTo>
                    <a:pt x="468" y="432"/>
                  </a:lnTo>
                  <a:lnTo>
                    <a:pt x="483" y="412"/>
                  </a:lnTo>
                  <a:lnTo>
                    <a:pt x="496" y="390"/>
                  </a:lnTo>
                  <a:lnTo>
                    <a:pt x="507" y="367"/>
                  </a:lnTo>
                  <a:lnTo>
                    <a:pt x="516" y="343"/>
                  </a:lnTo>
                  <a:lnTo>
                    <a:pt x="523" y="317"/>
                  </a:lnTo>
                  <a:lnTo>
                    <a:pt x="527" y="291"/>
                  </a:lnTo>
                  <a:lnTo>
                    <a:pt x="528" y="264"/>
                  </a:lnTo>
                  <a:lnTo>
                    <a:pt x="527" y="237"/>
                  </a:lnTo>
                  <a:lnTo>
                    <a:pt x="523" y="211"/>
                  </a:lnTo>
                  <a:lnTo>
                    <a:pt x="516" y="185"/>
                  </a:lnTo>
                  <a:lnTo>
                    <a:pt x="507" y="161"/>
                  </a:lnTo>
                  <a:lnTo>
                    <a:pt x="496" y="138"/>
                  </a:lnTo>
                  <a:lnTo>
                    <a:pt x="483" y="116"/>
                  </a:lnTo>
                  <a:lnTo>
                    <a:pt x="468" y="96"/>
                  </a:lnTo>
                  <a:lnTo>
                    <a:pt x="451" y="77"/>
                  </a:lnTo>
                  <a:lnTo>
                    <a:pt x="432" y="60"/>
                  </a:lnTo>
                  <a:lnTo>
                    <a:pt x="412" y="45"/>
                  </a:lnTo>
                  <a:lnTo>
                    <a:pt x="390" y="32"/>
                  </a:lnTo>
                  <a:lnTo>
                    <a:pt x="367" y="21"/>
                  </a:lnTo>
                  <a:lnTo>
                    <a:pt x="343" y="12"/>
                  </a:lnTo>
                  <a:lnTo>
                    <a:pt x="317" y="5"/>
                  </a:lnTo>
                  <a:lnTo>
                    <a:pt x="291" y="1"/>
                  </a:lnTo>
                  <a:lnTo>
                    <a:pt x="264" y="0"/>
                  </a:lnTo>
                </a:path>
              </a:pathLst>
            </a:cu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05274" name="Freeform 26"/>
            <p:cNvSpPr>
              <a:spLocks/>
            </p:cNvSpPr>
            <p:nvPr/>
          </p:nvSpPr>
          <p:spPr bwMode="auto">
            <a:xfrm>
              <a:off x="3058" y="2818"/>
              <a:ext cx="396" cy="396"/>
            </a:xfrm>
            <a:custGeom>
              <a:avLst/>
              <a:gdLst>
                <a:gd name="T0" fmla="*/ 21 w 396"/>
                <a:gd name="T1" fmla="*/ 0 h 396"/>
                <a:gd name="T2" fmla="*/ 0 w 396"/>
                <a:gd name="T3" fmla="*/ 21 h 396"/>
                <a:gd name="T4" fmla="*/ 374 w 396"/>
                <a:gd name="T5" fmla="*/ 395 h 396"/>
                <a:gd name="T6" fmla="*/ 395 w 396"/>
                <a:gd name="T7" fmla="*/ 374 h 396"/>
                <a:gd name="T8" fmla="*/ 21 w 396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21" y="0"/>
                  </a:moveTo>
                  <a:lnTo>
                    <a:pt x="0" y="21"/>
                  </a:lnTo>
                  <a:lnTo>
                    <a:pt x="374" y="395"/>
                  </a:lnTo>
                  <a:lnTo>
                    <a:pt x="395" y="374"/>
                  </a:lnTo>
                  <a:lnTo>
                    <a:pt x="21" y="0"/>
                  </a:lnTo>
                </a:path>
              </a:pathLst>
            </a:custGeom>
            <a:solidFill>
              <a:srgbClr val="4D4D4D"/>
            </a:solidFill>
            <a:ln w="762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05275" name="Freeform 27"/>
            <p:cNvSpPr>
              <a:spLocks/>
            </p:cNvSpPr>
            <p:nvPr/>
          </p:nvSpPr>
          <p:spPr bwMode="auto">
            <a:xfrm>
              <a:off x="2976" y="2736"/>
              <a:ext cx="559" cy="559"/>
            </a:xfrm>
            <a:custGeom>
              <a:avLst/>
              <a:gdLst>
                <a:gd name="T0" fmla="*/ 220 w 559"/>
                <a:gd name="T1" fmla="*/ 6 h 559"/>
                <a:gd name="T2" fmla="*/ 147 w 559"/>
                <a:gd name="T3" fmla="*/ 33 h 559"/>
                <a:gd name="T4" fmla="*/ 101 w 559"/>
                <a:gd name="T5" fmla="*/ 65 h 559"/>
                <a:gd name="T6" fmla="*/ 50 w 559"/>
                <a:gd name="T7" fmla="*/ 121 h 559"/>
                <a:gd name="T8" fmla="*/ 22 w 559"/>
                <a:gd name="T9" fmla="*/ 170 h 559"/>
                <a:gd name="T10" fmla="*/ 5 w 559"/>
                <a:gd name="T11" fmla="*/ 226 h 559"/>
                <a:gd name="T12" fmla="*/ 1 w 559"/>
                <a:gd name="T13" fmla="*/ 306 h 559"/>
                <a:gd name="T14" fmla="*/ 13 w 559"/>
                <a:gd name="T15" fmla="*/ 364 h 559"/>
                <a:gd name="T16" fmla="*/ 46 w 559"/>
                <a:gd name="T17" fmla="*/ 433 h 559"/>
                <a:gd name="T18" fmla="*/ 82 w 559"/>
                <a:gd name="T19" fmla="*/ 476 h 559"/>
                <a:gd name="T20" fmla="*/ 125 w 559"/>
                <a:gd name="T21" fmla="*/ 512 h 559"/>
                <a:gd name="T22" fmla="*/ 194 w 559"/>
                <a:gd name="T23" fmla="*/ 545 h 559"/>
                <a:gd name="T24" fmla="*/ 252 w 559"/>
                <a:gd name="T25" fmla="*/ 557 h 559"/>
                <a:gd name="T26" fmla="*/ 332 w 559"/>
                <a:gd name="T27" fmla="*/ 553 h 559"/>
                <a:gd name="T28" fmla="*/ 388 w 559"/>
                <a:gd name="T29" fmla="*/ 536 h 559"/>
                <a:gd name="T30" fmla="*/ 437 w 559"/>
                <a:gd name="T31" fmla="*/ 508 h 559"/>
                <a:gd name="T32" fmla="*/ 493 w 559"/>
                <a:gd name="T33" fmla="*/ 458 h 559"/>
                <a:gd name="T34" fmla="*/ 525 w 559"/>
                <a:gd name="T35" fmla="*/ 411 h 559"/>
                <a:gd name="T36" fmla="*/ 552 w 559"/>
                <a:gd name="T37" fmla="*/ 338 h 559"/>
                <a:gd name="T38" fmla="*/ 558 w 559"/>
                <a:gd name="T39" fmla="*/ 279 h 559"/>
                <a:gd name="T40" fmla="*/ 552 w 559"/>
                <a:gd name="T41" fmla="*/ 220 h 559"/>
                <a:gd name="T42" fmla="*/ 525 w 559"/>
                <a:gd name="T43" fmla="*/ 147 h 559"/>
                <a:gd name="T44" fmla="*/ 493 w 559"/>
                <a:gd name="T45" fmla="*/ 101 h 559"/>
                <a:gd name="T46" fmla="*/ 437 w 559"/>
                <a:gd name="T47" fmla="*/ 50 h 559"/>
                <a:gd name="T48" fmla="*/ 388 w 559"/>
                <a:gd name="T49" fmla="*/ 22 h 559"/>
                <a:gd name="T50" fmla="*/ 332 w 559"/>
                <a:gd name="T51" fmla="*/ 5 h 559"/>
                <a:gd name="T52" fmla="*/ 252 w 559"/>
                <a:gd name="T53" fmla="*/ 1 h 559"/>
                <a:gd name="T54" fmla="*/ 332 w 559"/>
                <a:gd name="T55" fmla="*/ 35 h 559"/>
                <a:gd name="T56" fmla="*/ 352 w 559"/>
                <a:gd name="T57" fmla="*/ 41 h 559"/>
                <a:gd name="T58" fmla="*/ 421 w 559"/>
                <a:gd name="T59" fmla="*/ 74 h 559"/>
                <a:gd name="T60" fmla="*/ 437 w 559"/>
                <a:gd name="T61" fmla="*/ 86 h 559"/>
                <a:gd name="T62" fmla="*/ 487 w 559"/>
                <a:gd name="T63" fmla="*/ 142 h 559"/>
                <a:gd name="T64" fmla="*/ 497 w 559"/>
                <a:gd name="T65" fmla="*/ 159 h 559"/>
                <a:gd name="T66" fmla="*/ 524 w 559"/>
                <a:gd name="T67" fmla="*/ 232 h 559"/>
                <a:gd name="T68" fmla="*/ 527 w 559"/>
                <a:gd name="T69" fmla="*/ 252 h 559"/>
                <a:gd name="T70" fmla="*/ 523 w 559"/>
                <a:gd name="T71" fmla="*/ 332 h 559"/>
                <a:gd name="T72" fmla="*/ 517 w 559"/>
                <a:gd name="T73" fmla="*/ 352 h 559"/>
                <a:gd name="T74" fmla="*/ 484 w 559"/>
                <a:gd name="T75" fmla="*/ 421 h 559"/>
                <a:gd name="T76" fmla="*/ 472 w 559"/>
                <a:gd name="T77" fmla="*/ 437 h 559"/>
                <a:gd name="T78" fmla="*/ 416 w 559"/>
                <a:gd name="T79" fmla="*/ 487 h 559"/>
                <a:gd name="T80" fmla="*/ 399 w 559"/>
                <a:gd name="T81" fmla="*/ 497 h 559"/>
                <a:gd name="T82" fmla="*/ 326 w 559"/>
                <a:gd name="T83" fmla="*/ 524 h 559"/>
                <a:gd name="T84" fmla="*/ 306 w 559"/>
                <a:gd name="T85" fmla="*/ 527 h 559"/>
                <a:gd name="T86" fmla="*/ 226 w 559"/>
                <a:gd name="T87" fmla="*/ 523 h 559"/>
                <a:gd name="T88" fmla="*/ 206 w 559"/>
                <a:gd name="T89" fmla="*/ 517 h 559"/>
                <a:gd name="T90" fmla="*/ 137 w 559"/>
                <a:gd name="T91" fmla="*/ 484 h 559"/>
                <a:gd name="T92" fmla="*/ 122 w 559"/>
                <a:gd name="T93" fmla="*/ 472 h 559"/>
                <a:gd name="T94" fmla="*/ 71 w 559"/>
                <a:gd name="T95" fmla="*/ 416 h 559"/>
                <a:gd name="T96" fmla="*/ 61 w 559"/>
                <a:gd name="T97" fmla="*/ 399 h 559"/>
                <a:gd name="T98" fmla="*/ 34 w 559"/>
                <a:gd name="T99" fmla="*/ 326 h 559"/>
                <a:gd name="T100" fmla="*/ 31 w 559"/>
                <a:gd name="T101" fmla="*/ 306 h 559"/>
                <a:gd name="T102" fmla="*/ 35 w 559"/>
                <a:gd name="T103" fmla="*/ 226 h 559"/>
                <a:gd name="T104" fmla="*/ 41 w 559"/>
                <a:gd name="T105" fmla="*/ 206 h 559"/>
                <a:gd name="T106" fmla="*/ 74 w 559"/>
                <a:gd name="T107" fmla="*/ 137 h 559"/>
                <a:gd name="T108" fmla="*/ 86 w 559"/>
                <a:gd name="T109" fmla="*/ 122 h 559"/>
                <a:gd name="T110" fmla="*/ 142 w 559"/>
                <a:gd name="T111" fmla="*/ 71 h 559"/>
                <a:gd name="T112" fmla="*/ 159 w 559"/>
                <a:gd name="T113" fmla="*/ 61 h 559"/>
                <a:gd name="T114" fmla="*/ 232 w 559"/>
                <a:gd name="T115" fmla="*/ 34 h 559"/>
                <a:gd name="T116" fmla="*/ 252 w 559"/>
                <a:gd name="T117" fmla="*/ 31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9" h="559">
                  <a:moveTo>
                    <a:pt x="252" y="1"/>
                  </a:moveTo>
                  <a:lnTo>
                    <a:pt x="226" y="5"/>
                  </a:lnTo>
                  <a:lnTo>
                    <a:pt x="220" y="6"/>
                  </a:lnTo>
                  <a:lnTo>
                    <a:pt x="194" y="13"/>
                  </a:lnTo>
                  <a:lnTo>
                    <a:pt x="170" y="22"/>
                  </a:lnTo>
                  <a:lnTo>
                    <a:pt x="147" y="33"/>
                  </a:lnTo>
                  <a:lnTo>
                    <a:pt x="125" y="46"/>
                  </a:lnTo>
                  <a:lnTo>
                    <a:pt x="121" y="50"/>
                  </a:lnTo>
                  <a:lnTo>
                    <a:pt x="101" y="65"/>
                  </a:lnTo>
                  <a:lnTo>
                    <a:pt x="82" y="82"/>
                  </a:lnTo>
                  <a:lnTo>
                    <a:pt x="65" y="101"/>
                  </a:lnTo>
                  <a:lnTo>
                    <a:pt x="50" y="121"/>
                  </a:lnTo>
                  <a:lnTo>
                    <a:pt x="46" y="125"/>
                  </a:lnTo>
                  <a:lnTo>
                    <a:pt x="33" y="147"/>
                  </a:lnTo>
                  <a:lnTo>
                    <a:pt x="22" y="170"/>
                  </a:lnTo>
                  <a:lnTo>
                    <a:pt x="13" y="194"/>
                  </a:lnTo>
                  <a:lnTo>
                    <a:pt x="6" y="220"/>
                  </a:lnTo>
                  <a:lnTo>
                    <a:pt x="5" y="226"/>
                  </a:lnTo>
                  <a:lnTo>
                    <a:pt x="1" y="252"/>
                  </a:lnTo>
                  <a:lnTo>
                    <a:pt x="0" y="279"/>
                  </a:lnTo>
                  <a:lnTo>
                    <a:pt x="1" y="306"/>
                  </a:lnTo>
                  <a:lnTo>
                    <a:pt x="5" y="332"/>
                  </a:lnTo>
                  <a:lnTo>
                    <a:pt x="6" y="338"/>
                  </a:lnTo>
                  <a:lnTo>
                    <a:pt x="13" y="364"/>
                  </a:lnTo>
                  <a:lnTo>
                    <a:pt x="22" y="388"/>
                  </a:lnTo>
                  <a:lnTo>
                    <a:pt x="33" y="411"/>
                  </a:lnTo>
                  <a:lnTo>
                    <a:pt x="46" y="433"/>
                  </a:lnTo>
                  <a:lnTo>
                    <a:pt x="50" y="437"/>
                  </a:lnTo>
                  <a:lnTo>
                    <a:pt x="65" y="458"/>
                  </a:lnTo>
                  <a:lnTo>
                    <a:pt x="82" y="476"/>
                  </a:lnTo>
                  <a:lnTo>
                    <a:pt x="101" y="493"/>
                  </a:lnTo>
                  <a:lnTo>
                    <a:pt x="121" y="508"/>
                  </a:lnTo>
                  <a:lnTo>
                    <a:pt x="125" y="512"/>
                  </a:lnTo>
                  <a:lnTo>
                    <a:pt x="147" y="525"/>
                  </a:lnTo>
                  <a:lnTo>
                    <a:pt x="170" y="536"/>
                  </a:lnTo>
                  <a:lnTo>
                    <a:pt x="194" y="545"/>
                  </a:lnTo>
                  <a:lnTo>
                    <a:pt x="220" y="552"/>
                  </a:lnTo>
                  <a:lnTo>
                    <a:pt x="226" y="553"/>
                  </a:lnTo>
                  <a:lnTo>
                    <a:pt x="252" y="557"/>
                  </a:lnTo>
                  <a:lnTo>
                    <a:pt x="279" y="558"/>
                  </a:lnTo>
                  <a:lnTo>
                    <a:pt x="306" y="557"/>
                  </a:lnTo>
                  <a:lnTo>
                    <a:pt x="332" y="553"/>
                  </a:lnTo>
                  <a:lnTo>
                    <a:pt x="338" y="552"/>
                  </a:lnTo>
                  <a:lnTo>
                    <a:pt x="364" y="545"/>
                  </a:lnTo>
                  <a:lnTo>
                    <a:pt x="388" y="536"/>
                  </a:lnTo>
                  <a:lnTo>
                    <a:pt x="411" y="525"/>
                  </a:lnTo>
                  <a:lnTo>
                    <a:pt x="433" y="512"/>
                  </a:lnTo>
                  <a:lnTo>
                    <a:pt x="437" y="508"/>
                  </a:lnTo>
                  <a:lnTo>
                    <a:pt x="458" y="493"/>
                  </a:lnTo>
                  <a:lnTo>
                    <a:pt x="476" y="476"/>
                  </a:lnTo>
                  <a:lnTo>
                    <a:pt x="493" y="458"/>
                  </a:lnTo>
                  <a:lnTo>
                    <a:pt x="508" y="437"/>
                  </a:lnTo>
                  <a:lnTo>
                    <a:pt x="512" y="433"/>
                  </a:lnTo>
                  <a:lnTo>
                    <a:pt x="525" y="411"/>
                  </a:lnTo>
                  <a:lnTo>
                    <a:pt x="536" y="388"/>
                  </a:lnTo>
                  <a:lnTo>
                    <a:pt x="545" y="364"/>
                  </a:lnTo>
                  <a:lnTo>
                    <a:pt x="552" y="338"/>
                  </a:lnTo>
                  <a:lnTo>
                    <a:pt x="553" y="332"/>
                  </a:lnTo>
                  <a:lnTo>
                    <a:pt x="557" y="306"/>
                  </a:lnTo>
                  <a:lnTo>
                    <a:pt x="558" y="279"/>
                  </a:lnTo>
                  <a:lnTo>
                    <a:pt x="557" y="252"/>
                  </a:lnTo>
                  <a:lnTo>
                    <a:pt x="553" y="226"/>
                  </a:lnTo>
                  <a:lnTo>
                    <a:pt x="552" y="220"/>
                  </a:lnTo>
                  <a:lnTo>
                    <a:pt x="545" y="194"/>
                  </a:lnTo>
                  <a:lnTo>
                    <a:pt x="536" y="170"/>
                  </a:lnTo>
                  <a:lnTo>
                    <a:pt x="525" y="147"/>
                  </a:lnTo>
                  <a:lnTo>
                    <a:pt x="512" y="125"/>
                  </a:lnTo>
                  <a:lnTo>
                    <a:pt x="508" y="121"/>
                  </a:lnTo>
                  <a:lnTo>
                    <a:pt x="493" y="101"/>
                  </a:lnTo>
                  <a:lnTo>
                    <a:pt x="476" y="82"/>
                  </a:lnTo>
                  <a:lnTo>
                    <a:pt x="458" y="65"/>
                  </a:lnTo>
                  <a:lnTo>
                    <a:pt x="437" y="50"/>
                  </a:lnTo>
                  <a:lnTo>
                    <a:pt x="433" y="46"/>
                  </a:lnTo>
                  <a:lnTo>
                    <a:pt x="411" y="33"/>
                  </a:lnTo>
                  <a:lnTo>
                    <a:pt x="388" y="22"/>
                  </a:lnTo>
                  <a:lnTo>
                    <a:pt x="364" y="13"/>
                  </a:lnTo>
                  <a:lnTo>
                    <a:pt x="338" y="6"/>
                  </a:lnTo>
                  <a:lnTo>
                    <a:pt x="332" y="5"/>
                  </a:lnTo>
                  <a:lnTo>
                    <a:pt x="306" y="1"/>
                  </a:lnTo>
                  <a:lnTo>
                    <a:pt x="279" y="0"/>
                  </a:lnTo>
                  <a:lnTo>
                    <a:pt x="252" y="1"/>
                  </a:lnTo>
                  <a:lnTo>
                    <a:pt x="279" y="30"/>
                  </a:lnTo>
                  <a:lnTo>
                    <a:pt x="306" y="31"/>
                  </a:lnTo>
                  <a:lnTo>
                    <a:pt x="332" y="35"/>
                  </a:lnTo>
                  <a:lnTo>
                    <a:pt x="332" y="20"/>
                  </a:lnTo>
                  <a:lnTo>
                    <a:pt x="326" y="34"/>
                  </a:lnTo>
                  <a:lnTo>
                    <a:pt x="352" y="41"/>
                  </a:lnTo>
                  <a:lnTo>
                    <a:pt x="376" y="50"/>
                  </a:lnTo>
                  <a:lnTo>
                    <a:pt x="399" y="61"/>
                  </a:lnTo>
                  <a:lnTo>
                    <a:pt x="421" y="74"/>
                  </a:lnTo>
                  <a:lnTo>
                    <a:pt x="427" y="60"/>
                  </a:lnTo>
                  <a:lnTo>
                    <a:pt x="416" y="71"/>
                  </a:lnTo>
                  <a:lnTo>
                    <a:pt x="437" y="86"/>
                  </a:lnTo>
                  <a:lnTo>
                    <a:pt x="455" y="103"/>
                  </a:lnTo>
                  <a:lnTo>
                    <a:pt x="472" y="122"/>
                  </a:lnTo>
                  <a:lnTo>
                    <a:pt x="487" y="142"/>
                  </a:lnTo>
                  <a:lnTo>
                    <a:pt x="498" y="131"/>
                  </a:lnTo>
                  <a:lnTo>
                    <a:pt x="484" y="137"/>
                  </a:lnTo>
                  <a:lnTo>
                    <a:pt x="497" y="159"/>
                  </a:lnTo>
                  <a:lnTo>
                    <a:pt x="508" y="182"/>
                  </a:lnTo>
                  <a:lnTo>
                    <a:pt x="517" y="206"/>
                  </a:lnTo>
                  <a:lnTo>
                    <a:pt x="524" y="232"/>
                  </a:lnTo>
                  <a:lnTo>
                    <a:pt x="538" y="226"/>
                  </a:lnTo>
                  <a:lnTo>
                    <a:pt x="523" y="226"/>
                  </a:lnTo>
                  <a:lnTo>
                    <a:pt x="527" y="252"/>
                  </a:lnTo>
                  <a:lnTo>
                    <a:pt x="528" y="279"/>
                  </a:lnTo>
                  <a:lnTo>
                    <a:pt x="527" y="306"/>
                  </a:lnTo>
                  <a:lnTo>
                    <a:pt x="523" y="332"/>
                  </a:lnTo>
                  <a:lnTo>
                    <a:pt x="538" y="332"/>
                  </a:lnTo>
                  <a:lnTo>
                    <a:pt x="524" y="326"/>
                  </a:lnTo>
                  <a:lnTo>
                    <a:pt x="517" y="352"/>
                  </a:lnTo>
                  <a:lnTo>
                    <a:pt x="508" y="376"/>
                  </a:lnTo>
                  <a:lnTo>
                    <a:pt x="497" y="399"/>
                  </a:lnTo>
                  <a:lnTo>
                    <a:pt x="484" y="421"/>
                  </a:lnTo>
                  <a:lnTo>
                    <a:pt x="498" y="427"/>
                  </a:lnTo>
                  <a:lnTo>
                    <a:pt x="487" y="416"/>
                  </a:lnTo>
                  <a:lnTo>
                    <a:pt x="472" y="437"/>
                  </a:lnTo>
                  <a:lnTo>
                    <a:pt x="455" y="455"/>
                  </a:lnTo>
                  <a:lnTo>
                    <a:pt x="437" y="472"/>
                  </a:lnTo>
                  <a:lnTo>
                    <a:pt x="416" y="487"/>
                  </a:lnTo>
                  <a:lnTo>
                    <a:pt x="427" y="498"/>
                  </a:lnTo>
                  <a:lnTo>
                    <a:pt x="421" y="484"/>
                  </a:lnTo>
                  <a:lnTo>
                    <a:pt x="399" y="497"/>
                  </a:lnTo>
                  <a:lnTo>
                    <a:pt x="376" y="508"/>
                  </a:lnTo>
                  <a:lnTo>
                    <a:pt x="352" y="517"/>
                  </a:lnTo>
                  <a:lnTo>
                    <a:pt x="326" y="524"/>
                  </a:lnTo>
                  <a:lnTo>
                    <a:pt x="332" y="538"/>
                  </a:lnTo>
                  <a:lnTo>
                    <a:pt x="332" y="523"/>
                  </a:lnTo>
                  <a:lnTo>
                    <a:pt x="306" y="527"/>
                  </a:lnTo>
                  <a:lnTo>
                    <a:pt x="279" y="528"/>
                  </a:lnTo>
                  <a:lnTo>
                    <a:pt x="252" y="527"/>
                  </a:lnTo>
                  <a:lnTo>
                    <a:pt x="226" y="523"/>
                  </a:lnTo>
                  <a:lnTo>
                    <a:pt x="226" y="538"/>
                  </a:lnTo>
                  <a:lnTo>
                    <a:pt x="232" y="524"/>
                  </a:lnTo>
                  <a:lnTo>
                    <a:pt x="206" y="517"/>
                  </a:lnTo>
                  <a:lnTo>
                    <a:pt x="182" y="508"/>
                  </a:lnTo>
                  <a:lnTo>
                    <a:pt x="159" y="497"/>
                  </a:lnTo>
                  <a:lnTo>
                    <a:pt x="137" y="484"/>
                  </a:lnTo>
                  <a:lnTo>
                    <a:pt x="131" y="498"/>
                  </a:lnTo>
                  <a:lnTo>
                    <a:pt x="142" y="487"/>
                  </a:lnTo>
                  <a:lnTo>
                    <a:pt x="122" y="472"/>
                  </a:lnTo>
                  <a:lnTo>
                    <a:pt x="103" y="455"/>
                  </a:lnTo>
                  <a:lnTo>
                    <a:pt x="86" y="437"/>
                  </a:lnTo>
                  <a:lnTo>
                    <a:pt x="71" y="416"/>
                  </a:lnTo>
                  <a:lnTo>
                    <a:pt x="60" y="427"/>
                  </a:lnTo>
                  <a:lnTo>
                    <a:pt x="74" y="421"/>
                  </a:lnTo>
                  <a:lnTo>
                    <a:pt x="61" y="399"/>
                  </a:lnTo>
                  <a:lnTo>
                    <a:pt x="50" y="376"/>
                  </a:lnTo>
                  <a:lnTo>
                    <a:pt x="41" y="352"/>
                  </a:lnTo>
                  <a:lnTo>
                    <a:pt x="34" y="326"/>
                  </a:lnTo>
                  <a:lnTo>
                    <a:pt x="20" y="332"/>
                  </a:lnTo>
                  <a:lnTo>
                    <a:pt x="35" y="332"/>
                  </a:lnTo>
                  <a:lnTo>
                    <a:pt x="31" y="306"/>
                  </a:lnTo>
                  <a:lnTo>
                    <a:pt x="30" y="279"/>
                  </a:lnTo>
                  <a:lnTo>
                    <a:pt x="31" y="252"/>
                  </a:lnTo>
                  <a:lnTo>
                    <a:pt x="35" y="226"/>
                  </a:lnTo>
                  <a:lnTo>
                    <a:pt x="20" y="226"/>
                  </a:lnTo>
                  <a:lnTo>
                    <a:pt x="34" y="232"/>
                  </a:lnTo>
                  <a:lnTo>
                    <a:pt x="41" y="206"/>
                  </a:lnTo>
                  <a:lnTo>
                    <a:pt x="50" y="182"/>
                  </a:lnTo>
                  <a:lnTo>
                    <a:pt x="61" y="159"/>
                  </a:lnTo>
                  <a:lnTo>
                    <a:pt x="74" y="137"/>
                  </a:lnTo>
                  <a:lnTo>
                    <a:pt x="60" y="131"/>
                  </a:lnTo>
                  <a:lnTo>
                    <a:pt x="71" y="142"/>
                  </a:lnTo>
                  <a:lnTo>
                    <a:pt x="86" y="122"/>
                  </a:lnTo>
                  <a:lnTo>
                    <a:pt x="103" y="103"/>
                  </a:lnTo>
                  <a:lnTo>
                    <a:pt x="122" y="86"/>
                  </a:lnTo>
                  <a:lnTo>
                    <a:pt x="142" y="71"/>
                  </a:lnTo>
                  <a:lnTo>
                    <a:pt x="131" y="60"/>
                  </a:lnTo>
                  <a:lnTo>
                    <a:pt x="137" y="74"/>
                  </a:lnTo>
                  <a:lnTo>
                    <a:pt x="159" y="61"/>
                  </a:lnTo>
                  <a:lnTo>
                    <a:pt x="182" y="50"/>
                  </a:lnTo>
                  <a:lnTo>
                    <a:pt x="206" y="41"/>
                  </a:lnTo>
                  <a:lnTo>
                    <a:pt x="232" y="34"/>
                  </a:lnTo>
                  <a:lnTo>
                    <a:pt x="226" y="20"/>
                  </a:lnTo>
                  <a:lnTo>
                    <a:pt x="226" y="35"/>
                  </a:lnTo>
                  <a:lnTo>
                    <a:pt x="252" y="31"/>
                  </a:lnTo>
                  <a:lnTo>
                    <a:pt x="279" y="30"/>
                  </a:lnTo>
                  <a:lnTo>
                    <a:pt x="252" y="1"/>
                  </a:lnTo>
                </a:path>
              </a:pathLst>
            </a:custGeom>
            <a:solidFill>
              <a:srgbClr val="F90C07"/>
            </a:solidFill>
            <a:ln w="762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205276" name="Rectangle 28"/>
          <p:cNvSpPr>
            <a:spLocks noChangeArrowheads="1"/>
          </p:cNvSpPr>
          <p:nvPr/>
        </p:nvSpPr>
        <p:spPr bwMode="auto">
          <a:xfrm>
            <a:off x="0" y="188913"/>
            <a:ext cx="10287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3600" b="1">
                <a:solidFill>
                  <a:schemeClr val="tx2"/>
                </a:solidFill>
              </a:rPr>
              <a:t>Model of  Viral  Dynamics 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on Cellular Infection   (CI)    level </a:t>
            </a: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9720263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3600" b="1"/>
              <a:t>Mixed levels (intra-cellular + circulation) generic model of anti-viral dynamics</a:t>
            </a:r>
          </a:p>
        </p:txBody>
      </p:sp>
      <p:sp>
        <p:nvSpPr>
          <p:cNvPr id="1079300" name="Text Box 4"/>
          <p:cNvSpPr txBox="1">
            <a:spLocks noChangeArrowheads="1"/>
          </p:cNvSpPr>
          <p:nvPr/>
        </p:nvSpPr>
        <p:spPr bwMode="auto">
          <a:xfrm>
            <a:off x="463550" y="1196975"/>
            <a:ext cx="9504363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Blocking of Intra-cellular production of RNA by RU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latin typeface="Symbol" pitchFamily="18" charset="2"/>
              </a:rPr>
              <a:t>   e</a:t>
            </a:r>
            <a:r>
              <a:rPr lang="en-US"/>
              <a:t> RNA = 99.0%				</a:t>
            </a:r>
            <a:endParaRPr lang="en-US" sz="2400" b="1">
              <a:solidFill>
                <a:schemeClr val="tx2"/>
              </a:solidFill>
            </a:endParaRPr>
          </a:p>
        </p:txBody>
      </p:sp>
      <p:pic>
        <p:nvPicPr>
          <p:cNvPr id="1079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276475"/>
            <a:ext cx="4897438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9303" name="Text Box 7"/>
          <p:cNvSpPr txBox="1">
            <a:spLocks noChangeArrowheads="1"/>
          </p:cNvSpPr>
          <p:nvPr/>
        </p:nvSpPr>
        <p:spPr bwMode="auto">
          <a:xfrm>
            <a:off x="319088" y="5876925"/>
            <a:ext cx="43211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Symbol" pitchFamily="18" charset="2"/>
              </a:rPr>
              <a:t>d</a:t>
            </a:r>
            <a:r>
              <a:rPr lang="en-US"/>
              <a:t> mode - 2</a:t>
            </a:r>
            <a:r>
              <a:rPr lang="en-US" baseline="30000"/>
              <a:t>nd</a:t>
            </a:r>
            <a:r>
              <a:rPr lang="en-US"/>
              <a:t> phase viral decline determined by infected cell loss rate</a:t>
            </a: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9720263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3600" b="1"/>
              <a:t>Mixed levels (intra-cellular + circulation) generic model of anti-viral dynamics</a:t>
            </a:r>
          </a:p>
        </p:txBody>
      </p:sp>
      <p:pic>
        <p:nvPicPr>
          <p:cNvPr id="1077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273300"/>
            <a:ext cx="487838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7252" name="Text Box 4"/>
          <p:cNvSpPr txBox="1">
            <a:spLocks noChangeArrowheads="1"/>
          </p:cNvSpPr>
          <p:nvPr/>
        </p:nvSpPr>
        <p:spPr bwMode="auto">
          <a:xfrm>
            <a:off x="534988" y="1192213"/>
            <a:ext cx="9504362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Blocking of Intra-cellular production of RNA by RU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/>
              <a:t>						</a:t>
            </a:r>
            <a:r>
              <a:rPr lang="en-US" sz="3600" b="1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sz="2400" b="1">
                <a:solidFill>
                  <a:schemeClr val="tx2"/>
                </a:solidFill>
              </a:rPr>
              <a:t>RNA = 99.99%</a:t>
            </a:r>
          </a:p>
        </p:txBody>
      </p:sp>
      <p:sp>
        <p:nvSpPr>
          <p:cNvPr id="1077253" name="Text Box 5"/>
          <p:cNvSpPr txBox="1">
            <a:spLocks noChangeArrowheads="1"/>
          </p:cNvSpPr>
          <p:nvPr/>
        </p:nvSpPr>
        <p:spPr bwMode="auto">
          <a:xfrm>
            <a:off x="5143500" y="5876925"/>
            <a:ext cx="5143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Symbol" pitchFamily="18" charset="2"/>
              </a:rPr>
              <a:t>g</a:t>
            </a:r>
            <a:r>
              <a:rPr lang="en-US" b="1">
                <a:solidFill>
                  <a:schemeClr val="tx2"/>
                </a:solidFill>
              </a:rPr>
              <a:t> mode - 2</a:t>
            </a:r>
            <a:r>
              <a:rPr lang="en-US" b="1" baseline="30000">
                <a:solidFill>
                  <a:schemeClr val="tx2"/>
                </a:solidFill>
              </a:rPr>
              <a:t>nd</a:t>
            </a:r>
            <a:r>
              <a:rPr lang="en-US" b="1">
                <a:solidFill>
                  <a:schemeClr val="tx2"/>
                </a:solidFill>
              </a:rPr>
              <a:t> phase viral decline determined by replication unit loss rate</a:t>
            </a: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9720263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3600" b="1"/>
              <a:t>Mixed levels (intra-cellular + circulation) generic model of anti-viral dynamics</a:t>
            </a:r>
          </a:p>
        </p:txBody>
      </p:sp>
      <p:pic>
        <p:nvPicPr>
          <p:cNvPr id="1100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276475"/>
            <a:ext cx="487838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0804" name="Text Box 4"/>
          <p:cNvSpPr txBox="1">
            <a:spLocks noChangeArrowheads="1"/>
          </p:cNvSpPr>
          <p:nvPr/>
        </p:nvSpPr>
        <p:spPr bwMode="auto">
          <a:xfrm>
            <a:off x="463550" y="1196975"/>
            <a:ext cx="9504363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Blocking of Intra-cellular production of RNA by RU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latin typeface="Symbol" pitchFamily="18" charset="2"/>
              </a:rPr>
              <a:t>   e</a:t>
            </a:r>
            <a:r>
              <a:rPr lang="en-US"/>
              <a:t> RNA = 99.0%				</a:t>
            </a:r>
            <a:r>
              <a:rPr lang="en-US" sz="3600" b="1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sz="2400" b="1">
                <a:solidFill>
                  <a:schemeClr val="tx2"/>
                </a:solidFill>
              </a:rPr>
              <a:t>RNA = 99.99%</a:t>
            </a:r>
          </a:p>
        </p:txBody>
      </p:sp>
      <p:pic>
        <p:nvPicPr>
          <p:cNvPr id="11008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276475"/>
            <a:ext cx="4897438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0806" name="Text Box 6"/>
          <p:cNvSpPr txBox="1">
            <a:spLocks noChangeArrowheads="1"/>
          </p:cNvSpPr>
          <p:nvPr/>
        </p:nvSpPr>
        <p:spPr bwMode="auto">
          <a:xfrm>
            <a:off x="5143500" y="5876925"/>
            <a:ext cx="5143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Symbol" pitchFamily="18" charset="2"/>
              </a:rPr>
              <a:t>g</a:t>
            </a:r>
            <a:r>
              <a:rPr lang="en-US" b="1">
                <a:solidFill>
                  <a:schemeClr val="tx2"/>
                </a:solidFill>
              </a:rPr>
              <a:t> mode - 2</a:t>
            </a:r>
            <a:r>
              <a:rPr lang="en-US" b="1" baseline="30000">
                <a:solidFill>
                  <a:schemeClr val="tx2"/>
                </a:solidFill>
              </a:rPr>
              <a:t>nd</a:t>
            </a:r>
            <a:r>
              <a:rPr lang="en-US" b="1">
                <a:solidFill>
                  <a:schemeClr val="tx2"/>
                </a:solidFill>
              </a:rPr>
              <a:t> phase viral decline determined by replication unit loss rate</a:t>
            </a:r>
          </a:p>
        </p:txBody>
      </p:sp>
      <p:sp>
        <p:nvSpPr>
          <p:cNvPr id="1100807" name="Text Box 7"/>
          <p:cNvSpPr txBox="1">
            <a:spLocks noChangeArrowheads="1"/>
          </p:cNvSpPr>
          <p:nvPr/>
        </p:nvSpPr>
        <p:spPr bwMode="auto">
          <a:xfrm>
            <a:off x="319088" y="5876925"/>
            <a:ext cx="43211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Symbol" pitchFamily="18" charset="2"/>
              </a:rPr>
              <a:t>d</a:t>
            </a:r>
            <a:r>
              <a:rPr lang="en-US"/>
              <a:t> mode - 2</a:t>
            </a:r>
            <a:r>
              <a:rPr lang="en-US" baseline="30000"/>
              <a:t>nd</a:t>
            </a:r>
            <a:r>
              <a:rPr lang="en-US"/>
              <a:t> phase viral decline determined by infected cell loss rate</a:t>
            </a: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08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08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0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9720263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3600" b="1"/>
              <a:t>Mixed levels (intra-cellular + circulation) generic model of anti-viral dynamics</a:t>
            </a:r>
          </a:p>
        </p:txBody>
      </p:sp>
      <p:sp>
        <p:nvSpPr>
          <p:cNvPr id="1098756" name="Text Box 4"/>
          <p:cNvSpPr txBox="1">
            <a:spLocks noChangeArrowheads="1"/>
          </p:cNvSpPr>
          <p:nvPr/>
        </p:nvSpPr>
        <p:spPr bwMode="auto">
          <a:xfrm>
            <a:off x="463550" y="1196975"/>
            <a:ext cx="9504363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Blocking of Intra-cellular production of RNA by RU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latin typeface="Symbol" pitchFamily="18" charset="2"/>
              </a:rPr>
              <a:t>   e</a:t>
            </a:r>
            <a:r>
              <a:rPr lang="en-US"/>
              <a:t> </a:t>
            </a:r>
            <a:r>
              <a:rPr lang="en-US" baseline="-25000"/>
              <a:t>IC</a:t>
            </a:r>
            <a:r>
              <a:rPr lang="en-US"/>
              <a:t> = 99.0%					</a:t>
            </a:r>
            <a:r>
              <a:rPr lang="en-US" sz="3600" b="1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b="1" baseline="-25000">
                <a:solidFill>
                  <a:schemeClr val="tx2"/>
                </a:solidFill>
              </a:rPr>
              <a:t>IC</a:t>
            </a:r>
            <a:r>
              <a:rPr lang="en-US" sz="2400" b="1">
                <a:solidFill>
                  <a:schemeClr val="tx2"/>
                </a:solidFill>
              </a:rPr>
              <a:t> = 99.99%</a:t>
            </a:r>
          </a:p>
        </p:txBody>
      </p:sp>
      <p:pic>
        <p:nvPicPr>
          <p:cNvPr id="10987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276475"/>
            <a:ext cx="4897438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8759" name="Text Box 7"/>
          <p:cNvSpPr txBox="1">
            <a:spLocks noChangeArrowheads="1"/>
          </p:cNvSpPr>
          <p:nvPr/>
        </p:nvSpPr>
        <p:spPr bwMode="auto">
          <a:xfrm>
            <a:off x="0" y="5876925"/>
            <a:ext cx="5575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mode - 2</a:t>
            </a:r>
            <a:r>
              <a:rPr lang="en-US" sz="2400" b="1" baseline="30000"/>
              <a:t>nd</a:t>
            </a:r>
            <a:r>
              <a:rPr lang="en-US" sz="2400" b="1"/>
              <a:t> phase viral decline determined by infected cell loss rate</a:t>
            </a:r>
          </a:p>
        </p:txBody>
      </p:sp>
      <p:sp>
        <p:nvSpPr>
          <p:cNvPr id="1098761" name="Text Box 9"/>
          <p:cNvSpPr txBox="1">
            <a:spLocks noChangeArrowheads="1"/>
          </p:cNvSpPr>
          <p:nvPr/>
        </p:nvSpPr>
        <p:spPr bwMode="auto">
          <a:xfrm>
            <a:off x="2911475" y="2636838"/>
            <a:ext cx="287338" cy="50482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chemeClr val="tx2"/>
                </a:solidFill>
                <a:latin typeface="Symbol" pitchFamily="18" charset="2"/>
                <a:cs typeface="Miriam" pitchFamily="2" charset="-79"/>
              </a:rPr>
              <a:t>d</a:t>
            </a:r>
            <a:endParaRPr lang="en-US" sz="2400" b="1">
              <a:solidFill>
                <a:schemeClr val="tx2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3271838" y="3573463"/>
            <a:ext cx="647700" cy="360362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600" b="1">
                <a:latin typeface="Miriam" pitchFamily="2" charset="-79"/>
                <a:cs typeface="Miriam" pitchFamily="2" charset="-79"/>
              </a:rPr>
              <a:t>s.s.</a:t>
            </a:r>
          </a:p>
        </p:txBody>
      </p:sp>
      <p:sp>
        <p:nvSpPr>
          <p:cNvPr id="1098766" name="Text Box 14"/>
          <p:cNvSpPr txBox="1">
            <a:spLocks noChangeArrowheads="1"/>
          </p:cNvSpPr>
          <p:nvPr/>
        </p:nvSpPr>
        <p:spPr bwMode="auto">
          <a:xfrm>
            <a:off x="534988" y="2349500"/>
            <a:ext cx="287337" cy="3587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98768" name="Text Box 16"/>
          <p:cNvSpPr txBox="1">
            <a:spLocks noChangeArrowheads="1"/>
          </p:cNvSpPr>
          <p:nvPr/>
        </p:nvSpPr>
        <p:spPr bwMode="auto">
          <a:xfrm>
            <a:off x="534988" y="2997200"/>
            <a:ext cx="360362" cy="360363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latin typeface="Symbol" pitchFamily="18" charset="2"/>
                <a:cs typeface="Miriam" pitchFamily="2" charset="-79"/>
              </a:rPr>
              <a:t>s</a:t>
            </a:r>
            <a:endParaRPr lang="en-US" sz="1600" b="1">
              <a:latin typeface="Miriam" pitchFamily="2" charset="-79"/>
              <a:cs typeface="Miriam" pitchFamily="2" charset="-79"/>
            </a:endParaRP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8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8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59" grpId="0"/>
      <p:bldP spid="1098761" grpId="0" animBg="1"/>
      <p:bldP spid="1098764" grpId="0" animBg="1"/>
      <p:bldP spid="1098766" grpId="0" animBg="1"/>
      <p:bldP spid="10987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Text Box 2"/>
          <p:cNvSpPr txBox="1">
            <a:spLocks noChangeArrowheads="1"/>
          </p:cNvSpPr>
          <p:nvPr/>
        </p:nvSpPr>
        <p:spPr bwMode="auto">
          <a:xfrm>
            <a:off x="0" y="6338888"/>
            <a:ext cx="9761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800" b="1">
                <a:solidFill>
                  <a:srgbClr val="FFFFFF"/>
                </a:solidFill>
                <a:latin typeface="Times New Roman" pitchFamily="18" charset="0"/>
              </a:rPr>
              <a:t>Ritonavir Mono-therapy - </a:t>
            </a:r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Ho, Neumann, Perelson et al, Nature, 1995</a:t>
            </a:r>
            <a:endParaRPr 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2093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67410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9348" name="Text Box 4"/>
          <p:cNvSpPr txBox="1">
            <a:spLocks noChangeArrowheads="1"/>
          </p:cNvSpPr>
          <p:nvPr/>
        </p:nvSpPr>
        <p:spPr bwMode="auto">
          <a:xfrm>
            <a:off x="8382000" y="762000"/>
            <a:ext cx="1752600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Log-Linear decline of HIV vital load</a:t>
            </a:r>
          </a:p>
          <a:p>
            <a:pPr algn="l">
              <a:spcBef>
                <a:spcPct val="2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(0.5/day,</a:t>
            </a:r>
          </a:p>
          <a:p>
            <a:pPr algn="l">
              <a:spcBef>
                <a:spcPct val="2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3200" b="1" baseline="-25000">
                <a:solidFill>
                  <a:srgbClr val="000000"/>
                </a:solidFill>
                <a:latin typeface="Times New Roman" pitchFamily="18" charset="0"/>
              </a:rPr>
              <a:t>1/2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= 2 d) in most patients</a:t>
            </a:r>
          </a:p>
        </p:txBody>
      </p:sp>
      <p:sp>
        <p:nvSpPr>
          <p:cNvPr id="12093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9515475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HIV Kinetics during Anti-Viral Therapy</a:t>
            </a: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51776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9720263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3600" b="1"/>
              <a:t>Mixed levels (intra-cellular + circulation) generic model of anti-viral dynamics</a:t>
            </a:r>
          </a:p>
        </p:txBody>
      </p:sp>
      <p:pic>
        <p:nvPicPr>
          <p:cNvPr id="1159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276475"/>
            <a:ext cx="487838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9172" name="Text Box 4"/>
          <p:cNvSpPr txBox="1">
            <a:spLocks noChangeArrowheads="1"/>
          </p:cNvSpPr>
          <p:nvPr/>
        </p:nvSpPr>
        <p:spPr bwMode="auto">
          <a:xfrm>
            <a:off x="463550" y="1196975"/>
            <a:ext cx="9504363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Blocking of Intra-cellular production of RNA by RU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latin typeface="Symbol" pitchFamily="18" charset="2"/>
              </a:rPr>
              <a:t>   e</a:t>
            </a:r>
            <a:r>
              <a:rPr lang="en-US"/>
              <a:t> </a:t>
            </a:r>
            <a:r>
              <a:rPr lang="en-US" baseline="-25000"/>
              <a:t>RNA</a:t>
            </a:r>
            <a:r>
              <a:rPr lang="en-US"/>
              <a:t> = 99.0%				</a:t>
            </a:r>
            <a:r>
              <a:rPr lang="en-US" sz="3600" b="1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b="1" baseline="-25000">
                <a:solidFill>
                  <a:schemeClr val="tx2"/>
                </a:solidFill>
              </a:rPr>
              <a:t>RNA</a:t>
            </a:r>
            <a:r>
              <a:rPr lang="en-US" sz="2400" b="1">
                <a:solidFill>
                  <a:schemeClr val="tx2"/>
                </a:solidFill>
              </a:rPr>
              <a:t> = 99.99%</a:t>
            </a:r>
          </a:p>
        </p:txBody>
      </p:sp>
      <p:pic>
        <p:nvPicPr>
          <p:cNvPr id="1159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276475"/>
            <a:ext cx="4897438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9174" name="Text Box 6"/>
          <p:cNvSpPr txBox="1">
            <a:spLocks noChangeArrowheads="1"/>
          </p:cNvSpPr>
          <p:nvPr/>
        </p:nvSpPr>
        <p:spPr bwMode="auto">
          <a:xfrm>
            <a:off x="5143500" y="5876925"/>
            <a:ext cx="5143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Symbol" pitchFamily="18" charset="2"/>
              </a:rPr>
              <a:t>g</a:t>
            </a:r>
            <a:r>
              <a:rPr lang="en-US" b="1">
                <a:solidFill>
                  <a:schemeClr val="tx2"/>
                </a:solidFill>
              </a:rPr>
              <a:t> mode - 2</a:t>
            </a:r>
            <a:r>
              <a:rPr lang="en-US" b="1" baseline="30000">
                <a:solidFill>
                  <a:schemeClr val="tx2"/>
                </a:solidFill>
              </a:rPr>
              <a:t>nd</a:t>
            </a:r>
            <a:r>
              <a:rPr lang="en-US" b="1">
                <a:solidFill>
                  <a:schemeClr val="tx2"/>
                </a:solidFill>
              </a:rPr>
              <a:t> phase viral decline determined by replication unit loss rate</a:t>
            </a:r>
          </a:p>
        </p:txBody>
      </p:sp>
      <p:sp>
        <p:nvSpPr>
          <p:cNvPr id="1159175" name="Text Box 7"/>
          <p:cNvSpPr txBox="1">
            <a:spLocks noChangeArrowheads="1"/>
          </p:cNvSpPr>
          <p:nvPr/>
        </p:nvSpPr>
        <p:spPr bwMode="auto">
          <a:xfrm>
            <a:off x="319088" y="5876925"/>
            <a:ext cx="43211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Symbol" pitchFamily="18" charset="2"/>
              </a:rPr>
              <a:t>d</a:t>
            </a:r>
            <a:r>
              <a:rPr lang="en-US"/>
              <a:t> mode - 2</a:t>
            </a:r>
            <a:r>
              <a:rPr lang="en-US" baseline="30000"/>
              <a:t>nd</a:t>
            </a:r>
            <a:r>
              <a:rPr lang="en-US"/>
              <a:t> phase viral decline determined by infected cell loss rate</a:t>
            </a:r>
          </a:p>
        </p:txBody>
      </p:sp>
      <p:sp>
        <p:nvSpPr>
          <p:cNvPr id="1159176" name="Text Box 8"/>
          <p:cNvSpPr txBox="1">
            <a:spLocks noChangeArrowheads="1"/>
          </p:cNvSpPr>
          <p:nvPr/>
        </p:nvSpPr>
        <p:spPr bwMode="auto">
          <a:xfrm>
            <a:off x="2911475" y="2636838"/>
            <a:ext cx="287338" cy="50482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chemeClr val="tx2"/>
                </a:solidFill>
                <a:latin typeface="Symbol" pitchFamily="18" charset="2"/>
                <a:cs typeface="Miriam" pitchFamily="2" charset="-79"/>
              </a:rPr>
              <a:t>d</a:t>
            </a:r>
            <a:endParaRPr lang="en-US" sz="2400" b="1">
              <a:solidFill>
                <a:schemeClr val="tx2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59177" name="Text Box 9"/>
          <p:cNvSpPr txBox="1">
            <a:spLocks noChangeArrowheads="1"/>
          </p:cNvSpPr>
          <p:nvPr/>
        </p:nvSpPr>
        <p:spPr bwMode="auto">
          <a:xfrm>
            <a:off x="6583363" y="3789363"/>
            <a:ext cx="360362" cy="576262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chemeClr val="tx2"/>
                </a:solidFill>
                <a:latin typeface="Symbol" pitchFamily="18" charset="2"/>
                <a:cs typeface="Miriam" pitchFamily="2" charset="-79"/>
              </a:rPr>
              <a:t>g</a:t>
            </a:r>
            <a:endParaRPr lang="en-US" sz="1600" b="1">
              <a:solidFill>
                <a:schemeClr val="tx2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59178" name="Text Box 10"/>
          <p:cNvSpPr txBox="1">
            <a:spLocks noChangeArrowheads="1"/>
          </p:cNvSpPr>
          <p:nvPr/>
        </p:nvSpPr>
        <p:spPr bwMode="auto">
          <a:xfrm>
            <a:off x="7015163" y="4437063"/>
            <a:ext cx="360362" cy="576262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latin typeface="Symbol" pitchFamily="18" charset="2"/>
                <a:cs typeface="Miriam" pitchFamily="2" charset="-79"/>
              </a:rPr>
              <a:t>g</a:t>
            </a:r>
            <a:endParaRPr lang="en-US" sz="1600" b="1"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59179" name="Text Box 11"/>
          <p:cNvSpPr txBox="1">
            <a:spLocks noChangeArrowheads="1"/>
          </p:cNvSpPr>
          <p:nvPr/>
        </p:nvSpPr>
        <p:spPr bwMode="auto">
          <a:xfrm>
            <a:off x="3271838" y="3573463"/>
            <a:ext cx="647700" cy="360362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600" b="1">
                <a:latin typeface="Miriam" pitchFamily="2" charset="-79"/>
                <a:cs typeface="Miriam" pitchFamily="2" charset="-79"/>
              </a:rPr>
              <a:t>s.s.</a:t>
            </a:r>
          </a:p>
        </p:txBody>
      </p:sp>
      <p:sp>
        <p:nvSpPr>
          <p:cNvPr id="1159180" name="Text Box 12"/>
          <p:cNvSpPr txBox="1">
            <a:spLocks noChangeArrowheads="1"/>
          </p:cNvSpPr>
          <p:nvPr/>
        </p:nvSpPr>
        <p:spPr bwMode="auto">
          <a:xfrm>
            <a:off x="5648325" y="2781300"/>
            <a:ext cx="358775" cy="360363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1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181" name="Text Box 13"/>
          <p:cNvSpPr txBox="1">
            <a:spLocks noChangeArrowheads="1"/>
          </p:cNvSpPr>
          <p:nvPr/>
        </p:nvSpPr>
        <p:spPr bwMode="auto">
          <a:xfrm>
            <a:off x="534988" y="2349500"/>
            <a:ext cx="287337" cy="3587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59182" name="Text Box 14"/>
          <p:cNvSpPr txBox="1">
            <a:spLocks noChangeArrowheads="1"/>
          </p:cNvSpPr>
          <p:nvPr/>
        </p:nvSpPr>
        <p:spPr bwMode="auto">
          <a:xfrm>
            <a:off x="5575300" y="3573463"/>
            <a:ext cx="360363" cy="431800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latin typeface="Symbol" pitchFamily="18" charset="2"/>
                <a:cs typeface="Miriam" pitchFamily="2" charset="-79"/>
              </a:rPr>
              <a:t>s</a:t>
            </a:r>
            <a:endParaRPr lang="en-US" sz="1600" b="1"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59183" name="Text Box 15"/>
          <p:cNvSpPr txBox="1">
            <a:spLocks noChangeArrowheads="1"/>
          </p:cNvSpPr>
          <p:nvPr/>
        </p:nvSpPr>
        <p:spPr bwMode="auto">
          <a:xfrm>
            <a:off x="534988" y="2997200"/>
            <a:ext cx="360362" cy="360363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latin typeface="Symbol" pitchFamily="18" charset="2"/>
                <a:cs typeface="Miriam" pitchFamily="2" charset="-79"/>
              </a:rPr>
              <a:t>s</a:t>
            </a:r>
            <a:endParaRPr lang="en-US" sz="1600" b="1">
              <a:latin typeface="Miriam" pitchFamily="2" charset="-79"/>
              <a:cs typeface="Miriam" pitchFamily="2" charset="-79"/>
            </a:endParaRP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9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9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174" grpId="0"/>
      <p:bldP spid="1159175" grpId="0"/>
      <p:bldP spid="1159176" grpId="0" animBg="1"/>
      <p:bldP spid="1159177" grpId="0" animBg="1"/>
      <p:bldP spid="1159178" grpId="0" animBg="1"/>
      <p:bldP spid="1159179" grpId="0" animBg="1"/>
      <p:bldP spid="1159180" grpId="0" animBg="1"/>
      <p:bldP spid="1159181" grpId="0" animBg="1"/>
      <p:bldP spid="1159182" grpId="0" animBg="1"/>
      <p:bldP spid="115918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9720263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3600" b="1"/>
              <a:t>Mixed levels (intra-cellular + circulation) generic model of anti-viral dynamics</a:t>
            </a:r>
          </a:p>
        </p:txBody>
      </p:sp>
      <p:pic>
        <p:nvPicPr>
          <p:cNvPr id="1161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276475"/>
            <a:ext cx="487838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1220" name="Text Box 4"/>
          <p:cNvSpPr txBox="1">
            <a:spLocks noChangeArrowheads="1"/>
          </p:cNvSpPr>
          <p:nvPr/>
        </p:nvSpPr>
        <p:spPr bwMode="auto">
          <a:xfrm>
            <a:off x="463550" y="1196975"/>
            <a:ext cx="9504363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Blocking of Intra-cellular production of RNA by RU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latin typeface="Symbol" pitchFamily="18" charset="2"/>
              </a:rPr>
              <a:t>   e</a:t>
            </a:r>
            <a:r>
              <a:rPr lang="en-US"/>
              <a:t> </a:t>
            </a:r>
            <a:r>
              <a:rPr lang="en-US" baseline="-25000"/>
              <a:t>RNA</a:t>
            </a:r>
            <a:r>
              <a:rPr lang="en-US"/>
              <a:t> = 99.0%				</a:t>
            </a:r>
            <a:r>
              <a:rPr lang="en-US" sz="3600" b="1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b="1" baseline="-25000">
                <a:solidFill>
                  <a:schemeClr val="tx2"/>
                </a:solidFill>
              </a:rPr>
              <a:t>RNA</a:t>
            </a:r>
            <a:r>
              <a:rPr lang="en-US" sz="2400" b="1">
                <a:solidFill>
                  <a:schemeClr val="tx2"/>
                </a:solidFill>
              </a:rPr>
              <a:t> = 99.99%</a:t>
            </a:r>
          </a:p>
        </p:txBody>
      </p:sp>
      <p:pic>
        <p:nvPicPr>
          <p:cNvPr id="1161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276475"/>
            <a:ext cx="4897438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1222" name="Text Box 6"/>
          <p:cNvSpPr txBox="1">
            <a:spLocks noChangeArrowheads="1"/>
          </p:cNvSpPr>
          <p:nvPr/>
        </p:nvSpPr>
        <p:spPr bwMode="auto">
          <a:xfrm>
            <a:off x="5143500" y="5876925"/>
            <a:ext cx="5143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Symbol" pitchFamily="18" charset="2"/>
              </a:rPr>
              <a:t>g</a:t>
            </a:r>
            <a:r>
              <a:rPr lang="en-US" b="1">
                <a:solidFill>
                  <a:schemeClr val="tx2"/>
                </a:solidFill>
              </a:rPr>
              <a:t> mode - 2</a:t>
            </a:r>
            <a:r>
              <a:rPr lang="en-US" b="1" baseline="30000">
                <a:solidFill>
                  <a:schemeClr val="tx2"/>
                </a:solidFill>
              </a:rPr>
              <a:t>nd</a:t>
            </a:r>
            <a:r>
              <a:rPr lang="en-US" b="1">
                <a:solidFill>
                  <a:schemeClr val="tx2"/>
                </a:solidFill>
              </a:rPr>
              <a:t> phase viral decline determined by replication unit loss rate</a:t>
            </a:r>
          </a:p>
        </p:txBody>
      </p:sp>
      <p:sp>
        <p:nvSpPr>
          <p:cNvPr id="1161223" name="Text Box 7"/>
          <p:cNvSpPr txBox="1">
            <a:spLocks noChangeArrowheads="1"/>
          </p:cNvSpPr>
          <p:nvPr/>
        </p:nvSpPr>
        <p:spPr bwMode="auto">
          <a:xfrm>
            <a:off x="319088" y="5876925"/>
            <a:ext cx="43211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Symbol" pitchFamily="18" charset="2"/>
              </a:rPr>
              <a:t>d</a:t>
            </a:r>
            <a:r>
              <a:rPr lang="en-US"/>
              <a:t> mode - 2</a:t>
            </a:r>
            <a:r>
              <a:rPr lang="en-US" baseline="30000"/>
              <a:t>nd</a:t>
            </a:r>
            <a:r>
              <a:rPr lang="en-US"/>
              <a:t> phase viral decline determined by infected cell loss rate</a:t>
            </a:r>
          </a:p>
        </p:txBody>
      </p:sp>
      <p:sp>
        <p:nvSpPr>
          <p:cNvPr id="1161224" name="Text Box 8"/>
          <p:cNvSpPr txBox="1">
            <a:spLocks noChangeArrowheads="1"/>
          </p:cNvSpPr>
          <p:nvPr/>
        </p:nvSpPr>
        <p:spPr bwMode="auto">
          <a:xfrm>
            <a:off x="2911475" y="2636838"/>
            <a:ext cx="287338" cy="50482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chemeClr val="tx2"/>
                </a:solidFill>
                <a:latin typeface="Symbol" pitchFamily="18" charset="2"/>
                <a:cs typeface="Miriam" pitchFamily="2" charset="-79"/>
              </a:rPr>
              <a:t>d</a:t>
            </a:r>
            <a:endParaRPr lang="en-US" sz="2400" b="1">
              <a:solidFill>
                <a:schemeClr val="tx2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61225" name="Text Box 9"/>
          <p:cNvSpPr txBox="1">
            <a:spLocks noChangeArrowheads="1"/>
          </p:cNvSpPr>
          <p:nvPr/>
        </p:nvSpPr>
        <p:spPr bwMode="auto">
          <a:xfrm>
            <a:off x="6583363" y="3789363"/>
            <a:ext cx="360362" cy="576262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chemeClr val="tx2"/>
                </a:solidFill>
                <a:latin typeface="Symbol" pitchFamily="18" charset="2"/>
                <a:cs typeface="Miriam" pitchFamily="2" charset="-79"/>
              </a:rPr>
              <a:t>g</a:t>
            </a:r>
            <a:endParaRPr lang="en-US" sz="1600" b="1">
              <a:solidFill>
                <a:schemeClr val="tx2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61226" name="Text Box 10"/>
          <p:cNvSpPr txBox="1">
            <a:spLocks noChangeArrowheads="1"/>
          </p:cNvSpPr>
          <p:nvPr/>
        </p:nvSpPr>
        <p:spPr bwMode="auto">
          <a:xfrm>
            <a:off x="7015163" y="4437063"/>
            <a:ext cx="360362" cy="576262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latin typeface="Symbol" pitchFamily="18" charset="2"/>
                <a:cs typeface="Miriam" pitchFamily="2" charset="-79"/>
              </a:rPr>
              <a:t>g</a:t>
            </a:r>
            <a:endParaRPr lang="en-US" sz="1600" b="1"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61227" name="Text Box 11"/>
          <p:cNvSpPr txBox="1">
            <a:spLocks noChangeArrowheads="1"/>
          </p:cNvSpPr>
          <p:nvPr/>
        </p:nvSpPr>
        <p:spPr bwMode="auto">
          <a:xfrm>
            <a:off x="3271838" y="3573463"/>
            <a:ext cx="647700" cy="360362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600" b="1">
                <a:latin typeface="Miriam" pitchFamily="2" charset="-79"/>
                <a:cs typeface="Miriam" pitchFamily="2" charset="-79"/>
              </a:rPr>
              <a:t>s.s.</a:t>
            </a:r>
          </a:p>
        </p:txBody>
      </p:sp>
      <p:sp>
        <p:nvSpPr>
          <p:cNvPr id="1161228" name="Text Box 12"/>
          <p:cNvSpPr txBox="1">
            <a:spLocks noChangeArrowheads="1"/>
          </p:cNvSpPr>
          <p:nvPr/>
        </p:nvSpPr>
        <p:spPr bwMode="auto">
          <a:xfrm>
            <a:off x="5648325" y="2781300"/>
            <a:ext cx="358775" cy="360363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1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1229" name="Text Box 13"/>
          <p:cNvSpPr txBox="1">
            <a:spLocks noChangeArrowheads="1"/>
          </p:cNvSpPr>
          <p:nvPr/>
        </p:nvSpPr>
        <p:spPr bwMode="auto">
          <a:xfrm>
            <a:off x="534988" y="2349500"/>
            <a:ext cx="287337" cy="3587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61230" name="Text Box 14"/>
          <p:cNvSpPr txBox="1">
            <a:spLocks noChangeArrowheads="1"/>
          </p:cNvSpPr>
          <p:nvPr/>
        </p:nvSpPr>
        <p:spPr bwMode="auto">
          <a:xfrm>
            <a:off x="5575300" y="3573463"/>
            <a:ext cx="360363" cy="431800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latin typeface="Symbol" pitchFamily="18" charset="2"/>
                <a:cs typeface="Miriam" pitchFamily="2" charset="-79"/>
              </a:rPr>
              <a:t>s</a:t>
            </a:r>
            <a:endParaRPr lang="en-US" sz="1600" b="1"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61231" name="Text Box 15"/>
          <p:cNvSpPr txBox="1">
            <a:spLocks noChangeArrowheads="1"/>
          </p:cNvSpPr>
          <p:nvPr/>
        </p:nvSpPr>
        <p:spPr bwMode="auto">
          <a:xfrm>
            <a:off x="534988" y="2997200"/>
            <a:ext cx="360362" cy="360363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latin typeface="Symbol" pitchFamily="18" charset="2"/>
                <a:cs typeface="Miriam" pitchFamily="2" charset="-79"/>
              </a:rPr>
              <a:t>s</a:t>
            </a:r>
            <a:endParaRPr lang="en-US" sz="1600" b="1">
              <a:latin typeface="Miriam" pitchFamily="2" charset="-79"/>
              <a:cs typeface="Miriam" pitchFamily="2" charset="-79"/>
            </a:endParaRP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1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12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222" grpId="0"/>
      <p:bldP spid="1161223" grpId="0"/>
      <p:bldP spid="1161224" grpId="0" animBg="1"/>
      <p:bldP spid="1161225" grpId="0" animBg="1"/>
      <p:bldP spid="1161226" grpId="0" animBg="1"/>
      <p:bldP spid="1161227" grpId="0" animBg="1"/>
      <p:bldP spid="1161228" grpId="0" animBg="1"/>
      <p:bldP spid="1161229" grpId="0" animBg="1"/>
      <p:bldP spid="1161230" grpId="0" animBg="1"/>
      <p:bldP spid="11612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9720263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3600" b="1"/>
              <a:t>Mixed levels (intra-cellular + circulation) generic model of anti-viral dynamics</a:t>
            </a:r>
          </a:p>
        </p:txBody>
      </p:sp>
      <p:pic>
        <p:nvPicPr>
          <p:cNvPr id="1104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276475"/>
            <a:ext cx="487838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4900" name="Text Box 4"/>
          <p:cNvSpPr txBox="1">
            <a:spLocks noChangeArrowheads="1"/>
          </p:cNvSpPr>
          <p:nvPr/>
        </p:nvSpPr>
        <p:spPr bwMode="auto">
          <a:xfrm>
            <a:off x="463550" y="1196975"/>
            <a:ext cx="9504363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Blocking of Intra-cellular production of RNA by RU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latin typeface="Symbol" pitchFamily="18" charset="2"/>
              </a:rPr>
              <a:t>   e</a:t>
            </a:r>
            <a:r>
              <a:rPr lang="en-US"/>
              <a:t> </a:t>
            </a:r>
            <a:r>
              <a:rPr lang="en-US" baseline="-25000"/>
              <a:t>RNA</a:t>
            </a:r>
            <a:r>
              <a:rPr lang="en-US"/>
              <a:t> = 99.0%				</a:t>
            </a:r>
            <a:r>
              <a:rPr lang="en-US" sz="3600" b="1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b="1" baseline="-25000">
                <a:solidFill>
                  <a:schemeClr val="tx2"/>
                </a:solidFill>
              </a:rPr>
              <a:t>RNA</a:t>
            </a:r>
            <a:r>
              <a:rPr lang="en-US" sz="2400" b="1">
                <a:solidFill>
                  <a:schemeClr val="tx2"/>
                </a:solidFill>
              </a:rPr>
              <a:t> = 99.99%</a:t>
            </a:r>
          </a:p>
        </p:txBody>
      </p:sp>
      <p:pic>
        <p:nvPicPr>
          <p:cNvPr id="11049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276475"/>
            <a:ext cx="4897438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4902" name="Text Box 6"/>
          <p:cNvSpPr txBox="1">
            <a:spLocks noChangeArrowheads="1"/>
          </p:cNvSpPr>
          <p:nvPr/>
        </p:nvSpPr>
        <p:spPr bwMode="auto">
          <a:xfrm>
            <a:off x="5143500" y="5876925"/>
            <a:ext cx="5143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Symbol" pitchFamily="18" charset="2"/>
              </a:rPr>
              <a:t>g</a:t>
            </a:r>
            <a:r>
              <a:rPr lang="en-US" b="1">
                <a:solidFill>
                  <a:schemeClr val="tx2"/>
                </a:solidFill>
              </a:rPr>
              <a:t> mode - 2</a:t>
            </a:r>
            <a:r>
              <a:rPr lang="en-US" b="1" baseline="30000">
                <a:solidFill>
                  <a:schemeClr val="tx2"/>
                </a:solidFill>
              </a:rPr>
              <a:t>nd</a:t>
            </a:r>
            <a:r>
              <a:rPr lang="en-US" b="1">
                <a:solidFill>
                  <a:schemeClr val="tx2"/>
                </a:solidFill>
              </a:rPr>
              <a:t> phase viral decline determined by replication unit loss rate</a:t>
            </a:r>
          </a:p>
        </p:txBody>
      </p:sp>
      <p:sp>
        <p:nvSpPr>
          <p:cNvPr id="1104903" name="Text Box 7"/>
          <p:cNvSpPr txBox="1">
            <a:spLocks noChangeArrowheads="1"/>
          </p:cNvSpPr>
          <p:nvPr/>
        </p:nvSpPr>
        <p:spPr bwMode="auto">
          <a:xfrm>
            <a:off x="319088" y="5876925"/>
            <a:ext cx="43211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Symbol" pitchFamily="18" charset="2"/>
              </a:rPr>
              <a:t>d</a:t>
            </a:r>
            <a:r>
              <a:rPr lang="en-US"/>
              <a:t> mode - 2</a:t>
            </a:r>
            <a:r>
              <a:rPr lang="en-US" baseline="30000"/>
              <a:t>nd</a:t>
            </a:r>
            <a:r>
              <a:rPr lang="en-US"/>
              <a:t> phase viral decline determined by infected cell loss rate</a:t>
            </a:r>
          </a:p>
        </p:txBody>
      </p:sp>
      <p:sp>
        <p:nvSpPr>
          <p:cNvPr id="1104904" name="Text Box 8"/>
          <p:cNvSpPr txBox="1">
            <a:spLocks noChangeArrowheads="1"/>
          </p:cNvSpPr>
          <p:nvPr/>
        </p:nvSpPr>
        <p:spPr bwMode="auto">
          <a:xfrm>
            <a:off x="2911475" y="2636838"/>
            <a:ext cx="287338" cy="50482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chemeClr val="tx2"/>
                </a:solidFill>
                <a:latin typeface="Symbol" pitchFamily="18" charset="2"/>
                <a:cs typeface="Miriam" pitchFamily="2" charset="-79"/>
              </a:rPr>
              <a:t>d</a:t>
            </a:r>
            <a:endParaRPr lang="en-US" sz="2400" b="1">
              <a:solidFill>
                <a:schemeClr val="tx2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04905" name="Text Box 9"/>
          <p:cNvSpPr txBox="1">
            <a:spLocks noChangeArrowheads="1"/>
          </p:cNvSpPr>
          <p:nvPr/>
        </p:nvSpPr>
        <p:spPr bwMode="auto">
          <a:xfrm>
            <a:off x="6583363" y="3789363"/>
            <a:ext cx="720725" cy="4318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chemeClr val="tx2"/>
                </a:solidFill>
                <a:latin typeface="Symbol" pitchFamily="18" charset="2"/>
                <a:cs typeface="Miriam" pitchFamily="2" charset="-79"/>
              </a:rPr>
              <a:t>g </a:t>
            </a:r>
            <a:r>
              <a:rPr lang="en-US" sz="1600" b="1">
                <a:solidFill>
                  <a:schemeClr val="tx2"/>
                </a:solidFill>
                <a:latin typeface="Symbol" pitchFamily="18" charset="2"/>
                <a:cs typeface="Miriam" pitchFamily="2" charset="-79"/>
              </a:rPr>
              <a:t>+d</a:t>
            </a:r>
            <a:endParaRPr lang="en-US" sz="1600" b="1">
              <a:solidFill>
                <a:schemeClr val="tx2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04906" name="Text Box 10"/>
          <p:cNvSpPr txBox="1">
            <a:spLocks noChangeArrowheads="1"/>
          </p:cNvSpPr>
          <p:nvPr/>
        </p:nvSpPr>
        <p:spPr bwMode="auto">
          <a:xfrm>
            <a:off x="5864225" y="4149725"/>
            <a:ext cx="360363" cy="576263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latin typeface="Symbol" pitchFamily="18" charset="2"/>
                <a:cs typeface="Miriam" pitchFamily="2" charset="-79"/>
              </a:rPr>
              <a:t>g</a:t>
            </a:r>
            <a:endParaRPr lang="en-US" sz="1600" b="1"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04907" name="Text Box 11"/>
          <p:cNvSpPr txBox="1">
            <a:spLocks noChangeArrowheads="1"/>
          </p:cNvSpPr>
          <p:nvPr/>
        </p:nvSpPr>
        <p:spPr bwMode="auto">
          <a:xfrm>
            <a:off x="3271838" y="3573463"/>
            <a:ext cx="647700" cy="360362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600" b="1">
                <a:latin typeface="Miriam" pitchFamily="2" charset="-79"/>
                <a:cs typeface="Miriam" pitchFamily="2" charset="-79"/>
              </a:rPr>
              <a:t>s.s.</a:t>
            </a:r>
          </a:p>
        </p:txBody>
      </p:sp>
      <p:sp>
        <p:nvSpPr>
          <p:cNvPr id="1104908" name="Text Box 12"/>
          <p:cNvSpPr txBox="1">
            <a:spLocks noChangeArrowheads="1"/>
          </p:cNvSpPr>
          <p:nvPr/>
        </p:nvSpPr>
        <p:spPr bwMode="auto">
          <a:xfrm>
            <a:off x="0" y="3500438"/>
            <a:ext cx="10287000" cy="23463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A critical threshold value of the effectiveness 			in blocking IC-RNA production by RU  (</a:t>
            </a:r>
            <a:r>
              <a:rPr lang="en-US" sz="3600" b="1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US" sz="2800" b="1" baseline="-25000">
                <a:solidFill>
                  <a:schemeClr val="bg1"/>
                </a:solidFill>
              </a:rPr>
              <a:t>C </a:t>
            </a:r>
            <a:r>
              <a:rPr lang="en-US" sz="1800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</a:rPr>
              <a:t>= 1/R</a:t>
            </a:r>
            <a:r>
              <a:rPr lang="en-US" sz="2400" b="1" baseline="-25000">
                <a:solidFill>
                  <a:schemeClr val="bg1"/>
                </a:solidFill>
              </a:rPr>
              <a:t>0</a:t>
            </a:r>
            <a:r>
              <a:rPr lang="en-US" sz="2400" b="1">
                <a:solidFill>
                  <a:schemeClr val="bg1"/>
                </a:solidFill>
              </a:rPr>
              <a:t>) 	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is needed to prevent a lower intra-cellular replication steady state   and gives rise to a novel mode of viral decline depending on the rapid decay rate of the intra-cell replication-units rather than of the cells. </a:t>
            </a:r>
          </a:p>
        </p:txBody>
      </p:sp>
      <p:sp>
        <p:nvSpPr>
          <p:cNvPr id="1104909" name="Text Box 13"/>
          <p:cNvSpPr txBox="1">
            <a:spLocks noChangeArrowheads="1"/>
          </p:cNvSpPr>
          <p:nvPr/>
        </p:nvSpPr>
        <p:spPr bwMode="auto">
          <a:xfrm>
            <a:off x="0" y="6057900"/>
            <a:ext cx="10287000" cy="800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Prediction..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Switch in mod</a:t>
            </a:r>
            <a:r>
              <a:rPr lang="en-US" sz="2800" b="1">
                <a:solidFill>
                  <a:schemeClr val="bg1"/>
                </a:solidFill>
              </a:rPr>
              <a:t>es when switch to IFN based treatment..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4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4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48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48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49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49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4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49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49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4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902" grpId="0"/>
      <p:bldP spid="1104903" grpId="0"/>
      <p:bldP spid="1104904" grpId="0" animBg="1"/>
      <p:bldP spid="1104905" grpId="0" animBg="1"/>
      <p:bldP spid="1104906" grpId="0" animBg="1"/>
      <p:bldP spid="1104907" grpId="0" animBg="1"/>
      <p:bldP spid="1104908" grpId="0" animBg="1"/>
      <p:bldP spid="110490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125538"/>
            <a:ext cx="48958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7187" name="Oval 3"/>
          <p:cNvSpPr>
            <a:spLocks noChangeArrowheads="1"/>
          </p:cNvSpPr>
          <p:nvPr/>
        </p:nvSpPr>
        <p:spPr bwMode="auto">
          <a:xfrm>
            <a:off x="8383588" y="2060575"/>
            <a:ext cx="728662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1117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897438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7189" name="Oval 5"/>
          <p:cNvSpPr>
            <a:spLocks noChangeArrowheads="1"/>
          </p:cNvSpPr>
          <p:nvPr/>
        </p:nvSpPr>
        <p:spPr bwMode="auto">
          <a:xfrm>
            <a:off x="3117850" y="2060575"/>
            <a:ext cx="728663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11171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3757613"/>
            <a:ext cx="4876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7191" name="Oval 7"/>
          <p:cNvSpPr>
            <a:spLocks noChangeArrowheads="1"/>
          </p:cNvSpPr>
          <p:nvPr/>
        </p:nvSpPr>
        <p:spPr bwMode="auto">
          <a:xfrm>
            <a:off x="7737475" y="4437063"/>
            <a:ext cx="728663" cy="431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11171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7613"/>
            <a:ext cx="48752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7193" name="Text Box 9"/>
          <p:cNvSpPr txBox="1">
            <a:spLocks noChangeArrowheads="1"/>
          </p:cNvSpPr>
          <p:nvPr/>
        </p:nvSpPr>
        <p:spPr bwMode="auto">
          <a:xfrm>
            <a:off x="0" y="0"/>
            <a:ext cx="10085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cs typeface="Arial" pitchFamily="34" charset="0"/>
              </a:rPr>
              <a:t>2 possible modes of HCV RNA decline with the new model combining INTRA-CELLULAR and cellular-level dynamics </a:t>
            </a:r>
          </a:p>
        </p:txBody>
      </p:sp>
      <p:sp>
        <p:nvSpPr>
          <p:cNvPr id="1117194" name="Text Box 10"/>
          <p:cNvSpPr txBox="1">
            <a:spLocks noChangeArrowheads="1"/>
          </p:cNvSpPr>
          <p:nvPr/>
        </p:nvSpPr>
        <p:spPr bwMode="auto">
          <a:xfrm>
            <a:off x="3038475" y="1989138"/>
            <a:ext cx="1293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Symbol" pitchFamily="18" charset="2"/>
                <a:cs typeface="Arial" pitchFamily="34" charset="0"/>
              </a:rPr>
              <a:t>   d</a:t>
            </a:r>
            <a:endParaRPr lang="en-US" sz="1800">
              <a:latin typeface="Symbol" pitchFamily="18" charset="2"/>
              <a:cs typeface="Arial" pitchFamily="34" charset="0"/>
            </a:endParaRPr>
          </a:p>
        </p:txBody>
      </p:sp>
      <p:sp>
        <p:nvSpPr>
          <p:cNvPr id="1117195" name="Line 11"/>
          <p:cNvSpPr>
            <a:spLocks noChangeShapeType="1"/>
          </p:cNvSpPr>
          <p:nvPr/>
        </p:nvSpPr>
        <p:spPr bwMode="auto">
          <a:xfrm flipV="1">
            <a:off x="3038475" y="2492375"/>
            <a:ext cx="242888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17196" name="Oval 12"/>
          <p:cNvSpPr>
            <a:spLocks noChangeArrowheads="1"/>
          </p:cNvSpPr>
          <p:nvPr/>
        </p:nvSpPr>
        <p:spPr bwMode="auto">
          <a:xfrm>
            <a:off x="2470150" y="5734050"/>
            <a:ext cx="728663" cy="431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17197" name="Text Box 13"/>
          <p:cNvSpPr txBox="1">
            <a:spLocks noChangeArrowheads="1"/>
          </p:cNvSpPr>
          <p:nvPr/>
        </p:nvSpPr>
        <p:spPr bwMode="auto">
          <a:xfrm>
            <a:off x="2552700" y="5661025"/>
            <a:ext cx="72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Symbol" pitchFamily="18" charset="2"/>
                <a:cs typeface="Arial" pitchFamily="34" charset="0"/>
              </a:rPr>
              <a:t> g</a:t>
            </a:r>
            <a:endParaRPr lang="en-US" sz="1800">
              <a:latin typeface="Symbol" pitchFamily="18" charset="2"/>
              <a:cs typeface="Arial" pitchFamily="34" charset="0"/>
            </a:endParaRPr>
          </a:p>
        </p:txBody>
      </p:sp>
      <p:sp>
        <p:nvSpPr>
          <p:cNvPr id="1117198" name="Text Box 14"/>
          <p:cNvSpPr txBox="1">
            <a:spLocks noChangeArrowheads="1"/>
          </p:cNvSpPr>
          <p:nvPr/>
        </p:nvSpPr>
        <p:spPr bwMode="auto">
          <a:xfrm>
            <a:off x="687388" y="765175"/>
            <a:ext cx="3484562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Symbol" pitchFamily="18" charset="2"/>
                <a:cs typeface="Arial" pitchFamily="34" charset="0"/>
              </a:rPr>
              <a:t>   e </a:t>
            </a:r>
            <a:r>
              <a:rPr lang="en-US" sz="1800" b="1">
                <a:latin typeface="Symbol" pitchFamily="18" charset="2"/>
                <a:cs typeface="Arial" pitchFamily="34" charset="0"/>
              </a:rPr>
              <a:t>&lt;  </a:t>
            </a:r>
            <a:r>
              <a:rPr lang="en-US" sz="2400" b="1">
                <a:latin typeface="Symbol" pitchFamily="18" charset="2"/>
                <a:cs typeface="Arial" pitchFamily="34" charset="0"/>
              </a:rPr>
              <a:t>e</a:t>
            </a:r>
            <a:r>
              <a:rPr lang="en-US" sz="2400" b="1" baseline="-25000">
                <a:cs typeface="Arial" pitchFamily="34" charset="0"/>
              </a:rPr>
              <a:t>c    </a:t>
            </a:r>
            <a:r>
              <a:rPr lang="en-US" sz="2400" b="1">
                <a:cs typeface="Arial" pitchFamily="34" charset="0"/>
                <a:sym typeface="Wingdings" pitchFamily="2" charset="2"/>
              </a:rPr>
              <a:t>  </a:t>
            </a:r>
            <a:r>
              <a:rPr lang="en-US" sz="2400" b="1">
                <a:latin typeface="Symbol" pitchFamily="18" charset="2"/>
                <a:cs typeface="Arial" pitchFamily="34" charset="0"/>
              </a:rPr>
              <a:t>d</a:t>
            </a:r>
            <a:r>
              <a:rPr lang="en-US" sz="1800" b="1">
                <a:cs typeface="Arial" pitchFamily="34" charset="0"/>
              </a:rPr>
              <a:t>–mode</a:t>
            </a:r>
            <a:r>
              <a:rPr lang="en-US" sz="1800">
                <a:cs typeface="Arial" pitchFamily="34" charset="0"/>
              </a:rPr>
              <a:t> </a:t>
            </a:r>
          </a:p>
        </p:txBody>
      </p:sp>
      <p:sp>
        <p:nvSpPr>
          <p:cNvPr id="1117199" name="Line 15"/>
          <p:cNvSpPr>
            <a:spLocks noChangeShapeType="1"/>
          </p:cNvSpPr>
          <p:nvPr/>
        </p:nvSpPr>
        <p:spPr bwMode="auto">
          <a:xfrm>
            <a:off x="850900" y="4437063"/>
            <a:ext cx="0" cy="720725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17200" name="Text Box 16"/>
          <p:cNvSpPr txBox="1">
            <a:spLocks noChangeArrowheads="1"/>
          </p:cNvSpPr>
          <p:nvPr/>
        </p:nvSpPr>
        <p:spPr bwMode="auto">
          <a:xfrm>
            <a:off x="8261350" y="203041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Symbol" pitchFamily="18" charset="2"/>
                <a:cs typeface="Arial" pitchFamily="34" charset="0"/>
              </a:rPr>
              <a:t>   d</a:t>
            </a:r>
            <a:endParaRPr lang="en-US" sz="1800">
              <a:latin typeface="Symbol" pitchFamily="18" charset="2"/>
              <a:cs typeface="Arial" pitchFamily="34" charset="0"/>
            </a:endParaRPr>
          </a:p>
        </p:txBody>
      </p:sp>
      <p:sp>
        <p:nvSpPr>
          <p:cNvPr id="1117201" name="Line 17"/>
          <p:cNvSpPr>
            <a:spLocks noChangeShapeType="1"/>
          </p:cNvSpPr>
          <p:nvPr/>
        </p:nvSpPr>
        <p:spPr bwMode="auto">
          <a:xfrm flipV="1">
            <a:off x="8261350" y="2492375"/>
            <a:ext cx="284163" cy="328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17202" name="Text Box 18"/>
          <p:cNvSpPr txBox="1">
            <a:spLocks noChangeArrowheads="1"/>
          </p:cNvSpPr>
          <p:nvPr/>
        </p:nvSpPr>
        <p:spPr bwMode="auto">
          <a:xfrm>
            <a:off x="7694613" y="4406900"/>
            <a:ext cx="157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Symbol" pitchFamily="18" charset="2"/>
                <a:cs typeface="Arial" pitchFamily="34" charset="0"/>
              </a:rPr>
              <a:t>   g</a:t>
            </a:r>
            <a:endParaRPr lang="en-US" sz="1800">
              <a:latin typeface="Symbol" pitchFamily="18" charset="2"/>
              <a:cs typeface="Arial" pitchFamily="34" charset="0"/>
            </a:endParaRPr>
          </a:p>
        </p:txBody>
      </p:sp>
      <p:sp>
        <p:nvSpPr>
          <p:cNvPr id="1117203" name="Line 19"/>
          <p:cNvSpPr>
            <a:spLocks noChangeShapeType="1"/>
          </p:cNvSpPr>
          <p:nvPr/>
        </p:nvSpPr>
        <p:spPr bwMode="auto">
          <a:xfrm>
            <a:off x="6237288" y="1885950"/>
            <a:ext cx="0" cy="935038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17204" name="Text Box 20"/>
          <p:cNvSpPr txBox="1">
            <a:spLocks noChangeArrowheads="1"/>
          </p:cNvSpPr>
          <p:nvPr/>
        </p:nvSpPr>
        <p:spPr bwMode="auto">
          <a:xfrm>
            <a:off x="5791200" y="806450"/>
            <a:ext cx="3565525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b="1">
                <a:latin typeface="Symbol" pitchFamily="18" charset="2"/>
                <a:cs typeface="Arial" pitchFamily="34" charset="0"/>
              </a:rPr>
              <a:t>     e  </a:t>
            </a:r>
            <a:r>
              <a:rPr lang="en-US" sz="1800" b="1">
                <a:latin typeface="Symbol" pitchFamily="18" charset="2"/>
                <a:cs typeface="Arial" pitchFamily="34" charset="0"/>
              </a:rPr>
              <a:t>&gt;  </a:t>
            </a:r>
            <a:r>
              <a:rPr lang="en-US" sz="2400" b="1">
                <a:latin typeface="Symbol" pitchFamily="18" charset="2"/>
                <a:cs typeface="Arial" pitchFamily="34" charset="0"/>
              </a:rPr>
              <a:t>e</a:t>
            </a:r>
            <a:r>
              <a:rPr lang="en-US" sz="2400" b="1" baseline="-25000">
                <a:cs typeface="Arial" pitchFamily="34" charset="0"/>
              </a:rPr>
              <a:t>c    </a:t>
            </a:r>
            <a:r>
              <a:rPr lang="en-US" sz="2400" b="1">
                <a:cs typeface="Arial" pitchFamily="34" charset="0"/>
                <a:sym typeface="Wingdings" pitchFamily="2" charset="2"/>
              </a:rPr>
              <a:t>   </a:t>
            </a:r>
            <a:r>
              <a:rPr lang="en-US" sz="2400" b="1">
                <a:latin typeface="Symbol" pitchFamily="18" charset="2"/>
                <a:cs typeface="Arial" pitchFamily="34" charset="0"/>
              </a:rPr>
              <a:t>g</a:t>
            </a:r>
            <a:r>
              <a:rPr lang="en-US" sz="1800" b="1">
                <a:cs typeface="Arial" pitchFamily="34" charset="0"/>
              </a:rPr>
              <a:t>–mode</a:t>
            </a:r>
            <a:r>
              <a:rPr lang="en-US" sz="1800">
                <a:cs typeface="Arial" pitchFamily="34" charset="0"/>
              </a:rPr>
              <a:t> </a:t>
            </a:r>
          </a:p>
        </p:txBody>
      </p:sp>
      <p:sp>
        <p:nvSpPr>
          <p:cNvPr id="1117205" name="Line 21"/>
          <p:cNvSpPr>
            <a:spLocks noChangeShapeType="1"/>
          </p:cNvSpPr>
          <p:nvPr/>
        </p:nvSpPr>
        <p:spPr bwMode="auto">
          <a:xfrm flipV="1">
            <a:off x="7451725" y="4838700"/>
            <a:ext cx="404813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17206" name="Line 22"/>
          <p:cNvSpPr>
            <a:spLocks noChangeShapeType="1"/>
          </p:cNvSpPr>
          <p:nvPr/>
        </p:nvSpPr>
        <p:spPr bwMode="auto">
          <a:xfrm flipV="1">
            <a:off x="7856538" y="4838700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17207" name="Line 23"/>
          <p:cNvSpPr>
            <a:spLocks noChangeShapeType="1"/>
          </p:cNvSpPr>
          <p:nvPr/>
        </p:nvSpPr>
        <p:spPr bwMode="auto">
          <a:xfrm>
            <a:off x="6316663" y="4549775"/>
            <a:ext cx="0" cy="935038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17208" name="Line 24"/>
          <p:cNvSpPr>
            <a:spLocks noChangeShapeType="1"/>
          </p:cNvSpPr>
          <p:nvPr/>
        </p:nvSpPr>
        <p:spPr bwMode="auto">
          <a:xfrm flipV="1">
            <a:off x="8261350" y="3614738"/>
            <a:ext cx="404813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17209" name="Line 25"/>
          <p:cNvSpPr>
            <a:spLocks noChangeShapeType="1"/>
          </p:cNvSpPr>
          <p:nvPr/>
        </p:nvSpPr>
        <p:spPr bwMode="auto">
          <a:xfrm flipH="1" flipV="1">
            <a:off x="8545513" y="2420938"/>
            <a:ext cx="120650" cy="1049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17210" name="Line 26"/>
          <p:cNvSpPr>
            <a:spLocks noChangeShapeType="1"/>
          </p:cNvSpPr>
          <p:nvPr/>
        </p:nvSpPr>
        <p:spPr bwMode="auto">
          <a:xfrm flipH="1" flipV="1">
            <a:off x="3281363" y="2492375"/>
            <a:ext cx="7937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17211" name="Line 27"/>
          <p:cNvSpPr>
            <a:spLocks noChangeShapeType="1"/>
          </p:cNvSpPr>
          <p:nvPr/>
        </p:nvSpPr>
        <p:spPr bwMode="auto">
          <a:xfrm>
            <a:off x="1012825" y="1773238"/>
            <a:ext cx="0" cy="719137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17212" name="Line 28"/>
          <p:cNvSpPr>
            <a:spLocks noChangeShapeType="1"/>
          </p:cNvSpPr>
          <p:nvPr/>
        </p:nvSpPr>
        <p:spPr bwMode="auto">
          <a:xfrm>
            <a:off x="2389188" y="5661025"/>
            <a:ext cx="89217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17213" name="Line 29"/>
          <p:cNvSpPr>
            <a:spLocks noChangeShapeType="1"/>
          </p:cNvSpPr>
          <p:nvPr/>
        </p:nvSpPr>
        <p:spPr bwMode="auto">
          <a:xfrm flipV="1">
            <a:off x="2389188" y="5734050"/>
            <a:ext cx="892175" cy="476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17214" name="Text Box 30"/>
          <p:cNvSpPr txBox="1">
            <a:spLocks noChangeArrowheads="1"/>
          </p:cNvSpPr>
          <p:nvPr/>
        </p:nvSpPr>
        <p:spPr bwMode="auto">
          <a:xfrm rot="-5379966">
            <a:off x="4603750" y="2625725"/>
            <a:ext cx="1903413" cy="309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cs typeface="Arial" pitchFamily="34" charset="0"/>
              </a:rPr>
              <a:t>HCV RNA (log IU/mL)</a:t>
            </a:r>
          </a:p>
        </p:txBody>
      </p:sp>
      <p:sp>
        <p:nvSpPr>
          <p:cNvPr id="1117215" name="Text Box 31"/>
          <p:cNvSpPr txBox="1">
            <a:spLocks noChangeArrowheads="1"/>
          </p:cNvSpPr>
          <p:nvPr/>
        </p:nvSpPr>
        <p:spPr bwMode="auto">
          <a:xfrm rot="-5379966">
            <a:off x="-529431" y="2677319"/>
            <a:ext cx="16764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>
                <a:cs typeface="Arial" pitchFamily="34" charset="0"/>
              </a:rPr>
              <a:t>HCV RNA (log IU/mL)</a:t>
            </a:r>
          </a:p>
        </p:txBody>
      </p:sp>
      <p:sp>
        <p:nvSpPr>
          <p:cNvPr id="1117216" name="Text Box 32"/>
          <p:cNvSpPr txBox="1">
            <a:spLocks noChangeArrowheads="1"/>
          </p:cNvSpPr>
          <p:nvPr/>
        </p:nvSpPr>
        <p:spPr bwMode="auto">
          <a:xfrm rot="-5379966">
            <a:off x="-615155" y="2545556"/>
            <a:ext cx="1903412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cs typeface="Arial" pitchFamily="34" charset="0"/>
              </a:rPr>
              <a:t>HCV RNA (log IU/mL)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Text Box 2"/>
          <p:cNvSpPr txBox="1">
            <a:spLocks noChangeArrowheads="1"/>
          </p:cNvSpPr>
          <p:nvPr/>
        </p:nvSpPr>
        <p:spPr bwMode="auto">
          <a:xfrm>
            <a:off x="0" y="0"/>
            <a:ext cx="10085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cs typeface="Arial" pitchFamily="34" charset="0"/>
              </a:rPr>
              <a:t>2 possible modes of HCV RNA decline with the new model combining INTRA-CELLULAR and Cellular-level dynamics </a:t>
            </a:r>
          </a:p>
        </p:txBody>
      </p:sp>
      <p:sp>
        <p:nvSpPr>
          <p:cNvPr id="1118211" name="Text Box 3"/>
          <p:cNvSpPr txBox="1">
            <a:spLocks noChangeArrowheads="1"/>
          </p:cNvSpPr>
          <p:nvPr/>
        </p:nvSpPr>
        <p:spPr bwMode="auto">
          <a:xfrm>
            <a:off x="201613" y="981075"/>
            <a:ext cx="10085387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536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536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536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536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536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A </a:t>
            </a:r>
            <a:r>
              <a:rPr lang="en-US" sz="1800" b="1">
                <a:latin typeface="Arial" pitchFamily="34" charset="0"/>
                <a:cs typeface="Arial" pitchFamily="34" charset="0"/>
              </a:rPr>
              <a:t>new critical threshold in anti-viral effectiveness</a:t>
            </a:r>
            <a:r>
              <a:rPr lang="en-US" sz="1800">
                <a:latin typeface="Arial" pitchFamily="34" charset="0"/>
                <a:cs typeface="Arial" pitchFamily="34" charset="0"/>
              </a:rPr>
              <a:t> (</a:t>
            </a:r>
            <a:r>
              <a:rPr lang="en-US" b="1">
                <a:latin typeface="Symbol" pitchFamily="18" charset="2"/>
                <a:cs typeface="Arial" pitchFamily="34" charset="0"/>
              </a:rPr>
              <a:t>e</a:t>
            </a:r>
            <a:r>
              <a:rPr lang="en-US" baseline="-25000">
                <a:latin typeface="Arial" pitchFamily="34" charset="0"/>
                <a:cs typeface="Arial" pitchFamily="34" charset="0"/>
              </a:rPr>
              <a:t>c</a:t>
            </a:r>
            <a:r>
              <a:rPr lang="en-US" sz="1800">
                <a:latin typeface="Arial" pitchFamily="34" charset="0"/>
                <a:cs typeface="Arial" pitchFamily="34" charset="0"/>
              </a:rPr>
              <a:t>) arises with the new model,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						where:</a:t>
            </a:r>
            <a:endParaRPr lang="en-US" sz="1800" b="1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u="sng">
                <a:latin typeface="Arial" pitchFamily="34" charset="0"/>
                <a:cs typeface="Arial" pitchFamily="34" charset="0"/>
              </a:rPr>
              <a:t>When  effectiveness is low</a:t>
            </a:r>
            <a:r>
              <a:rPr lang="en-US" sz="1800">
                <a:latin typeface="Arial" pitchFamily="34" charset="0"/>
                <a:cs typeface="Arial" pitchFamily="34" charset="0"/>
              </a:rPr>
              <a:t> (</a:t>
            </a:r>
            <a:r>
              <a:rPr lang="en-US" b="1">
                <a:latin typeface="Symbol" pitchFamily="18" charset="2"/>
                <a:cs typeface="Arial" pitchFamily="34" charset="0"/>
              </a:rPr>
              <a:t>e &lt;</a:t>
            </a:r>
            <a:r>
              <a:rPr lang="en-US" baseline="-25000">
                <a:latin typeface="Arial" pitchFamily="34" charset="0"/>
                <a:cs typeface="Arial" pitchFamily="34" charset="0"/>
              </a:rPr>
              <a:t> </a:t>
            </a:r>
            <a:r>
              <a:rPr lang="en-US" b="1">
                <a:latin typeface="Symbol" pitchFamily="18" charset="2"/>
                <a:cs typeface="Arial" pitchFamily="34" charset="0"/>
              </a:rPr>
              <a:t>e</a:t>
            </a:r>
            <a:r>
              <a:rPr lang="en-US" baseline="-25000"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latin typeface="Arial" pitchFamily="34" charset="0"/>
                <a:cs typeface="Arial" pitchFamily="34" charset="0"/>
              </a:rPr>
              <a:t>):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1800" b="1">
                <a:latin typeface="Arial" pitchFamily="34" charset="0"/>
                <a:cs typeface="Arial" pitchFamily="34" charset="0"/>
              </a:rPr>
              <a:t>Intra-cellular HCV RNA+ reaches a new lower equilibrium</a:t>
            </a:r>
            <a:r>
              <a:rPr lang="en-US" sz="1800">
                <a:latin typeface="Arial" pitchFamily="34" charset="0"/>
                <a:cs typeface="Arial" pitchFamily="34" charset="0"/>
              </a:rPr>
              <a:t> (reduced by </a:t>
            </a:r>
            <a:r>
              <a:rPr lang="en-US" sz="1800" b="1">
                <a:latin typeface="Symbol" pitchFamily="18" charset="2"/>
                <a:cs typeface="Arial" pitchFamily="34" charset="0"/>
              </a:rPr>
              <a:t>e%)              	</a:t>
            </a:r>
            <a:r>
              <a:rPr lang="en-US" sz="1800">
                <a:latin typeface="Arial" pitchFamily="34" charset="0"/>
                <a:cs typeface="Arial" pitchFamily="34" charset="0"/>
              </a:rPr>
              <a:t>and, after a time scale of 1/</a:t>
            </a:r>
            <a:r>
              <a:rPr lang="en-US" sz="1800">
                <a:latin typeface="Symbol" pitchFamily="18" charset="2"/>
                <a:cs typeface="Arial" pitchFamily="34" charset="0"/>
              </a:rPr>
              <a:t>s</a:t>
            </a:r>
            <a:r>
              <a:rPr lang="en-US" sz="1800">
                <a:latin typeface="Arial" pitchFamily="34" charset="0"/>
                <a:cs typeface="Arial" pitchFamily="34" charset="0"/>
              </a:rPr>
              <a:t>,  the export rate of virions from the cell </a:t>
            </a:r>
            <a:r>
              <a:rPr lang="en-US" sz="1800" i="1">
                <a:cs typeface="Times New Roman" pitchFamily="18" charset="0"/>
              </a:rPr>
              <a:t>P(t)		</a:t>
            </a:r>
            <a:r>
              <a:rPr lang="en-US" sz="1800">
                <a:latin typeface="Arial" pitchFamily="34" charset="0"/>
                <a:cs typeface="Arial" pitchFamily="34" charset="0"/>
              </a:rPr>
              <a:t>is approximately constant (similar to the 1998 model).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	</a:t>
            </a:r>
            <a:endParaRPr lang="en-US" sz="1800" b="1" u="sng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800" u="sng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u="sng">
                <a:latin typeface="Arial" pitchFamily="34" charset="0"/>
                <a:cs typeface="Arial" pitchFamily="34" charset="0"/>
              </a:rPr>
              <a:t>When  effectiveness is high</a:t>
            </a:r>
            <a:r>
              <a:rPr lang="en-US" sz="1800">
                <a:latin typeface="Arial" pitchFamily="34" charset="0"/>
                <a:cs typeface="Arial" pitchFamily="34" charset="0"/>
              </a:rPr>
              <a:t> (</a:t>
            </a:r>
            <a:r>
              <a:rPr lang="en-US" b="1">
                <a:latin typeface="Symbol" pitchFamily="18" charset="2"/>
                <a:cs typeface="Arial" pitchFamily="34" charset="0"/>
              </a:rPr>
              <a:t>e &gt;</a:t>
            </a:r>
            <a:r>
              <a:rPr lang="en-US" baseline="-25000">
                <a:latin typeface="Arial" pitchFamily="34" charset="0"/>
                <a:cs typeface="Arial" pitchFamily="34" charset="0"/>
              </a:rPr>
              <a:t> </a:t>
            </a:r>
            <a:r>
              <a:rPr lang="en-US" b="1">
                <a:latin typeface="Symbol" pitchFamily="18" charset="2"/>
                <a:cs typeface="Arial" pitchFamily="34" charset="0"/>
              </a:rPr>
              <a:t>e</a:t>
            </a:r>
            <a:r>
              <a:rPr lang="en-US" baseline="-25000"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latin typeface="Arial" pitchFamily="34" charset="0"/>
                <a:cs typeface="Arial" pitchFamily="34" charset="0"/>
              </a:rPr>
              <a:t>):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1800" b="1">
                <a:latin typeface="Arial" pitchFamily="34" charset="0"/>
                <a:cs typeface="Arial" pitchFamily="34" charset="0"/>
              </a:rPr>
              <a:t>Intra-cellular HCV RNA+ (and the Replication Units) lose their steady-state 	and continuously decline in the cells, with the RU degradation rate (</a:t>
            </a:r>
            <a:r>
              <a:rPr lang="en-US" sz="1800" b="1">
                <a:latin typeface="Symbol" pitchFamily="18" charset="2"/>
                <a:cs typeface="Arial" pitchFamily="34" charset="0"/>
              </a:rPr>
              <a:t>g)</a:t>
            </a:r>
            <a:r>
              <a:rPr lang="en-US" sz="1800" b="1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endParaRPr lang="en-US" sz="1800" b="1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endParaRPr lang="en-US" sz="180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Note that </a:t>
            </a:r>
            <a:r>
              <a:rPr lang="en-US" sz="1800" b="1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1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is a host factor, while </a:t>
            </a:r>
            <a:r>
              <a:rPr lang="en-US" sz="1800" b="1">
                <a:solidFill>
                  <a:schemeClr val="accent2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en-US" sz="18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is a viral factor.</a:t>
            </a:r>
            <a:r>
              <a:rPr lang="en-US" sz="1800">
                <a:latin typeface="Arial" pitchFamily="34" charset="0"/>
                <a:cs typeface="Arial" pitchFamily="34" charset="0"/>
              </a:rPr>
              <a:t>	</a:t>
            </a:r>
            <a:r>
              <a:rPr lang="en-US" sz="1800" b="1">
                <a:latin typeface="Arial" pitchFamily="34" charset="0"/>
                <a:cs typeface="Arial" pitchFamily="34" charset="0"/>
              </a:rPr>
              <a:t>	</a:t>
            </a:r>
          </a:p>
        </p:txBody>
      </p:sp>
      <p:graphicFrame>
        <p:nvGraphicFramePr>
          <p:cNvPr id="1118212" name="Object 4"/>
          <p:cNvGraphicFramePr>
            <a:graphicFrameLocks noChangeAspect="1"/>
          </p:cNvGraphicFramePr>
          <p:nvPr/>
        </p:nvGraphicFramePr>
        <p:xfrm>
          <a:off x="8383588" y="1484313"/>
          <a:ext cx="12144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16" name="Equation" r:id="rId3" imgW="723600" imgH="419040" progId="Equation.3">
                  <p:embed/>
                </p:oleObj>
              </mc:Choice>
              <mc:Fallback>
                <p:oleObj name="Equation" r:id="rId3" imgW="7236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3588" y="1484313"/>
                        <a:ext cx="121443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8213" name="Object 5"/>
          <p:cNvGraphicFramePr>
            <a:graphicFrameLocks noChangeAspect="1"/>
          </p:cNvGraphicFramePr>
          <p:nvPr/>
        </p:nvGraphicFramePr>
        <p:xfrm>
          <a:off x="6440488" y="1484313"/>
          <a:ext cx="11334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17" name="Equation" r:id="rId5" imgW="660240" imgH="393480" progId="Equation.3">
                  <p:embed/>
                </p:oleObj>
              </mc:Choice>
              <mc:Fallback>
                <p:oleObj name="Equation" r:id="rId5" imgW="6602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1484313"/>
                        <a:ext cx="113347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8214" name="Rectangle 6"/>
          <p:cNvSpPr>
            <a:spLocks noChangeArrowheads="1"/>
          </p:cNvSpPr>
          <p:nvPr/>
        </p:nvSpPr>
        <p:spPr bwMode="auto">
          <a:xfrm>
            <a:off x="850900" y="5589588"/>
            <a:ext cx="8586788" cy="7524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1800">
                <a:cs typeface="Arial" pitchFamily="34" charset="0"/>
              </a:rPr>
              <a:t>Thus, </a:t>
            </a:r>
            <a:r>
              <a:rPr lang="en-US" sz="1800" b="1" u="sng">
                <a:cs typeface="Arial" pitchFamily="34" charset="0"/>
              </a:rPr>
              <a:t>viral decline is in the gamma-mode, where the 2</a:t>
            </a:r>
            <a:r>
              <a:rPr lang="en-US" sz="1800" b="1" u="sng" baseline="30000">
                <a:cs typeface="Arial" pitchFamily="34" charset="0"/>
              </a:rPr>
              <a:t>nd</a:t>
            </a:r>
            <a:r>
              <a:rPr lang="en-US" sz="1800" b="1" u="sng">
                <a:cs typeface="Arial" pitchFamily="34" charset="0"/>
              </a:rPr>
              <a:t> phase slope</a:t>
            </a:r>
            <a:r>
              <a:rPr lang="en-US" sz="1800" b="1">
                <a:cs typeface="Arial" pitchFamily="34" charset="0"/>
              </a:rPr>
              <a:t>	</a:t>
            </a:r>
            <a:r>
              <a:rPr lang="en-US" sz="1800" b="1" u="sng">
                <a:cs typeface="Arial" pitchFamily="34" charset="0"/>
              </a:rPr>
              <a:t>is a function of   (</a:t>
            </a:r>
            <a:r>
              <a:rPr lang="en-US" sz="1800" b="1" u="sng">
                <a:latin typeface="Symbol" pitchFamily="18" charset="2"/>
                <a:cs typeface="Arial" pitchFamily="34" charset="0"/>
              </a:rPr>
              <a:t>g</a:t>
            </a:r>
            <a:r>
              <a:rPr lang="en-US" sz="1800" b="1" u="sng">
                <a:cs typeface="Arial" pitchFamily="34" charset="0"/>
              </a:rPr>
              <a:t> + </a:t>
            </a:r>
            <a:r>
              <a:rPr lang="en-US" sz="1800" b="1" u="sng">
                <a:latin typeface="Symbol" pitchFamily="18" charset="2"/>
                <a:cs typeface="Arial" pitchFamily="34" charset="0"/>
              </a:rPr>
              <a:t>d)</a:t>
            </a:r>
            <a:r>
              <a:rPr lang="en-US" sz="1800" b="1" u="sng">
                <a:cs typeface="Arial" pitchFamily="34" charset="0"/>
              </a:rPr>
              <a:t>.</a:t>
            </a:r>
          </a:p>
        </p:txBody>
      </p:sp>
      <p:sp>
        <p:nvSpPr>
          <p:cNvPr id="1118215" name="Rectangle 7"/>
          <p:cNvSpPr>
            <a:spLocks noChangeArrowheads="1"/>
          </p:cNvSpPr>
          <p:nvPr/>
        </p:nvSpPr>
        <p:spPr bwMode="auto">
          <a:xfrm>
            <a:off x="769938" y="3357563"/>
            <a:ext cx="9121775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800">
                <a:cs typeface="Arial" pitchFamily="34" charset="0"/>
              </a:rPr>
              <a:t>Thus, </a:t>
            </a:r>
            <a:r>
              <a:rPr lang="en-US" sz="1800" b="1" u="sng">
                <a:cs typeface="Arial" pitchFamily="34" charset="0"/>
              </a:rPr>
              <a:t>viral decline is in the delta-mode, where the 2</a:t>
            </a:r>
            <a:r>
              <a:rPr lang="en-US" sz="1800" b="1" u="sng" baseline="30000">
                <a:cs typeface="Arial" pitchFamily="34" charset="0"/>
              </a:rPr>
              <a:t>nd</a:t>
            </a:r>
            <a:r>
              <a:rPr lang="en-US" sz="1800" b="1" u="sng">
                <a:cs typeface="Arial" pitchFamily="34" charset="0"/>
              </a:rPr>
              <a:t> phase slope</a:t>
            </a:r>
            <a:r>
              <a:rPr lang="en-US" sz="1800" b="1">
                <a:cs typeface="Arial" pitchFamily="34" charset="0"/>
              </a:rPr>
              <a:t>		</a:t>
            </a:r>
            <a:r>
              <a:rPr lang="en-US" sz="1800" b="1" u="sng">
                <a:cs typeface="Arial" pitchFamily="34" charset="0"/>
              </a:rPr>
              <a:t> depends only on the loss rate of infected cells (</a:t>
            </a:r>
            <a:r>
              <a:rPr lang="en-US" sz="1800" b="1" u="sng">
                <a:latin typeface="Symbol" pitchFamily="18" charset="2"/>
                <a:cs typeface="Arial" pitchFamily="34" charset="0"/>
              </a:rPr>
              <a:t>d</a:t>
            </a:r>
            <a:r>
              <a:rPr lang="en-US" sz="1800" b="1" u="sng"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706" name="Picture 2" descr="vertex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8" y="0"/>
            <a:ext cx="11315701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6707" name="Text Box 3"/>
          <p:cNvSpPr txBox="1">
            <a:spLocks noChangeArrowheads="1"/>
          </p:cNvSpPr>
          <p:nvPr/>
        </p:nvSpPr>
        <p:spPr bwMode="auto">
          <a:xfrm>
            <a:off x="1327150" y="260350"/>
            <a:ext cx="9217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VX950 + Peg-IFN-a2a for 14 days</a:t>
            </a:r>
          </a:p>
        </p:txBody>
      </p:sp>
      <p:sp>
        <p:nvSpPr>
          <p:cNvPr id="1096708" name="Text Box 4"/>
          <p:cNvSpPr txBox="1">
            <a:spLocks noChangeArrowheads="1"/>
          </p:cNvSpPr>
          <p:nvPr/>
        </p:nvSpPr>
        <p:spPr bwMode="auto">
          <a:xfrm>
            <a:off x="3919538" y="1484313"/>
            <a:ext cx="6838950" cy="2100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00808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8080"/>
                </a:solidFill>
              </a:rPr>
              <a:t>Slow 2</a:t>
            </a:r>
            <a:r>
              <a:rPr lang="en-US" sz="2400" b="1" baseline="30000">
                <a:solidFill>
                  <a:srgbClr val="008080"/>
                </a:solidFill>
              </a:rPr>
              <a:t>nd</a:t>
            </a:r>
            <a:r>
              <a:rPr lang="en-US" sz="2400" b="1">
                <a:solidFill>
                  <a:srgbClr val="008080"/>
                </a:solidFill>
              </a:rPr>
              <a:t> phase in the “Outlier” patient  is correlated with a blocking effectiveness  lower than the critical threshold (measured at 2 days of treatment).</a:t>
            </a:r>
          </a:p>
        </p:txBody>
      </p:sp>
      <p:sp>
        <p:nvSpPr>
          <p:cNvPr id="1096709" name="Line 5"/>
          <p:cNvSpPr>
            <a:spLocks noChangeShapeType="1"/>
          </p:cNvSpPr>
          <p:nvPr/>
        </p:nvSpPr>
        <p:spPr bwMode="auto">
          <a:xfrm>
            <a:off x="1830388" y="3644900"/>
            <a:ext cx="8456612" cy="1512888"/>
          </a:xfrm>
          <a:prstGeom prst="line">
            <a:avLst/>
          </a:prstGeom>
          <a:noFill/>
          <a:ln w="1143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96710" name="Line 6"/>
          <p:cNvSpPr>
            <a:spLocks noChangeShapeType="1"/>
          </p:cNvSpPr>
          <p:nvPr/>
        </p:nvSpPr>
        <p:spPr bwMode="auto">
          <a:xfrm>
            <a:off x="3271838" y="3644900"/>
            <a:ext cx="7232650" cy="649288"/>
          </a:xfrm>
          <a:prstGeom prst="line">
            <a:avLst/>
          </a:prstGeom>
          <a:noFill/>
          <a:ln w="114300">
            <a:solidFill>
              <a:srgbClr val="0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260350"/>
            <a:ext cx="9504363" cy="6264275"/>
          </a:xfrm>
          <a:noFill/>
          <a:ln/>
        </p:spPr>
        <p:txBody>
          <a:bodyPr lIns="92075" tIns="46038" rIns="92075" bIns="46038"/>
          <a:lstStyle/>
          <a:p>
            <a:r>
              <a:rPr lang="en-US" sz="3600" b="1"/>
              <a:t>Evolution of resistance with </a:t>
            </a:r>
            <a:br>
              <a:rPr lang="en-US" sz="3600" b="1"/>
            </a:br>
            <a:r>
              <a:rPr lang="en-US" sz="3600" b="1"/>
              <a:t>Novel generation of therapy with</a:t>
            </a:r>
            <a:br>
              <a:rPr lang="en-US" sz="3600" b="1"/>
            </a:br>
            <a:r>
              <a:rPr lang="en-US" sz="3600" b="1"/>
              <a:t>DIRECT anti-viral against Hepatitis C </a:t>
            </a:r>
            <a:br>
              <a:rPr lang="en-US" sz="3600" b="1"/>
            </a:br>
            <a:r>
              <a:rPr lang="en-US" sz="3600" b="1"/>
              <a:t>DAV-C (STAT-C) therapy</a:t>
            </a:r>
            <a:r>
              <a:rPr lang="en-US" sz="2400" b="1"/>
              <a:t/>
            </a:r>
            <a:br>
              <a:rPr lang="en-US" sz="2400" b="1"/>
            </a:br>
            <a:r>
              <a:rPr lang="en-US" sz="3200" b="1">
                <a:solidFill>
                  <a:schemeClr val="tx1"/>
                </a:solidFill>
              </a:rPr>
              <a:t> </a:t>
            </a:r>
            <a:br>
              <a:rPr lang="en-US" sz="3200" b="1">
                <a:solidFill>
                  <a:schemeClr val="tx1"/>
                </a:solidFill>
              </a:rPr>
            </a:br>
            <a:r>
              <a:rPr lang="en-US" sz="3200" b="1"/>
              <a:t/>
            </a:r>
            <a:br>
              <a:rPr lang="en-US" sz="3200" b="1"/>
            </a:br>
            <a:r>
              <a:rPr lang="en-US" sz="3200" b="1">
                <a:solidFill>
                  <a:schemeClr val="tx1"/>
                </a:solidFill>
              </a:rPr>
              <a:t>High (</a:t>
            </a:r>
            <a:r>
              <a:rPr lang="en-US" sz="3200" b="1">
                <a:solidFill>
                  <a:schemeClr val="tx1"/>
                </a:solidFill>
                <a:sym typeface="Wingdings" pitchFamily="2" charset="2"/>
              </a:rPr>
              <a:t> 100%) p</a:t>
            </a:r>
            <a:r>
              <a:rPr lang="en-US" sz="3200" b="1">
                <a:solidFill>
                  <a:schemeClr val="tx1"/>
                </a:solidFill>
              </a:rPr>
              <a:t>robability for existence of single (double) mutation resistant strains.</a:t>
            </a:r>
            <a:r>
              <a:rPr lang="en-US" sz="3200" b="1"/>
              <a:t/>
            </a:r>
            <a:br>
              <a:rPr lang="en-US" sz="3200" b="1"/>
            </a:br>
            <a:r>
              <a:rPr lang="en-US" sz="3200" b="1"/>
              <a:t/>
            </a:r>
            <a:br>
              <a:rPr lang="en-US" sz="3200" b="1"/>
            </a:br>
            <a:r>
              <a:rPr lang="en-US" sz="3200" b="1" u="sng"/>
              <a:t>Evolution dynamics</a:t>
            </a:r>
            <a:r>
              <a:rPr lang="en-US" sz="3200" b="1"/>
              <a:t> of Resistance ?</a:t>
            </a:r>
            <a:br>
              <a:rPr lang="en-US" sz="3200" b="1"/>
            </a:br>
            <a:r>
              <a:rPr lang="en-US" sz="3200" b="1"/>
              <a:t/>
            </a:r>
            <a:br>
              <a:rPr lang="en-US" sz="3200" b="1"/>
            </a:br>
            <a:r>
              <a:rPr lang="en-US" sz="3200" b="1"/>
              <a:t>Effect of cell proliferation limits ?</a:t>
            </a:r>
            <a:br>
              <a:rPr lang="en-US" sz="3200" b="1"/>
            </a:br>
            <a:r>
              <a:rPr lang="en-US" sz="3200" b="1"/>
              <a:t> Effect of Intra-cellular replication dynamics ?</a:t>
            </a:r>
          </a:p>
        </p:txBody>
      </p:sp>
      <p:sp>
        <p:nvSpPr>
          <p:cNvPr id="1163267" name="Oval 3"/>
          <p:cNvSpPr>
            <a:spLocks noChangeArrowheads="1"/>
          </p:cNvSpPr>
          <p:nvPr/>
        </p:nvSpPr>
        <p:spPr bwMode="auto">
          <a:xfrm>
            <a:off x="822325" y="4508500"/>
            <a:ext cx="8281988" cy="936625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22" name="Picture 2" descr="VX 950 HCV 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211388"/>
            <a:ext cx="6969125" cy="46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23" name="Text Box 3"/>
          <p:cNvSpPr txBox="1">
            <a:spLocks noChangeArrowheads="1"/>
          </p:cNvSpPr>
          <p:nvPr/>
        </p:nvSpPr>
        <p:spPr bwMode="auto">
          <a:xfrm>
            <a:off x="0" y="0"/>
            <a:ext cx="10085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cs typeface="Arial" pitchFamily="34" charset="0"/>
              </a:rPr>
              <a:t>HCV rebound during direct anti-viral mono-therapy</a:t>
            </a:r>
          </a:p>
        </p:txBody>
      </p:sp>
      <p:sp>
        <p:nvSpPr>
          <p:cNvPr id="1157124" name="Text Box 4"/>
          <p:cNvSpPr txBox="1">
            <a:spLocks noChangeArrowheads="1"/>
          </p:cNvSpPr>
          <p:nvPr/>
        </p:nvSpPr>
        <p:spPr bwMode="auto">
          <a:xfrm>
            <a:off x="0" y="549275"/>
            <a:ext cx="10328275" cy="17446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3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EARLY HCV rebound (related to viral resistance to the drug)            w/ telaprevir (or other direct anti-virals) mono-therapy treatment.	         In lower dosage groups viral rebound starts already  at   3 days !!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Resistant virus (&gt;5% of total virus) already at day 2 in some patients.</a:t>
            </a:r>
          </a:p>
        </p:txBody>
      </p:sp>
      <p:sp>
        <p:nvSpPr>
          <p:cNvPr id="1157125" name="Text Box 5"/>
          <p:cNvSpPr txBox="1">
            <a:spLocks noChangeArrowheads="1"/>
          </p:cNvSpPr>
          <p:nvPr/>
        </p:nvSpPr>
        <p:spPr bwMode="auto">
          <a:xfrm>
            <a:off x="174625" y="3213100"/>
            <a:ext cx="2916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b="1">
                <a:cs typeface="Arial" pitchFamily="34" charset="0"/>
              </a:rPr>
              <a:t>Viral kinetics during           mono-therapy  with telaprevir     at different doses for 14 days </a:t>
            </a:r>
          </a:p>
        </p:txBody>
      </p:sp>
      <p:sp>
        <p:nvSpPr>
          <p:cNvPr id="1157126" name="Text Box 6"/>
          <p:cNvSpPr txBox="1">
            <a:spLocks noChangeArrowheads="1"/>
          </p:cNvSpPr>
          <p:nvPr/>
        </p:nvSpPr>
        <p:spPr bwMode="auto">
          <a:xfrm>
            <a:off x="5072063" y="6461125"/>
            <a:ext cx="4824412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Reesink et al, Gastroenterology, 2006</a:t>
            </a:r>
          </a:p>
        </p:txBody>
      </p:sp>
      <p:sp>
        <p:nvSpPr>
          <p:cNvPr id="1157127" name="Rectangle 7"/>
          <p:cNvSpPr>
            <a:spLocks noChangeArrowheads="1"/>
          </p:cNvSpPr>
          <p:nvPr/>
        </p:nvSpPr>
        <p:spPr bwMode="auto">
          <a:xfrm>
            <a:off x="0" y="2636838"/>
            <a:ext cx="9593263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In comparison, HIV rebound starts, in general, after 14 days only.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AutoShape 2"/>
          <p:cNvSpPr>
            <a:spLocks noChangeArrowheads="1"/>
          </p:cNvSpPr>
          <p:nvPr/>
        </p:nvSpPr>
        <p:spPr bwMode="auto">
          <a:xfrm>
            <a:off x="612775" y="3810000"/>
            <a:ext cx="1311275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23331" name="AutoShape 3"/>
          <p:cNvSpPr>
            <a:spLocks noChangeArrowheads="1"/>
          </p:cNvSpPr>
          <p:nvPr/>
        </p:nvSpPr>
        <p:spPr bwMode="auto">
          <a:xfrm>
            <a:off x="801688" y="4008438"/>
            <a:ext cx="1312862" cy="1192212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23332" name="AutoShape 4"/>
          <p:cNvSpPr>
            <a:spLocks noChangeArrowheads="1"/>
          </p:cNvSpPr>
          <p:nvPr/>
        </p:nvSpPr>
        <p:spPr bwMode="auto">
          <a:xfrm>
            <a:off x="769938" y="4406900"/>
            <a:ext cx="1838325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Wt</a:t>
            </a:r>
          </a:p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Virus</a:t>
            </a:r>
          </a:p>
        </p:txBody>
      </p:sp>
      <p:sp>
        <p:nvSpPr>
          <p:cNvPr id="1123333" name="Oval 5"/>
          <p:cNvSpPr>
            <a:spLocks noChangeArrowheads="1"/>
          </p:cNvSpPr>
          <p:nvPr/>
        </p:nvSpPr>
        <p:spPr bwMode="auto">
          <a:xfrm>
            <a:off x="4981575" y="115888"/>
            <a:ext cx="1704975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Target</a:t>
            </a:r>
            <a:r>
              <a:rPr lang="en-US" sz="1600">
                <a:solidFill>
                  <a:schemeClr val="bg1"/>
                </a:solidFill>
                <a:latin typeface="Miriam" pitchFamily="2" charset="-79"/>
                <a:cs typeface="Miriam" pitchFamily="2" charset="-79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Cell</a:t>
            </a:r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endParaRPr lang="en-US" sz="10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23334" name="Line 6"/>
          <p:cNvSpPr>
            <a:spLocks noChangeShapeType="1"/>
          </p:cNvSpPr>
          <p:nvPr/>
        </p:nvSpPr>
        <p:spPr bwMode="auto">
          <a:xfrm flipH="1">
            <a:off x="4738688" y="1557338"/>
            <a:ext cx="485775" cy="935037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3335" name="AutoShape 7"/>
          <p:cNvSpPr>
            <a:spLocks noChangeArrowheads="1"/>
          </p:cNvSpPr>
          <p:nvPr/>
        </p:nvSpPr>
        <p:spPr bwMode="auto">
          <a:xfrm rot="19826458" flipH="1">
            <a:off x="2182813" y="4203700"/>
            <a:ext cx="1943100" cy="619125"/>
          </a:xfrm>
          <a:prstGeom prst="notchedRightArrow">
            <a:avLst>
              <a:gd name="adj1" fmla="val 50000"/>
              <a:gd name="adj2" fmla="val 7846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23336" name="Line 8"/>
          <p:cNvSpPr>
            <a:spLocks noChangeShapeType="1"/>
          </p:cNvSpPr>
          <p:nvPr/>
        </p:nvSpPr>
        <p:spPr bwMode="auto">
          <a:xfrm>
            <a:off x="4746625" y="3178175"/>
            <a:ext cx="0" cy="731838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3337" name="AutoShape 9"/>
          <p:cNvSpPr>
            <a:spLocks noChangeArrowheads="1"/>
          </p:cNvSpPr>
          <p:nvPr/>
        </p:nvSpPr>
        <p:spPr bwMode="auto">
          <a:xfrm>
            <a:off x="3544888" y="2492375"/>
            <a:ext cx="2192337" cy="1981200"/>
          </a:xfrm>
          <a:prstGeom prst="star16">
            <a:avLst>
              <a:gd name="adj" fmla="val 375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3338" name="Oval 10"/>
          <p:cNvSpPr>
            <a:spLocks noChangeArrowheads="1"/>
          </p:cNvSpPr>
          <p:nvPr/>
        </p:nvSpPr>
        <p:spPr bwMode="auto">
          <a:xfrm>
            <a:off x="3838575" y="2720975"/>
            <a:ext cx="1703388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200" b="1" i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WT Infected</a:t>
            </a:r>
            <a:endParaRPr lang="en-US">
              <a:solidFill>
                <a:schemeClr val="bg1"/>
              </a:solidFill>
              <a:latin typeface="Times New Roman" pitchFamily="18" charset="0"/>
              <a:cs typeface="Miriam" pitchFamily="2" charset="-79"/>
            </a:endParaRPr>
          </a:p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Cell</a:t>
            </a:r>
            <a:endParaRPr lang="en-US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23339" name="Rectangle 11"/>
          <p:cNvSpPr>
            <a:spLocks noChangeArrowheads="1"/>
          </p:cNvSpPr>
          <p:nvPr/>
        </p:nvSpPr>
        <p:spPr bwMode="auto">
          <a:xfrm>
            <a:off x="122238" y="0"/>
            <a:ext cx="4733925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>
              <a:lnSpc>
                <a:spcPct val="110000"/>
              </a:lnSpc>
            </a:pPr>
            <a:r>
              <a:rPr lang="en-US" sz="4000" b="1" u="sng">
                <a:solidFill>
                  <a:schemeClr val="tx2"/>
                </a:solidFill>
              </a:rPr>
              <a:t>Cellular-level (CI) </a:t>
            </a:r>
            <a:br>
              <a:rPr lang="en-US" sz="4000" b="1" u="sng">
                <a:solidFill>
                  <a:schemeClr val="tx2"/>
                </a:solidFill>
              </a:rPr>
            </a:br>
            <a:r>
              <a:rPr lang="en-US" sz="4000" b="1" u="sng">
                <a:solidFill>
                  <a:schemeClr val="tx2"/>
                </a:solidFill>
              </a:rPr>
              <a:t>resistance </a:t>
            </a:r>
            <a:br>
              <a:rPr lang="en-US" sz="4000" b="1" u="sng">
                <a:solidFill>
                  <a:schemeClr val="tx2"/>
                </a:solidFill>
              </a:rPr>
            </a:br>
            <a:r>
              <a:rPr lang="en-US" sz="4000" b="1" u="sng">
                <a:solidFill>
                  <a:schemeClr val="tx2"/>
                </a:solidFill>
              </a:rPr>
              <a:t>evolution model </a:t>
            </a:r>
          </a:p>
        </p:txBody>
      </p:sp>
      <p:sp>
        <p:nvSpPr>
          <p:cNvPr id="1123341" name="Rectangle 13"/>
          <p:cNvSpPr>
            <a:spLocks noChangeArrowheads="1"/>
          </p:cNvSpPr>
          <p:nvPr/>
        </p:nvSpPr>
        <p:spPr bwMode="auto">
          <a:xfrm>
            <a:off x="0" y="1538288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123342" name="Rectangle 14"/>
          <p:cNvSpPr>
            <a:spLocks noChangeArrowheads="1"/>
          </p:cNvSpPr>
          <p:nvPr/>
        </p:nvSpPr>
        <p:spPr bwMode="auto">
          <a:xfrm>
            <a:off x="0" y="1538288"/>
            <a:ext cx="13239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tabLst>
                <a:tab pos="1139825" algn="l"/>
                <a:tab pos="3657600" algn="l"/>
              </a:tabLst>
            </a:pPr>
            <a:r>
              <a:rPr lang="en-US" sz="120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	</a:t>
            </a:r>
            <a:endParaRPr lang="en-US" sz="600">
              <a:solidFill>
                <a:schemeClr val="bg1"/>
              </a:solidFill>
              <a:ea typeface="Times New Roman" pitchFamily="18" charset="0"/>
              <a:cs typeface="Tahoma" pitchFamily="34" charset="0"/>
            </a:endParaRPr>
          </a:p>
          <a:p>
            <a:pPr algn="l">
              <a:tabLst>
                <a:tab pos="1139825" algn="l"/>
                <a:tab pos="3657600" algn="l"/>
              </a:tabLst>
            </a:pPr>
            <a:endParaRPr lang="en-US" sz="1800">
              <a:solidFill>
                <a:schemeClr val="bg1"/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123343" name="Rectangle 15"/>
          <p:cNvSpPr>
            <a:spLocks noChangeArrowheads="1"/>
          </p:cNvSpPr>
          <p:nvPr/>
        </p:nvSpPr>
        <p:spPr bwMode="auto">
          <a:xfrm>
            <a:off x="0" y="2478088"/>
            <a:ext cx="13239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tabLst>
                <a:tab pos="1139825" algn="l"/>
                <a:tab pos="3657600" algn="l"/>
              </a:tabLst>
            </a:pPr>
            <a:r>
              <a:rPr lang="en-US" sz="120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	</a:t>
            </a:r>
            <a:endParaRPr lang="en-US" sz="600">
              <a:solidFill>
                <a:schemeClr val="bg1"/>
              </a:solidFill>
              <a:ea typeface="Times New Roman" pitchFamily="18" charset="0"/>
              <a:cs typeface="Tahoma" pitchFamily="34" charset="0"/>
            </a:endParaRPr>
          </a:p>
          <a:p>
            <a:pPr algn="l">
              <a:tabLst>
                <a:tab pos="1139825" algn="l"/>
                <a:tab pos="3657600" algn="l"/>
              </a:tabLst>
            </a:pPr>
            <a:endParaRPr lang="en-US" sz="1800">
              <a:solidFill>
                <a:schemeClr val="bg1"/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123344" name="Rectangle 16"/>
          <p:cNvSpPr>
            <a:spLocks noChangeArrowheads="1"/>
          </p:cNvSpPr>
          <p:nvPr/>
        </p:nvSpPr>
        <p:spPr bwMode="auto">
          <a:xfrm>
            <a:off x="0" y="3417888"/>
            <a:ext cx="162083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1139825" algn="l" eaLnBrk="1" hangingPunct="1">
              <a:tabLst>
                <a:tab pos="1139825" algn="l"/>
                <a:tab pos="1436688" algn="l"/>
                <a:tab pos="3657600" algn="l"/>
              </a:tabLst>
            </a:pPr>
            <a:r>
              <a:rPr lang="en-US" sz="120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	</a:t>
            </a:r>
            <a:endParaRPr lang="en-US" sz="600">
              <a:solidFill>
                <a:schemeClr val="bg1"/>
              </a:solidFill>
              <a:ea typeface="Times New Roman" pitchFamily="18" charset="0"/>
              <a:cs typeface="Tahoma" pitchFamily="34" charset="0"/>
            </a:endParaRPr>
          </a:p>
          <a:p>
            <a:pPr indent="1139825" algn="l">
              <a:tabLst>
                <a:tab pos="1139825" algn="l"/>
                <a:tab pos="1436688" algn="l"/>
                <a:tab pos="3657600" algn="l"/>
              </a:tabLst>
            </a:pPr>
            <a:r>
              <a:rPr lang="en-US" sz="120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	</a:t>
            </a:r>
            <a:endParaRPr lang="en-US" sz="60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indent="1139825" algn="l">
              <a:tabLst>
                <a:tab pos="1139825" algn="l"/>
                <a:tab pos="1436688" algn="l"/>
                <a:tab pos="3657600" algn="l"/>
              </a:tabLst>
            </a:pPr>
            <a:endParaRPr lang="en-US" sz="180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23345" name="Text Box 17"/>
          <p:cNvSpPr txBox="1">
            <a:spLocks noChangeArrowheads="1"/>
          </p:cNvSpPr>
          <p:nvPr/>
        </p:nvSpPr>
        <p:spPr bwMode="auto">
          <a:xfrm>
            <a:off x="2389188" y="4838700"/>
            <a:ext cx="9715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wt</a:t>
            </a:r>
          </a:p>
        </p:txBody>
      </p:sp>
      <p:sp>
        <p:nvSpPr>
          <p:cNvPr id="1123346" name="Line 18"/>
          <p:cNvSpPr>
            <a:spLocks noChangeShapeType="1"/>
          </p:cNvSpPr>
          <p:nvPr/>
        </p:nvSpPr>
        <p:spPr bwMode="auto">
          <a:xfrm>
            <a:off x="7186613" y="3165475"/>
            <a:ext cx="0" cy="731838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3347" name="AutoShape 19"/>
          <p:cNvSpPr>
            <a:spLocks noChangeArrowheads="1"/>
          </p:cNvSpPr>
          <p:nvPr/>
        </p:nvSpPr>
        <p:spPr bwMode="auto">
          <a:xfrm>
            <a:off x="5984875" y="2479675"/>
            <a:ext cx="2190750" cy="1981200"/>
          </a:xfrm>
          <a:prstGeom prst="star16">
            <a:avLst>
              <a:gd name="adj" fmla="val 37500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3348" name="Oval 20"/>
          <p:cNvSpPr>
            <a:spLocks noChangeArrowheads="1"/>
          </p:cNvSpPr>
          <p:nvPr/>
        </p:nvSpPr>
        <p:spPr bwMode="auto">
          <a:xfrm>
            <a:off x="6276975" y="2708275"/>
            <a:ext cx="1863725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1200" b="1" i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Mut</a:t>
            </a:r>
          </a:p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Infected</a:t>
            </a:r>
            <a:endParaRPr lang="en-US">
              <a:solidFill>
                <a:schemeClr val="bg1"/>
              </a:solidFill>
              <a:latin typeface="Times New Roman" pitchFamily="18" charset="0"/>
              <a:cs typeface="Miriam" pitchFamily="2" charset="-79"/>
            </a:endParaRPr>
          </a:p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Cell</a:t>
            </a:r>
            <a:endParaRPr lang="en-US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23349" name="Line 21"/>
          <p:cNvSpPr>
            <a:spLocks noChangeShapeType="1"/>
          </p:cNvSpPr>
          <p:nvPr/>
        </p:nvSpPr>
        <p:spPr bwMode="auto">
          <a:xfrm>
            <a:off x="6357938" y="1628775"/>
            <a:ext cx="487362" cy="936625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3350" name="AutoShape 22"/>
          <p:cNvSpPr>
            <a:spLocks noChangeArrowheads="1"/>
          </p:cNvSpPr>
          <p:nvPr/>
        </p:nvSpPr>
        <p:spPr bwMode="auto">
          <a:xfrm rot="13387321" flipH="1">
            <a:off x="7481888" y="4487863"/>
            <a:ext cx="977900" cy="468312"/>
          </a:xfrm>
          <a:prstGeom prst="notchedRightArrow">
            <a:avLst>
              <a:gd name="adj1" fmla="val 50000"/>
              <a:gd name="adj2" fmla="val 52203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23351" name="Text Box 23"/>
          <p:cNvSpPr txBox="1">
            <a:spLocks noChangeArrowheads="1"/>
          </p:cNvSpPr>
          <p:nvPr/>
        </p:nvSpPr>
        <p:spPr bwMode="auto">
          <a:xfrm>
            <a:off x="6762750" y="4508500"/>
            <a:ext cx="9715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res</a:t>
            </a:r>
          </a:p>
        </p:txBody>
      </p:sp>
      <p:sp>
        <p:nvSpPr>
          <p:cNvPr id="1123352" name="AutoShape 24"/>
          <p:cNvSpPr>
            <a:spLocks noChangeArrowheads="1"/>
          </p:cNvSpPr>
          <p:nvPr/>
        </p:nvSpPr>
        <p:spPr bwMode="auto">
          <a:xfrm>
            <a:off x="8275638" y="4383088"/>
            <a:ext cx="1311275" cy="1192212"/>
          </a:xfrm>
          <a:prstGeom prst="irregularSeal2">
            <a:avLst/>
          </a:prstGeom>
          <a:solidFill>
            <a:srgbClr val="FFFFFF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23353" name="AutoShape 25"/>
          <p:cNvSpPr>
            <a:spLocks noChangeArrowheads="1"/>
          </p:cNvSpPr>
          <p:nvPr/>
        </p:nvSpPr>
        <p:spPr bwMode="auto">
          <a:xfrm>
            <a:off x="8466138" y="4581525"/>
            <a:ext cx="1311275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23354" name="AutoShape 26"/>
          <p:cNvSpPr>
            <a:spLocks noChangeArrowheads="1"/>
          </p:cNvSpPr>
          <p:nvPr/>
        </p:nvSpPr>
        <p:spPr bwMode="auto">
          <a:xfrm>
            <a:off x="8223250" y="4868863"/>
            <a:ext cx="1836738" cy="1192212"/>
          </a:xfrm>
          <a:prstGeom prst="irregularSeal2">
            <a:avLst/>
          </a:prstGeom>
          <a:solidFill>
            <a:srgbClr val="FFFFFF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Mut</a:t>
            </a:r>
          </a:p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Virus</a:t>
            </a:r>
          </a:p>
        </p:txBody>
      </p:sp>
      <p:sp>
        <p:nvSpPr>
          <p:cNvPr id="1123355" name="Freeform 27"/>
          <p:cNvSpPr>
            <a:spLocks/>
          </p:cNvSpPr>
          <p:nvPr/>
        </p:nvSpPr>
        <p:spPr bwMode="auto">
          <a:xfrm>
            <a:off x="1687513" y="2276475"/>
            <a:ext cx="2951162" cy="1909763"/>
          </a:xfrm>
          <a:custGeom>
            <a:avLst/>
            <a:gdLst>
              <a:gd name="T0" fmla="*/ 0 w 2737"/>
              <a:gd name="T1" fmla="*/ 1293 h 1293"/>
              <a:gd name="T2" fmla="*/ 318 w 2737"/>
              <a:gd name="T3" fmla="*/ 295 h 1293"/>
              <a:gd name="T4" fmla="*/ 1769 w 2737"/>
              <a:gd name="T5" fmla="*/ 23 h 1293"/>
              <a:gd name="T6" fmla="*/ 2586 w 2737"/>
              <a:gd name="T7" fmla="*/ 159 h 1293"/>
              <a:gd name="T8" fmla="*/ 2676 w 2737"/>
              <a:gd name="T9" fmla="*/ 159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7" h="1293">
                <a:moveTo>
                  <a:pt x="0" y="1293"/>
                </a:moveTo>
                <a:cubicBezTo>
                  <a:pt x="11" y="900"/>
                  <a:pt x="23" y="507"/>
                  <a:pt x="318" y="295"/>
                </a:cubicBezTo>
                <a:cubicBezTo>
                  <a:pt x="613" y="83"/>
                  <a:pt x="1391" y="46"/>
                  <a:pt x="1769" y="23"/>
                </a:cubicBezTo>
                <a:cubicBezTo>
                  <a:pt x="2147" y="0"/>
                  <a:pt x="2435" y="136"/>
                  <a:pt x="2586" y="159"/>
                </a:cubicBezTo>
                <a:cubicBezTo>
                  <a:pt x="2737" y="182"/>
                  <a:pt x="2706" y="170"/>
                  <a:pt x="2676" y="159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3356" name="Freeform 28"/>
          <p:cNvSpPr>
            <a:spLocks/>
          </p:cNvSpPr>
          <p:nvPr/>
        </p:nvSpPr>
        <p:spPr bwMode="auto">
          <a:xfrm flipH="1">
            <a:off x="6727825" y="2133600"/>
            <a:ext cx="2709863" cy="2447925"/>
          </a:xfrm>
          <a:custGeom>
            <a:avLst/>
            <a:gdLst>
              <a:gd name="T0" fmla="*/ 0 w 2737"/>
              <a:gd name="T1" fmla="*/ 1293 h 1293"/>
              <a:gd name="T2" fmla="*/ 318 w 2737"/>
              <a:gd name="T3" fmla="*/ 295 h 1293"/>
              <a:gd name="T4" fmla="*/ 1769 w 2737"/>
              <a:gd name="T5" fmla="*/ 23 h 1293"/>
              <a:gd name="T6" fmla="*/ 2586 w 2737"/>
              <a:gd name="T7" fmla="*/ 159 h 1293"/>
              <a:gd name="T8" fmla="*/ 2676 w 2737"/>
              <a:gd name="T9" fmla="*/ 159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7" h="1293">
                <a:moveTo>
                  <a:pt x="0" y="1293"/>
                </a:moveTo>
                <a:cubicBezTo>
                  <a:pt x="11" y="900"/>
                  <a:pt x="23" y="507"/>
                  <a:pt x="318" y="295"/>
                </a:cubicBezTo>
                <a:cubicBezTo>
                  <a:pt x="613" y="83"/>
                  <a:pt x="1391" y="46"/>
                  <a:pt x="1769" y="23"/>
                </a:cubicBezTo>
                <a:cubicBezTo>
                  <a:pt x="2147" y="0"/>
                  <a:pt x="2435" y="136"/>
                  <a:pt x="2586" y="159"/>
                </a:cubicBezTo>
                <a:cubicBezTo>
                  <a:pt x="2737" y="182"/>
                  <a:pt x="2706" y="170"/>
                  <a:pt x="2676" y="159"/>
                </a:cubicBezTo>
              </a:path>
            </a:pathLst>
          </a:custGeom>
          <a:noFill/>
          <a:ln w="57150" cap="flat" cmpd="sng">
            <a:solidFill>
              <a:schemeClr val="hlink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3357" name="Line 29"/>
          <p:cNvSpPr>
            <a:spLocks noChangeShapeType="1"/>
          </p:cNvSpPr>
          <p:nvPr/>
        </p:nvSpPr>
        <p:spPr bwMode="auto">
          <a:xfrm flipH="1">
            <a:off x="5430838" y="2205038"/>
            <a:ext cx="1893887" cy="50323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3358" name="Line 30"/>
          <p:cNvSpPr>
            <a:spLocks noChangeShapeType="1"/>
          </p:cNvSpPr>
          <p:nvPr/>
        </p:nvSpPr>
        <p:spPr bwMode="auto">
          <a:xfrm>
            <a:off x="3919538" y="2349500"/>
            <a:ext cx="2519362" cy="358775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3359" name="Freeform 31"/>
          <p:cNvSpPr>
            <a:spLocks/>
          </p:cNvSpPr>
          <p:nvPr/>
        </p:nvSpPr>
        <p:spPr bwMode="auto">
          <a:xfrm>
            <a:off x="6600825" y="247650"/>
            <a:ext cx="823913" cy="554038"/>
          </a:xfrm>
          <a:custGeom>
            <a:avLst/>
            <a:gdLst>
              <a:gd name="T0" fmla="*/ 0 w 461"/>
              <a:gd name="T1" fmla="*/ 99 h 349"/>
              <a:gd name="T2" fmla="*/ 273 w 461"/>
              <a:gd name="T3" fmla="*/ 8 h 349"/>
              <a:gd name="T4" fmla="*/ 454 w 461"/>
              <a:gd name="T5" fmla="*/ 144 h 349"/>
              <a:gd name="T6" fmla="*/ 318 w 461"/>
              <a:gd name="T7" fmla="*/ 326 h 349"/>
              <a:gd name="T8" fmla="*/ 91 w 461"/>
              <a:gd name="T9" fmla="*/ 28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" h="349">
                <a:moveTo>
                  <a:pt x="0" y="99"/>
                </a:moveTo>
                <a:cubicBezTo>
                  <a:pt x="98" y="49"/>
                  <a:pt x="197" y="0"/>
                  <a:pt x="273" y="8"/>
                </a:cubicBezTo>
                <a:cubicBezTo>
                  <a:pt x="349" y="16"/>
                  <a:pt x="447" y="91"/>
                  <a:pt x="454" y="144"/>
                </a:cubicBezTo>
                <a:cubicBezTo>
                  <a:pt x="461" y="197"/>
                  <a:pt x="378" y="303"/>
                  <a:pt x="318" y="326"/>
                </a:cubicBezTo>
                <a:cubicBezTo>
                  <a:pt x="258" y="349"/>
                  <a:pt x="174" y="314"/>
                  <a:pt x="91" y="28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3362" name="Text Box 34"/>
          <p:cNvSpPr txBox="1">
            <a:spLocks noChangeArrowheads="1"/>
          </p:cNvSpPr>
          <p:nvPr/>
        </p:nvSpPr>
        <p:spPr bwMode="auto">
          <a:xfrm>
            <a:off x="3271838" y="5084763"/>
            <a:ext cx="3600450" cy="1616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Number of TARGET CELLS  NEEDS to INCREASE SIGNIFICANTLY                and NOT REALISTICALLY ALREADY in 1-2 DAYS</a:t>
            </a: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6" name="Rectangle 4"/>
          <p:cNvSpPr>
            <a:spLocks noChangeArrowheads="1"/>
          </p:cNvSpPr>
          <p:nvPr/>
        </p:nvSpPr>
        <p:spPr bwMode="auto">
          <a:xfrm>
            <a:off x="0" y="0"/>
            <a:ext cx="1028700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>
              <a:lnSpc>
                <a:spcPct val="110000"/>
              </a:lnSpc>
            </a:pPr>
            <a:r>
              <a:rPr lang="en-US" sz="4000" b="1" u="sng">
                <a:solidFill>
                  <a:schemeClr val="tx2"/>
                </a:solidFill>
              </a:rPr>
              <a:t>Cellular-level resistance evolution model </a:t>
            </a:r>
          </a:p>
        </p:txBody>
      </p:sp>
      <p:pic>
        <p:nvPicPr>
          <p:cNvPr id="1170437" name="Picture 5" descr="T-cell-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171825"/>
            <a:ext cx="96202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0438" name="Text Box 6"/>
          <p:cNvSpPr txBox="1">
            <a:spLocks noChangeArrowheads="1"/>
          </p:cNvSpPr>
          <p:nvPr/>
        </p:nvSpPr>
        <p:spPr bwMode="auto">
          <a:xfrm>
            <a:off x="142875" y="1038225"/>
            <a:ext cx="9877425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In order to obtain viral rebound in 3 days , it is needed that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400"/>
              <a:t>Rapid loss rate of infected cells (t½ &lt; 1 day )      (as in HIV) 			and rapid proliferation rate of Hepatocytes (t</a:t>
            </a:r>
            <a:r>
              <a:rPr lang="en-US" sz="2400" baseline="-25000"/>
              <a:t>2</a:t>
            </a:r>
            <a:r>
              <a:rPr lang="en-US" sz="2400"/>
              <a:t>&gt;1 day)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400"/>
              <a:t> Increase in total number of hepatocytes by 50% in 3 days</a:t>
            </a:r>
          </a:p>
          <a:p>
            <a:pPr algn="l">
              <a:spcBef>
                <a:spcPct val="50000"/>
              </a:spcBef>
              <a:buFontTx/>
              <a:buChar char="-"/>
            </a:pPr>
            <a:endParaRPr lang="en-US" sz="2400" baseline="-25000"/>
          </a:p>
        </p:txBody>
      </p:sp>
      <p:sp>
        <p:nvSpPr>
          <p:cNvPr id="1170439" name="Text Box 7"/>
          <p:cNvSpPr txBox="1">
            <a:spLocks noChangeArrowheads="1"/>
          </p:cNvSpPr>
          <p:nvPr/>
        </p:nvSpPr>
        <p:spPr bwMode="auto">
          <a:xfrm>
            <a:off x="2543175" y="1590675"/>
            <a:ext cx="4152900" cy="13731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NOT BIOLOGICALLY REALISTIC 		for chronic HCV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9060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 u="sng">
                <a:solidFill>
                  <a:srgbClr val="FFFF00"/>
                </a:solidFill>
              </a:rPr>
              <a:t>0</a:t>
            </a:r>
            <a:r>
              <a:rPr lang="en-US" b="1" u="sng" baseline="30000">
                <a:solidFill>
                  <a:srgbClr val="FFFF00"/>
                </a:solidFill>
              </a:rPr>
              <a:t>th</a:t>
            </a:r>
            <a:r>
              <a:rPr lang="en-US" b="1" u="sng">
                <a:solidFill>
                  <a:srgbClr val="FFFF00"/>
                </a:solidFill>
              </a:rPr>
              <a:t> Order Model of Viral Dynamics</a:t>
            </a:r>
            <a:endParaRPr lang="en-US" b="1"/>
          </a:p>
        </p:txBody>
      </p:sp>
      <p:sp>
        <p:nvSpPr>
          <p:cNvPr id="1201155" name="AutoShape 3"/>
          <p:cNvSpPr>
            <a:spLocks noChangeArrowheads="1"/>
          </p:cNvSpPr>
          <p:nvPr/>
        </p:nvSpPr>
        <p:spPr bwMode="auto">
          <a:xfrm>
            <a:off x="654050" y="1919288"/>
            <a:ext cx="1139825" cy="1192212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201156" name="AutoShape 4"/>
          <p:cNvSpPr>
            <a:spLocks noChangeArrowheads="1"/>
          </p:cNvSpPr>
          <p:nvPr/>
        </p:nvSpPr>
        <p:spPr bwMode="auto">
          <a:xfrm>
            <a:off x="842963" y="2117725"/>
            <a:ext cx="1141412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201157" name="AutoShape 5"/>
          <p:cNvSpPr>
            <a:spLocks noChangeArrowheads="1"/>
          </p:cNvSpPr>
          <p:nvPr/>
        </p:nvSpPr>
        <p:spPr bwMode="auto">
          <a:xfrm>
            <a:off x="881063" y="2516188"/>
            <a:ext cx="1597025" cy="1192212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Virus</a:t>
            </a:r>
          </a:p>
        </p:txBody>
      </p:sp>
      <p:sp>
        <p:nvSpPr>
          <p:cNvPr id="1201158" name="AutoShape 6"/>
          <p:cNvSpPr>
            <a:spLocks noChangeArrowheads="1"/>
          </p:cNvSpPr>
          <p:nvPr/>
        </p:nvSpPr>
        <p:spPr bwMode="auto">
          <a:xfrm rot="19826458" flipH="1">
            <a:off x="2130425" y="1571625"/>
            <a:ext cx="1524000" cy="619125"/>
          </a:xfrm>
          <a:prstGeom prst="notchedRightArrow">
            <a:avLst>
              <a:gd name="adj1" fmla="val 50000"/>
              <a:gd name="adj2" fmla="val 61538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201159" name="Line 7"/>
          <p:cNvSpPr>
            <a:spLocks noChangeShapeType="1"/>
          </p:cNvSpPr>
          <p:nvPr/>
        </p:nvSpPr>
        <p:spPr bwMode="auto">
          <a:xfrm flipH="1">
            <a:off x="425450" y="3619500"/>
            <a:ext cx="684213" cy="71596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01160" name="Text Box 8"/>
          <p:cNvSpPr txBox="1">
            <a:spLocks noChangeArrowheads="1"/>
          </p:cNvSpPr>
          <p:nvPr/>
        </p:nvSpPr>
        <p:spPr bwMode="auto">
          <a:xfrm>
            <a:off x="4551363" y="1149350"/>
            <a:ext cx="5735637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4400" b="1">
                <a:solidFill>
                  <a:srgbClr val="FFFF00"/>
                </a:solidFill>
                <a:latin typeface="Times New Roman" pitchFamily="18" charset="0"/>
              </a:rPr>
              <a:t>dV/dt = P - a*V</a:t>
            </a:r>
          </a:p>
          <a:p>
            <a:pPr algn="l">
              <a:lnSpc>
                <a:spcPct val="60000"/>
              </a:lnSpc>
              <a:spcBef>
                <a:spcPct val="20000"/>
              </a:spcBef>
            </a:pPr>
            <a:r>
              <a:rPr lang="en-US" sz="3200" b="1" u="sng">
                <a:solidFill>
                  <a:srgbClr val="FFFFCC"/>
                </a:solidFill>
                <a:latin typeface="Times New Roman" pitchFamily="18" charset="0"/>
              </a:rPr>
              <a:t>Approximately</a:t>
            </a:r>
            <a:r>
              <a:rPr lang="en-US" sz="3200" b="1">
                <a:solidFill>
                  <a:srgbClr val="FFFFCC"/>
                </a:solidFill>
                <a:latin typeface="Times New Roman" pitchFamily="18" charset="0"/>
              </a:rPr>
              <a:t> viral production</a:t>
            </a:r>
          </a:p>
          <a:p>
            <a:pPr algn="l">
              <a:lnSpc>
                <a:spcPct val="60000"/>
              </a:lnSpc>
              <a:spcBef>
                <a:spcPct val="20000"/>
              </a:spcBef>
            </a:pPr>
            <a:r>
              <a:rPr lang="en-US" sz="3200" b="1">
                <a:solidFill>
                  <a:srgbClr val="FFFFCC"/>
                </a:solidFill>
                <a:latin typeface="Times New Roman" pitchFamily="18" charset="0"/>
              </a:rPr>
              <a:t> is totally blocked (P=0)</a:t>
            </a:r>
            <a:endParaRPr lang="en-US" sz="36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01161" name="Text Box 9"/>
          <p:cNvSpPr txBox="1">
            <a:spLocks noChangeArrowheads="1"/>
          </p:cNvSpPr>
          <p:nvPr/>
        </p:nvSpPr>
        <p:spPr bwMode="auto">
          <a:xfrm>
            <a:off x="3654425" y="2825750"/>
            <a:ext cx="636905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3600" b="1">
                <a:solidFill>
                  <a:schemeClr val="tx2"/>
                </a:solidFill>
                <a:latin typeface="Times New Roman" pitchFamily="18" charset="0"/>
              </a:rPr>
              <a:t>V(t) = V</a:t>
            </a:r>
            <a:r>
              <a:rPr lang="en-US" sz="3600" b="1" baseline="-25000">
                <a:solidFill>
                  <a:schemeClr val="tx2"/>
                </a:solidFill>
                <a:latin typeface="Times New Roman" pitchFamily="18" charset="0"/>
              </a:rPr>
              <a:t>0</a:t>
            </a:r>
            <a:r>
              <a:rPr lang="en-US" sz="3600" b="1">
                <a:solidFill>
                  <a:schemeClr val="tx2"/>
                </a:solidFill>
                <a:latin typeface="Times New Roman" pitchFamily="18" charset="0"/>
              </a:rPr>
              <a:t> exp (-a*t)</a:t>
            </a:r>
          </a:p>
          <a:p>
            <a:pPr algn="l">
              <a:spcBef>
                <a:spcPct val="20000"/>
              </a:spcBef>
            </a:pPr>
            <a:r>
              <a:rPr lang="en-US" sz="3600" b="1">
                <a:solidFill>
                  <a:schemeClr val="tx2"/>
                </a:solidFill>
                <a:latin typeface="Times New Roman" pitchFamily="18" charset="0"/>
              </a:rPr>
              <a:t>log-linear slope is therefore &lt;=a</a:t>
            </a:r>
          </a:p>
        </p:txBody>
      </p:sp>
      <p:sp>
        <p:nvSpPr>
          <p:cNvPr id="1201162" name="Rectangle 10"/>
          <p:cNvSpPr>
            <a:spLocks noChangeArrowheads="1"/>
          </p:cNvSpPr>
          <p:nvPr/>
        </p:nvSpPr>
        <p:spPr bwMode="auto">
          <a:xfrm>
            <a:off x="1460500" y="4125913"/>
            <a:ext cx="7485063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Rapid viral dynamics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  (P &gt; 10</a:t>
            </a:r>
            <a:r>
              <a:rPr lang="en-US" sz="4400" b="1" baseline="30000">
                <a:solidFill>
                  <a:schemeClr val="bg1"/>
                </a:solidFill>
                <a:latin typeface="Times New Roman" pitchFamily="18" charset="0"/>
              </a:rPr>
              <a:t>10</a:t>
            </a:r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  virions/day/patient)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HIV;   HBV;  HCV;    CMV;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Other viruses ?</a:t>
            </a:r>
          </a:p>
        </p:txBody>
      </p:sp>
      <p:sp>
        <p:nvSpPr>
          <p:cNvPr id="1201163" name="Line 11"/>
          <p:cNvSpPr>
            <a:spLocks noChangeShapeType="1"/>
          </p:cNvSpPr>
          <p:nvPr/>
        </p:nvSpPr>
        <p:spPr bwMode="auto">
          <a:xfrm>
            <a:off x="1295400" y="4125913"/>
            <a:ext cx="8728075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201164" name="Line 12"/>
          <p:cNvSpPr>
            <a:spLocks noChangeShapeType="1"/>
          </p:cNvSpPr>
          <p:nvPr/>
        </p:nvSpPr>
        <p:spPr bwMode="auto">
          <a:xfrm>
            <a:off x="6515100" y="1266825"/>
            <a:ext cx="457200" cy="609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201165" name="Line 13"/>
          <p:cNvSpPr>
            <a:spLocks noChangeShapeType="1"/>
          </p:cNvSpPr>
          <p:nvPr/>
        </p:nvSpPr>
        <p:spPr bwMode="auto">
          <a:xfrm flipH="1">
            <a:off x="6515100" y="1266825"/>
            <a:ext cx="533400" cy="609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61" grpId="0" autoUpdateAnimBg="0"/>
      <p:bldP spid="120116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9982200" cy="765175"/>
          </a:xfrm>
          <a:noFill/>
          <a:ln/>
        </p:spPr>
        <p:txBody>
          <a:bodyPr lIns="92075" tIns="46038" rIns="92075" bIns="46038"/>
          <a:lstStyle/>
          <a:p>
            <a:pPr algn="l">
              <a:lnSpc>
                <a:spcPct val="130000"/>
              </a:lnSpc>
            </a:pPr>
            <a:r>
              <a:rPr lang="en-US" sz="3200" b="1" u="sng"/>
              <a:t>Differences in development of viral RESISTANCE </a:t>
            </a:r>
            <a:endParaRPr lang="en-US" sz="3200" u="sng"/>
          </a:p>
        </p:txBody>
      </p:sp>
      <p:graphicFrame>
        <p:nvGraphicFramePr>
          <p:cNvPr id="858115" name="Rectangle 3"/>
          <p:cNvGraphicFramePr>
            <a:graphicFrameLocks/>
          </p:cNvGraphicFramePr>
          <p:nvPr/>
        </p:nvGraphicFramePr>
        <p:xfrm>
          <a:off x="2095500" y="1905000"/>
          <a:ext cx="609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27" name="Clip" r:id="rId4" imgW="0" imgH="0" progId="MS_ClipArt_Gallery.2">
                  <p:embed/>
                </p:oleObj>
              </mc:Choice>
              <mc:Fallback>
                <p:oleObj name="Clip" r:id="rId4" imgW="0" imgH="0" progId="MS_ClipArt_Gallery.2">
                  <p:embed/>
                  <p:pic>
                    <p:nvPicPr>
                      <p:cNvPr id="0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1905000"/>
                        <a:ext cx="6096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8116" name="Text Box 4"/>
          <p:cNvSpPr txBox="1">
            <a:spLocks noChangeArrowheads="1"/>
          </p:cNvSpPr>
          <p:nvPr/>
        </p:nvSpPr>
        <p:spPr bwMode="auto">
          <a:xfrm>
            <a:off x="0" y="981075"/>
            <a:ext cx="10287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	</a:t>
            </a:r>
            <a:endParaRPr lang="en-US" sz="2800" b="1">
              <a:solidFill>
                <a:schemeClr val="tx2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858117" name="Text Box 5"/>
          <p:cNvSpPr txBox="1">
            <a:spLocks noChangeArrowheads="1"/>
          </p:cNvSpPr>
          <p:nvPr/>
        </p:nvSpPr>
        <p:spPr bwMode="auto">
          <a:xfrm>
            <a:off x="1758950" y="1412875"/>
            <a:ext cx="1584325" cy="4762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Mutation</a:t>
            </a:r>
          </a:p>
        </p:txBody>
      </p:sp>
      <p:sp>
        <p:nvSpPr>
          <p:cNvPr id="858120" name="Text Box 8"/>
          <p:cNvSpPr txBox="1">
            <a:spLocks noChangeArrowheads="1"/>
          </p:cNvSpPr>
          <p:nvPr/>
        </p:nvSpPr>
        <p:spPr bwMode="auto">
          <a:xfrm>
            <a:off x="4279900" y="1412875"/>
            <a:ext cx="1584325" cy="4762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Selection</a:t>
            </a:r>
          </a:p>
        </p:txBody>
      </p:sp>
      <p:sp>
        <p:nvSpPr>
          <p:cNvPr id="858121" name="Text Box 9"/>
          <p:cNvSpPr txBox="1">
            <a:spLocks noChangeArrowheads="1"/>
          </p:cNvSpPr>
          <p:nvPr/>
        </p:nvSpPr>
        <p:spPr bwMode="auto">
          <a:xfrm>
            <a:off x="6727825" y="1412875"/>
            <a:ext cx="2303463" cy="4762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Amplification</a:t>
            </a:r>
          </a:p>
        </p:txBody>
      </p:sp>
      <p:sp>
        <p:nvSpPr>
          <p:cNvPr id="858122" name="Text Box 10"/>
          <p:cNvSpPr txBox="1">
            <a:spLocks noChangeArrowheads="1"/>
          </p:cNvSpPr>
          <p:nvPr/>
        </p:nvSpPr>
        <p:spPr bwMode="auto">
          <a:xfrm>
            <a:off x="174625" y="2492375"/>
            <a:ext cx="1000918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HIV: 	     at cell infection 	    at cell infection	all progeny virus   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	      RT -&gt; integration	      infected cell	for next cell infection cycle	         </a:t>
            </a:r>
          </a:p>
        </p:txBody>
      </p:sp>
      <p:sp>
        <p:nvSpPr>
          <p:cNvPr id="858123" name="Text Box 11"/>
          <p:cNvSpPr txBox="1">
            <a:spLocks noChangeArrowheads="1"/>
          </p:cNvSpPr>
          <p:nvPr/>
        </p:nvSpPr>
        <p:spPr bwMode="auto">
          <a:xfrm>
            <a:off x="174625" y="3933825"/>
            <a:ext cx="979328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HBV: 	     at virus formation 	    at cell infection	next cell infection cycle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	      polym </a:t>
            </a:r>
            <a:r>
              <a:rPr lang="en-US" b="1">
                <a:solidFill>
                  <a:schemeClr val="tx2"/>
                </a:solidFill>
                <a:sym typeface="Wingdings" pitchFamily="2" charset="2"/>
              </a:rPr>
              <a:t> formation         at next cell infection	progeny of next 	      of genomic HBV-DNA</a:t>
            </a:r>
            <a:r>
              <a:rPr lang="en-US" b="1">
                <a:solidFill>
                  <a:srgbClr val="CC3300"/>
                </a:solidFill>
              </a:rPr>
              <a:t>         				</a:t>
            </a:r>
            <a:r>
              <a:rPr lang="en-US" b="1">
                <a:solidFill>
                  <a:schemeClr val="tx2"/>
                </a:solidFill>
                <a:sym typeface="Wingdings" pitchFamily="2" charset="2"/>
              </a:rPr>
              <a:t>cell infection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858124" name="Text Box 12"/>
          <p:cNvSpPr txBox="1">
            <a:spLocks noChangeArrowheads="1"/>
          </p:cNvSpPr>
          <p:nvPr/>
        </p:nvSpPr>
        <p:spPr bwMode="auto">
          <a:xfrm>
            <a:off x="174625" y="5589588"/>
            <a:ext cx="97932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HCV: 	     at RNA replication 	    at RNA replication	 at RNA replication</a:t>
            </a:r>
          </a:p>
          <a:p>
            <a:pPr algn="l">
              <a:spcBef>
                <a:spcPct val="50000"/>
              </a:spcBef>
            </a:pPr>
            <a:r>
              <a:rPr lang="en-US" b="1"/>
              <a:t>	      RNA- </a:t>
            </a:r>
            <a:r>
              <a:rPr lang="en-US" b="1">
                <a:sym typeface="Wingdings" pitchFamily="2" charset="2"/>
              </a:rPr>
              <a:t> RNA+</a:t>
            </a:r>
            <a:r>
              <a:rPr lang="en-US" b="1"/>
              <a:t>	      	         </a:t>
            </a:r>
          </a:p>
        </p:txBody>
      </p:sp>
      <p:sp>
        <p:nvSpPr>
          <p:cNvPr id="858125" name="Line 13"/>
          <p:cNvSpPr>
            <a:spLocks noChangeShapeType="1"/>
          </p:cNvSpPr>
          <p:nvPr/>
        </p:nvSpPr>
        <p:spPr bwMode="auto">
          <a:xfrm>
            <a:off x="3487738" y="1628775"/>
            <a:ext cx="6477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58126" name="Line 14"/>
          <p:cNvSpPr>
            <a:spLocks noChangeShapeType="1"/>
          </p:cNvSpPr>
          <p:nvPr/>
        </p:nvSpPr>
        <p:spPr bwMode="auto">
          <a:xfrm>
            <a:off x="5935663" y="1628775"/>
            <a:ext cx="6477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Oval 2"/>
          <p:cNvSpPr>
            <a:spLocks noChangeArrowheads="1"/>
          </p:cNvSpPr>
          <p:nvPr/>
        </p:nvSpPr>
        <p:spPr bwMode="auto">
          <a:xfrm>
            <a:off x="3343275" y="1341438"/>
            <a:ext cx="6724650" cy="51847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1200" b="1" i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25379" name="AutoShape 3"/>
          <p:cNvSpPr>
            <a:spLocks noChangeArrowheads="1"/>
          </p:cNvSpPr>
          <p:nvPr/>
        </p:nvSpPr>
        <p:spPr bwMode="auto">
          <a:xfrm>
            <a:off x="466725" y="4200525"/>
            <a:ext cx="1308100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25380" name="Line 4"/>
          <p:cNvSpPr>
            <a:spLocks noChangeShapeType="1"/>
          </p:cNvSpPr>
          <p:nvPr/>
        </p:nvSpPr>
        <p:spPr bwMode="auto">
          <a:xfrm>
            <a:off x="595313" y="2651125"/>
            <a:ext cx="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381" name="Line 5"/>
          <p:cNvSpPr>
            <a:spLocks noChangeShapeType="1"/>
          </p:cNvSpPr>
          <p:nvPr/>
        </p:nvSpPr>
        <p:spPr bwMode="auto">
          <a:xfrm>
            <a:off x="455613" y="2770188"/>
            <a:ext cx="2587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382" name="AutoShape 6"/>
          <p:cNvSpPr>
            <a:spLocks noChangeArrowheads="1"/>
          </p:cNvSpPr>
          <p:nvPr/>
        </p:nvSpPr>
        <p:spPr bwMode="auto">
          <a:xfrm>
            <a:off x="822325" y="4292600"/>
            <a:ext cx="1309688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25383" name="Oval 7"/>
          <p:cNvSpPr>
            <a:spLocks noChangeArrowheads="1"/>
          </p:cNvSpPr>
          <p:nvPr/>
        </p:nvSpPr>
        <p:spPr bwMode="auto">
          <a:xfrm>
            <a:off x="769938" y="1816100"/>
            <a:ext cx="1700212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Target</a:t>
            </a:r>
            <a:r>
              <a:rPr lang="en-US" sz="1600">
                <a:solidFill>
                  <a:schemeClr val="bg1"/>
                </a:solidFill>
                <a:latin typeface="Miriam" pitchFamily="2" charset="-79"/>
                <a:cs typeface="Miriam" pitchFamily="2" charset="-79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Cell</a:t>
            </a:r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endParaRPr lang="en-US" sz="10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25384" name="Line 8"/>
          <p:cNvSpPr>
            <a:spLocks noChangeShapeType="1"/>
          </p:cNvSpPr>
          <p:nvPr/>
        </p:nvSpPr>
        <p:spPr bwMode="auto">
          <a:xfrm>
            <a:off x="2389188" y="3068638"/>
            <a:ext cx="1135062" cy="2889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385" name="Line 9"/>
          <p:cNvSpPr>
            <a:spLocks noChangeShapeType="1"/>
          </p:cNvSpPr>
          <p:nvPr/>
        </p:nvSpPr>
        <p:spPr bwMode="auto">
          <a:xfrm flipV="1">
            <a:off x="1889125" y="3284538"/>
            <a:ext cx="906463" cy="119856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386" name="Line 10"/>
          <p:cNvSpPr>
            <a:spLocks noChangeShapeType="1"/>
          </p:cNvSpPr>
          <p:nvPr/>
        </p:nvSpPr>
        <p:spPr bwMode="auto">
          <a:xfrm flipV="1">
            <a:off x="8870950" y="1484313"/>
            <a:ext cx="646113" cy="3603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387" name="Line 11"/>
          <p:cNvSpPr>
            <a:spLocks noChangeShapeType="1"/>
          </p:cNvSpPr>
          <p:nvPr/>
        </p:nvSpPr>
        <p:spPr bwMode="auto">
          <a:xfrm flipH="1" flipV="1">
            <a:off x="314325" y="2443163"/>
            <a:ext cx="523875" cy="15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1125388" name="Group 12"/>
          <p:cNvGrpSpPr>
            <a:grpSpLocks/>
          </p:cNvGrpSpPr>
          <p:nvPr/>
        </p:nvGrpSpPr>
        <p:grpSpPr bwMode="auto">
          <a:xfrm>
            <a:off x="9247188" y="981075"/>
            <a:ext cx="349250" cy="477838"/>
            <a:chOff x="5820" y="981"/>
            <a:chExt cx="192" cy="301"/>
          </a:xfrm>
        </p:grpSpPr>
        <p:sp>
          <p:nvSpPr>
            <p:cNvPr id="1125389" name="Line 13"/>
            <p:cNvSpPr>
              <a:spLocks noChangeShapeType="1"/>
            </p:cNvSpPr>
            <p:nvPr/>
          </p:nvSpPr>
          <p:spPr bwMode="auto">
            <a:xfrm>
              <a:off x="5820" y="1077"/>
              <a:ext cx="19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25390" name="Line 14"/>
            <p:cNvSpPr>
              <a:spLocks noChangeShapeType="1"/>
            </p:cNvSpPr>
            <p:nvPr/>
          </p:nvSpPr>
          <p:spPr bwMode="auto">
            <a:xfrm>
              <a:off x="5916" y="981"/>
              <a:ext cx="0" cy="30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125391" name="Line 15"/>
          <p:cNvSpPr>
            <a:spLocks noChangeShapeType="1"/>
          </p:cNvSpPr>
          <p:nvPr/>
        </p:nvSpPr>
        <p:spPr bwMode="auto">
          <a:xfrm flipH="1">
            <a:off x="288925" y="5900738"/>
            <a:ext cx="784225" cy="715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392" name="AutoShape 16"/>
          <p:cNvSpPr>
            <a:spLocks noChangeArrowheads="1"/>
          </p:cNvSpPr>
          <p:nvPr/>
        </p:nvSpPr>
        <p:spPr bwMode="auto">
          <a:xfrm>
            <a:off x="3281363" y="1341438"/>
            <a:ext cx="7005637" cy="5327650"/>
          </a:xfrm>
          <a:prstGeom prst="star16">
            <a:avLst>
              <a:gd name="adj" fmla="val 46745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393" name="Rectangle 17"/>
          <p:cNvSpPr>
            <a:spLocks noChangeArrowheads="1"/>
          </p:cNvSpPr>
          <p:nvPr/>
        </p:nvSpPr>
        <p:spPr bwMode="auto">
          <a:xfrm>
            <a:off x="8456613" y="5876925"/>
            <a:ext cx="1538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Infected</a:t>
            </a:r>
            <a:endParaRPr lang="en-US" sz="2400" u="sng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</a:p>
        </p:txBody>
      </p:sp>
      <p:sp>
        <p:nvSpPr>
          <p:cNvPr id="1125394" name="AutoShape 18"/>
          <p:cNvSpPr>
            <a:spLocks noChangeArrowheads="1"/>
          </p:cNvSpPr>
          <p:nvPr/>
        </p:nvSpPr>
        <p:spPr bwMode="auto">
          <a:xfrm>
            <a:off x="4927600" y="4941888"/>
            <a:ext cx="1989138" cy="1511300"/>
          </a:xfrm>
          <a:prstGeom prst="irregularSeal2">
            <a:avLst/>
          </a:pr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WT</a:t>
            </a:r>
          </a:p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RNA+</a:t>
            </a:r>
          </a:p>
        </p:txBody>
      </p:sp>
      <p:sp>
        <p:nvSpPr>
          <p:cNvPr id="1125395" name="Line 19"/>
          <p:cNvSpPr>
            <a:spLocks noChangeShapeType="1"/>
          </p:cNvSpPr>
          <p:nvPr/>
        </p:nvSpPr>
        <p:spPr bwMode="auto">
          <a:xfrm flipV="1">
            <a:off x="6799263" y="5229225"/>
            <a:ext cx="1368425" cy="360363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396" name="AutoShape 20"/>
          <p:cNvSpPr>
            <a:spLocks noChangeArrowheads="1"/>
          </p:cNvSpPr>
          <p:nvPr/>
        </p:nvSpPr>
        <p:spPr bwMode="auto">
          <a:xfrm rot="19171998" flipH="1">
            <a:off x="6438900" y="4437063"/>
            <a:ext cx="1271588" cy="677862"/>
          </a:xfrm>
          <a:prstGeom prst="notchedRightArrow">
            <a:avLst>
              <a:gd name="adj1" fmla="val 50000"/>
              <a:gd name="adj2" fmla="val 46897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25397" name="Line 21"/>
          <p:cNvSpPr>
            <a:spLocks noChangeShapeType="1"/>
          </p:cNvSpPr>
          <p:nvPr/>
        </p:nvSpPr>
        <p:spPr bwMode="auto">
          <a:xfrm>
            <a:off x="8351838" y="3525838"/>
            <a:ext cx="0" cy="731837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398" name="AutoShape 22"/>
          <p:cNvSpPr>
            <a:spLocks noChangeArrowheads="1"/>
          </p:cNvSpPr>
          <p:nvPr/>
        </p:nvSpPr>
        <p:spPr bwMode="auto">
          <a:xfrm>
            <a:off x="7412038" y="3213100"/>
            <a:ext cx="2779712" cy="1981200"/>
          </a:xfrm>
          <a:prstGeom prst="star16">
            <a:avLst>
              <a:gd name="adj" fmla="val 375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399" name="Oval 23"/>
          <p:cNvSpPr>
            <a:spLocks noChangeArrowheads="1"/>
          </p:cNvSpPr>
          <p:nvPr/>
        </p:nvSpPr>
        <p:spPr bwMode="auto">
          <a:xfrm>
            <a:off x="7737475" y="3500438"/>
            <a:ext cx="2260600" cy="1549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WT</a:t>
            </a:r>
          </a:p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Replication Unit</a:t>
            </a:r>
            <a:endParaRPr lang="en-US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25400" name="AutoShape 24"/>
          <p:cNvSpPr>
            <a:spLocks noChangeArrowheads="1"/>
          </p:cNvSpPr>
          <p:nvPr/>
        </p:nvSpPr>
        <p:spPr bwMode="auto">
          <a:xfrm>
            <a:off x="174625" y="4652963"/>
            <a:ext cx="3076575" cy="1663700"/>
          </a:xfrm>
          <a:prstGeom prst="irregularSeal2">
            <a:avLst/>
          </a:prstGeom>
          <a:solidFill>
            <a:srgbClr val="FFFF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WT+Mut </a:t>
            </a:r>
          </a:p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</a:p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Virus</a:t>
            </a:r>
          </a:p>
        </p:txBody>
      </p:sp>
      <p:sp>
        <p:nvSpPr>
          <p:cNvPr id="1125401" name="AutoShape 25"/>
          <p:cNvSpPr>
            <a:spLocks noChangeArrowheads="1"/>
          </p:cNvSpPr>
          <p:nvPr/>
        </p:nvSpPr>
        <p:spPr bwMode="auto">
          <a:xfrm rot="20916809" flipH="1">
            <a:off x="2551113" y="5373688"/>
            <a:ext cx="1635125" cy="619125"/>
          </a:xfrm>
          <a:prstGeom prst="notchedRightArrow">
            <a:avLst>
              <a:gd name="adj1" fmla="val 50000"/>
              <a:gd name="adj2" fmla="val 6602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25402" name="Line 26"/>
          <p:cNvSpPr>
            <a:spLocks noChangeShapeType="1"/>
          </p:cNvSpPr>
          <p:nvPr/>
        </p:nvSpPr>
        <p:spPr bwMode="auto">
          <a:xfrm>
            <a:off x="3929063" y="5300663"/>
            <a:ext cx="1052512" cy="287337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403" name="Text Box 27"/>
          <p:cNvSpPr txBox="1">
            <a:spLocks noChangeArrowheads="1"/>
          </p:cNvSpPr>
          <p:nvPr/>
        </p:nvSpPr>
        <p:spPr bwMode="auto">
          <a:xfrm>
            <a:off x="0" y="0"/>
            <a:ext cx="9031288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cs typeface="Arial" pitchFamily="34" charset="0"/>
              </a:rPr>
              <a:t>INTRA-CELLULAR  (IC) 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cs typeface="Arial" pitchFamily="34" charset="0"/>
              </a:rPr>
              <a:t>EVOLUTION OF RESISTANCE</a:t>
            </a:r>
          </a:p>
        </p:txBody>
      </p:sp>
      <p:sp>
        <p:nvSpPr>
          <p:cNvPr id="1125405" name="AutoShape 29"/>
          <p:cNvSpPr>
            <a:spLocks noChangeArrowheads="1"/>
          </p:cNvSpPr>
          <p:nvPr/>
        </p:nvSpPr>
        <p:spPr bwMode="auto">
          <a:xfrm>
            <a:off x="3360738" y="3068638"/>
            <a:ext cx="1854200" cy="1511300"/>
          </a:xfrm>
          <a:prstGeom prst="irregularSeal2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Mut</a:t>
            </a:r>
          </a:p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RNA+</a:t>
            </a:r>
          </a:p>
        </p:txBody>
      </p:sp>
      <p:sp>
        <p:nvSpPr>
          <p:cNvPr id="1125406" name="Line 30"/>
          <p:cNvSpPr>
            <a:spLocks noChangeShapeType="1"/>
          </p:cNvSpPr>
          <p:nvPr/>
        </p:nvSpPr>
        <p:spPr bwMode="auto">
          <a:xfrm flipV="1">
            <a:off x="4856163" y="2420938"/>
            <a:ext cx="720725" cy="790575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407" name="AutoShape 31"/>
          <p:cNvSpPr>
            <a:spLocks noChangeArrowheads="1"/>
          </p:cNvSpPr>
          <p:nvPr/>
        </p:nvSpPr>
        <p:spPr bwMode="auto">
          <a:xfrm rot="19171998" flipH="1">
            <a:off x="4999038" y="3068638"/>
            <a:ext cx="1295400" cy="4318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25408" name="Line 32"/>
          <p:cNvSpPr>
            <a:spLocks noChangeShapeType="1"/>
          </p:cNvSpPr>
          <p:nvPr/>
        </p:nvSpPr>
        <p:spPr bwMode="auto">
          <a:xfrm>
            <a:off x="6805613" y="1941513"/>
            <a:ext cx="0" cy="731837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409" name="AutoShape 33"/>
          <p:cNvSpPr>
            <a:spLocks noChangeArrowheads="1"/>
          </p:cNvSpPr>
          <p:nvPr/>
        </p:nvSpPr>
        <p:spPr bwMode="auto">
          <a:xfrm>
            <a:off x="5711825" y="1412875"/>
            <a:ext cx="2779713" cy="1981200"/>
          </a:xfrm>
          <a:prstGeom prst="star16">
            <a:avLst>
              <a:gd name="adj" fmla="val 37500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410" name="Oval 34"/>
          <p:cNvSpPr>
            <a:spLocks noChangeArrowheads="1"/>
          </p:cNvSpPr>
          <p:nvPr/>
        </p:nvSpPr>
        <p:spPr bwMode="auto">
          <a:xfrm>
            <a:off x="6034088" y="1700213"/>
            <a:ext cx="2262187" cy="1549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Mut</a:t>
            </a:r>
          </a:p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Replication Unit</a:t>
            </a:r>
            <a:endParaRPr lang="en-US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25411" name="AutoShape 35"/>
          <p:cNvSpPr>
            <a:spLocks noChangeArrowheads="1"/>
          </p:cNvSpPr>
          <p:nvPr/>
        </p:nvSpPr>
        <p:spPr bwMode="auto">
          <a:xfrm rot="21560332" flipH="1">
            <a:off x="4999038" y="4005263"/>
            <a:ext cx="2322512" cy="282575"/>
          </a:xfrm>
          <a:prstGeom prst="notchedRightArrow">
            <a:avLst>
              <a:gd name="adj1" fmla="val 50000"/>
              <a:gd name="adj2" fmla="val 205477"/>
            </a:avLst>
          </a:pr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25412" name="AutoShape 36"/>
          <p:cNvSpPr>
            <a:spLocks noChangeArrowheads="1"/>
          </p:cNvSpPr>
          <p:nvPr/>
        </p:nvSpPr>
        <p:spPr bwMode="auto">
          <a:xfrm rot="17997856" flipH="1">
            <a:off x="5311775" y="3979863"/>
            <a:ext cx="2016125" cy="317500"/>
          </a:xfrm>
          <a:prstGeom prst="notchedRightArrow">
            <a:avLst>
              <a:gd name="adj1" fmla="val 50000"/>
              <a:gd name="adj2" fmla="val 158750"/>
            </a:avLst>
          </a:prstGeom>
          <a:gradFill rotWithShape="1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25413" name="Line 37"/>
          <p:cNvSpPr>
            <a:spLocks noChangeShapeType="1"/>
          </p:cNvSpPr>
          <p:nvPr/>
        </p:nvSpPr>
        <p:spPr bwMode="auto">
          <a:xfrm flipV="1">
            <a:off x="4010025" y="4365625"/>
            <a:ext cx="242888" cy="935038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414" name="AutoShape 38"/>
          <p:cNvSpPr>
            <a:spLocks noChangeArrowheads="1"/>
          </p:cNvSpPr>
          <p:nvPr/>
        </p:nvSpPr>
        <p:spPr bwMode="auto">
          <a:xfrm>
            <a:off x="390525" y="4868863"/>
            <a:ext cx="3076575" cy="1663700"/>
          </a:xfrm>
          <a:prstGeom prst="irregularSeal2">
            <a:avLst/>
          </a:prstGeom>
          <a:solidFill>
            <a:srgbClr val="FFFF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WT+Mut </a:t>
            </a:r>
          </a:p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</a:p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Virus</a:t>
            </a:r>
          </a:p>
        </p:txBody>
      </p:sp>
      <p:sp>
        <p:nvSpPr>
          <p:cNvPr id="1125415" name="AutoShape 39"/>
          <p:cNvSpPr>
            <a:spLocks noChangeArrowheads="1"/>
          </p:cNvSpPr>
          <p:nvPr/>
        </p:nvSpPr>
        <p:spPr bwMode="auto">
          <a:xfrm rot="20916809" flipH="1">
            <a:off x="2406650" y="4941888"/>
            <a:ext cx="1635125" cy="619125"/>
          </a:xfrm>
          <a:prstGeom prst="notchedRightArrow">
            <a:avLst>
              <a:gd name="adj1" fmla="val 50000"/>
              <a:gd name="adj2" fmla="val 6602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25404" name="Text Box 28"/>
          <p:cNvSpPr txBox="1">
            <a:spLocks noChangeArrowheads="1"/>
          </p:cNvSpPr>
          <p:nvPr/>
        </p:nvSpPr>
        <p:spPr bwMode="auto">
          <a:xfrm>
            <a:off x="6943725" y="4724400"/>
            <a:ext cx="1368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WT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5416" name="Text Box 40"/>
          <p:cNvSpPr txBox="1">
            <a:spLocks noChangeArrowheads="1"/>
          </p:cNvSpPr>
          <p:nvPr/>
        </p:nvSpPr>
        <p:spPr bwMode="auto">
          <a:xfrm>
            <a:off x="5503863" y="3213100"/>
            <a:ext cx="13684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Mut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5417" name="Text Box 41"/>
          <p:cNvSpPr txBox="1">
            <a:spLocks noChangeArrowheads="1"/>
          </p:cNvSpPr>
          <p:nvPr/>
        </p:nvSpPr>
        <p:spPr bwMode="auto">
          <a:xfrm>
            <a:off x="9607550" y="692150"/>
            <a:ext cx="455613" cy="7159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4800" b="1">
                <a:solidFill>
                  <a:schemeClr val="bg1"/>
                </a:solidFill>
                <a:latin typeface="Symbol" pitchFamily="18" charset="2"/>
                <a:cs typeface="Miriam" pitchFamily="2" charset="-79"/>
              </a:rPr>
              <a:t>d</a:t>
            </a:r>
            <a:endParaRPr lang="en-US" sz="48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25422" name="Line 46"/>
          <p:cNvSpPr>
            <a:spLocks noChangeShapeType="1"/>
          </p:cNvSpPr>
          <p:nvPr/>
        </p:nvSpPr>
        <p:spPr bwMode="auto">
          <a:xfrm flipV="1">
            <a:off x="8959850" y="2924175"/>
            <a:ext cx="144463" cy="5048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423" name="Line 47"/>
          <p:cNvSpPr>
            <a:spLocks noChangeShapeType="1"/>
          </p:cNvSpPr>
          <p:nvPr/>
        </p:nvSpPr>
        <p:spPr bwMode="auto">
          <a:xfrm>
            <a:off x="8312150" y="2565400"/>
            <a:ext cx="503238" cy="714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5424" name="Text Box 48"/>
          <p:cNvSpPr txBox="1">
            <a:spLocks noChangeArrowheads="1"/>
          </p:cNvSpPr>
          <p:nvPr/>
        </p:nvSpPr>
        <p:spPr bwMode="auto">
          <a:xfrm>
            <a:off x="8815388" y="2420938"/>
            <a:ext cx="431800" cy="5000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50000"/>
              </a:lnSpc>
            </a:pPr>
            <a:r>
              <a:rPr lang="en-US" sz="4800" b="1">
                <a:solidFill>
                  <a:schemeClr val="bg1"/>
                </a:solidFill>
                <a:latin typeface="Symbol" pitchFamily="18" charset="2"/>
                <a:cs typeface="Miriam" pitchFamily="2" charset="-79"/>
              </a:rPr>
              <a:t>g</a:t>
            </a:r>
            <a:endParaRPr lang="en-US" sz="48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Oval 2"/>
          <p:cNvSpPr>
            <a:spLocks noChangeArrowheads="1"/>
          </p:cNvSpPr>
          <p:nvPr/>
        </p:nvSpPr>
        <p:spPr bwMode="auto">
          <a:xfrm>
            <a:off x="3343275" y="1341438"/>
            <a:ext cx="6724650" cy="518477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sz="1200" b="1" i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50979" name="AutoShape 3"/>
          <p:cNvSpPr>
            <a:spLocks noChangeArrowheads="1"/>
          </p:cNvSpPr>
          <p:nvPr/>
        </p:nvSpPr>
        <p:spPr bwMode="auto">
          <a:xfrm>
            <a:off x="466725" y="4200525"/>
            <a:ext cx="1308100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50980" name="Line 4"/>
          <p:cNvSpPr>
            <a:spLocks noChangeShapeType="1"/>
          </p:cNvSpPr>
          <p:nvPr/>
        </p:nvSpPr>
        <p:spPr bwMode="auto">
          <a:xfrm>
            <a:off x="595313" y="2651125"/>
            <a:ext cx="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50981" name="Line 5"/>
          <p:cNvSpPr>
            <a:spLocks noChangeShapeType="1"/>
          </p:cNvSpPr>
          <p:nvPr/>
        </p:nvSpPr>
        <p:spPr bwMode="auto">
          <a:xfrm>
            <a:off x="455613" y="2770188"/>
            <a:ext cx="2587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50982" name="AutoShape 6"/>
          <p:cNvSpPr>
            <a:spLocks noChangeArrowheads="1"/>
          </p:cNvSpPr>
          <p:nvPr/>
        </p:nvSpPr>
        <p:spPr bwMode="auto">
          <a:xfrm>
            <a:off x="822325" y="4292600"/>
            <a:ext cx="1309688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50983" name="Oval 7"/>
          <p:cNvSpPr>
            <a:spLocks noChangeArrowheads="1"/>
          </p:cNvSpPr>
          <p:nvPr/>
        </p:nvSpPr>
        <p:spPr bwMode="auto">
          <a:xfrm>
            <a:off x="769938" y="1816100"/>
            <a:ext cx="1700212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Target</a:t>
            </a:r>
            <a:r>
              <a:rPr lang="en-US" sz="1600">
                <a:solidFill>
                  <a:schemeClr val="bg1"/>
                </a:solidFill>
                <a:latin typeface="Miriam" pitchFamily="2" charset="-79"/>
                <a:cs typeface="Miriam" pitchFamily="2" charset="-79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Cell</a:t>
            </a:r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endParaRPr lang="en-US" sz="10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50984" name="Line 8"/>
          <p:cNvSpPr>
            <a:spLocks noChangeShapeType="1"/>
          </p:cNvSpPr>
          <p:nvPr/>
        </p:nvSpPr>
        <p:spPr bwMode="auto">
          <a:xfrm>
            <a:off x="2389188" y="3068638"/>
            <a:ext cx="1135062" cy="2889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50985" name="Line 9"/>
          <p:cNvSpPr>
            <a:spLocks noChangeShapeType="1"/>
          </p:cNvSpPr>
          <p:nvPr/>
        </p:nvSpPr>
        <p:spPr bwMode="auto">
          <a:xfrm flipV="1">
            <a:off x="1889125" y="3284538"/>
            <a:ext cx="906463" cy="119856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50986" name="Line 10"/>
          <p:cNvSpPr>
            <a:spLocks noChangeShapeType="1"/>
          </p:cNvSpPr>
          <p:nvPr/>
        </p:nvSpPr>
        <p:spPr bwMode="auto">
          <a:xfrm flipV="1">
            <a:off x="8870950" y="1484313"/>
            <a:ext cx="646113" cy="3603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50987" name="Line 11"/>
          <p:cNvSpPr>
            <a:spLocks noChangeShapeType="1"/>
          </p:cNvSpPr>
          <p:nvPr/>
        </p:nvSpPr>
        <p:spPr bwMode="auto">
          <a:xfrm flipH="1" flipV="1">
            <a:off x="314325" y="2443163"/>
            <a:ext cx="523875" cy="15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1150988" name="Group 12"/>
          <p:cNvGrpSpPr>
            <a:grpSpLocks/>
          </p:cNvGrpSpPr>
          <p:nvPr/>
        </p:nvGrpSpPr>
        <p:grpSpPr bwMode="auto">
          <a:xfrm>
            <a:off x="9247188" y="981075"/>
            <a:ext cx="349250" cy="477838"/>
            <a:chOff x="5820" y="981"/>
            <a:chExt cx="192" cy="301"/>
          </a:xfrm>
        </p:grpSpPr>
        <p:sp>
          <p:nvSpPr>
            <p:cNvPr id="1150989" name="Line 13"/>
            <p:cNvSpPr>
              <a:spLocks noChangeShapeType="1"/>
            </p:cNvSpPr>
            <p:nvPr/>
          </p:nvSpPr>
          <p:spPr bwMode="auto">
            <a:xfrm>
              <a:off x="5820" y="1077"/>
              <a:ext cx="19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50990" name="Line 14"/>
            <p:cNvSpPr>
              <a:spLocks noChangeShapeType="1"/>
            </p:cNvSpPr>
            <p:nvPr/>
          </p:nvSpPr>
          <p:spPr bwMode="auto">
            <a:xfrm>
              <a:off x="5916" y="981"/>
              <a:ext cx="0" cy="30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150991" name="Line 15"/>
          <p:cNvSpPr>
            <a:spLocks noChangeShapeType="1"/>
          </p:cNvSpPr>
          <p:nvPr/>
        </p:nvSpPr>
        <p:spPr bwMode="auto">
          <a:xfrm flipH="1">
            <a:off x="288925" y="5900738"/>
            <a:ext cx="784225" cy="715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50992" name="AutoShape 16"/>
          <p:cNvSpPr>
            <a:spLocks noChangeArrowheads="1"/>
          </p:cNvSpPr>
          <p:nvPr/>
        </p:nvSpPr>
        <p:spPr bwMode="auto">
          <a:xfrm>
            <a:off x="3281363" y="1341438"/>
            <a:ext cx="7005637" cy="5327650"/>
          </a:xfrm>
          <a:prstGeom prst="star16">
            <a:avLst>
              <a:gd name="adj" fmla="val 46745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50993" name="Rectangle 17"/>
          <p:cNvSpPr>
            <a:spLocks noChangeArrowheads="1"/>
          </p:cNvSpPr>
          <p:nvPr/>
        </p:nvSpPr>
        <p:spPr bwMode="auto">
          <a:xfrm>
            <a:off x="8456613" y="5876925"/>
            <a:ext cx="1538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Infected</a:t>
            </a:r>
            <a:endParaRPr lang="en-US" sz="2400" u="sng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</a:p>
        </p:txBody>
      </p:sp>
      <p:sp>
        <p:nvSpPr>
          <p:cNvPr id="1150994" name="AutoShape 18"/>
          <p:cNvSpPr>
            <a:spLocks noChangeArrowheads="1"/>
          </p:cNvSpPr>
          <p:nvPr/>
        </p:nvSpPr>
        <p:spPr bwMode="auto">
          <a:xfrm>
            <a:off x="4927600" y="4941888"/>
            <a:ext cx="1989138" cy="1511300"/>
          </a:xfrm>
          <a:prstGeom prst="irregularSeal2">
            <a:avLst/>
          </a:pr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WT</a:t>
            </a:r>
          </a:p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RNA+</a:t>
            </a:r>
          </a:p>
        </p:txBody>
      </p:sp>
      <p:sp>
        <p:nvSpPr>
          <p:cNvPr id="1150995" name="Line 19"/>
          <p:cNvSpPr>
            <a:spLocks noChangeShapeType="1"/>
          </p:cNvSpPr>
          <p:nvPr/>
        </p:nvSpPr>
        <p:spPr bwMode="auto">
          <a:xfrm flipV="1">
            <a:off x="6799263" y="5229225"/>
            <a:ext cx="1368425" cy="360363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50996" name="AutoShape 20"/>
          <p:cNvSpPr>
            <a:spLocks noChangeArrowheads="1"/>
          </p:cNvSpPr>
          <p:nvPr/>
        </p:nvSpPr>
        <p:spPr bwMode="auto">
          <a:xfrm rot="19171998" flipH="1">
            <a:off x="6438900" y="4437063"/>
            <a:ext cx="1271588" cy="677862"/>
          </a:xfrm>
          <a:prstGeom prst="notchedRightArrow">
            <a:avLst>
              <a:gd name="adj1" fmla="val 50000"/>
              <a:gd name="adj2" fmla="val 46897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50997" name="Line 21"/>
          <p:cNvSpPr>
            <a:spLocks noChangeShapeType="1"/>
          </p:cNvSpPr>
          <p:nvPr/>
        </p:nvSpPr>
        <p:spPr bwMode="auto">
          <a:xfrm>
            <a:off x="8351838" y="3525838"/>
            <a:ext cx="0" cy="731837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50998" name="AutoShape 22"/>
          <p:cNvSpPr>
            <a:spLocks noChangeArrowheads="1"/>
          </p:cNvSpPr>
          <p:nvPr/>
        </p:nvSpPr>
        <p:spPr bwMode="auto">
          <a:xfrm>
            <a:off x="7412038" y="3213100"/>
            <a:ext cx="2779712" cy="1981200"/>
          </a:xfrm>
          <a:prstGeom prst="star16">
            <a:avLst>
              <a:gd name="adj" fmla="val 375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50999" name="Oval 23"/>
          <p:cNvSpPr>
            <a:spLocks noChangeArrowheads="1"/>
          </p:cNvSpPr>
          <p:nvPr/>
        </p:nvSpPr>
        <p:spPr bwMode="auto">
          <a:xfrm>
            <a:off x="7737475" y="3500438"/>
            <a:ext cx="2260600" cy="1549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WT</a:t>
            </a:r>
          </a:p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Replication Unit</a:t>
            </a:r>
            <a:endParaRPr lang="en-US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51000" name="AutoShape 24"/>
          <p:cNvSpPr>
            <a:spLocks noChangeArrowheads="1"/>
          </p:cNvSpPr>
          <p:nvPr/>
        </p:nvSpPr>
        <p:spPr bwMode="auto">
          <a:xfrm>
            <a:off x="174625" y="4652963"/>
            <a:ext cx="3076575" cy="1663700"/>
          </a:xfrm>
          <a:prstGeom prst="irregularSeal2">
            <a:avLst/>
          </a:prstGeom>
          <a:solidFill>
            <a:srgbClr val="FFFF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WT+Mut </a:t>
            </a:r>
          </a:p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</a:p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Virus</a:t>
            </a:r>
          </a:p>
        </p:txBody>
      </p:sp>
      <p:sp>
        <p:nvSpPr>
          <p:cNvPr id="1151001" name="AutoShape 25"/>
          <p:cNvSpPr>
            <a:spLocks noChangeArrowheads="1"/>
          </p:cNvSpPr>
          <p:nvPr/>
        </p:nvSpPr>
        <p:spPr bwMode="auto">
          <a:xfrm rot="20916809" flipH="1">
            <a:off x="2551113" y="5373688"/>
            <a:ext cx="1635125" cy="619125"/>
          </a:xfrm>
          <a:prstGeom prst="notchedRightArrow">
            <a:avLst>
              <a:gd name="adj1" fmla="val 50000"/>
              <a:gd name="adj2" fmla="val 6602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51002" name="Line 26"/>
          <p:cNvSpPr>
            <a:spLocks noChangeShapeType="1"/>
          </p:cNvSpPr>
          <p:nvPr/>
        </p:nvSpPr>
        <p:spPr bwMode="auto">
          <a:xfrm>
            <a:off x="3929063" y="5300663"/>
            <a:ext cx="1052512" cy="287337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51003" name="Text Box 27"/>
          <p:cNvSpPr txBox="1">
            <a:spLocks noChangeArrowheads="1"/>
          </p:cNvSpPr>
          <p:nvPr/>
        </p:nvSpPr>
        <p:spPr bwMode="auto">
          <a:xfrm>
            <a:off x="0" y="0"/>
            <a:ext cx="9031288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cs typeface="Arial" pitchFamily="34" charset="0"/>
              </a:rPr>
              <a:t>INTRA-CELLULAR  (IC) 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cs typeface="Arial" pitchFamily="34" charset="0"/>
              </a:rPr>
              <a:t>EVOLUTION OF RESISTANCE</a:t>
            </a:r>
          </a:p>
        </p:txBody>
      </p:sp>
      <p:sp>
        <p:nvSpPr>
          <p:cNvPr id="1151004" name="AutoShape 28"/>
          <p:cNvSpPr>
            <a:spLocks noChangeArrowheads="1"/>
          </p:cNvSpPr>
          <p:nvPr/>
        </p:nvSpPr>
        <p:spPr bwMode="auto">
          <a:xfrm>
            <a:off x="3360738" y="3068638"/>
            <a:ext cx="1854200" cy="1511300"/>
          </a:xfrm>
          <a:prstGeom prst="irregularSeal2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Mut</a:t>
            </a:r>
          </a:p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RNA+</a:t>
            </a:r>
          </a:p>
        </p:txBody>
      </p:sp>
      <p:sp>
        <p:nvSpPr>
          <p:cNvPr id="1151005" name="Line 29"/>
          <p:cNvSpPr>
            <a:spLocks noChangeShapeType="1"/>
          </p:cNvSpPr>
          <p:nvPr/>
        </p:nvSpPr>
        <p:spPr bwMode="auto">
          <a:xfrm flipV="1">
            <a:off x="4856163" y="2420938"/>
            <a:ext cx="720725" cy="790575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51006" name="AutoShape 30"/>
          <p:cNvSpPr>
            <a:spLocks noChangeArrowheads="1"/>
          </p:cNvSpPr>
          <p:nvPr/>
        </p:nvSpPr>
        <p:spPr bwMode="auto">
          <a:xfrm rot="19171998" flipH="1">
            <a:off x="4999038" y="3068638"/>
            <a:ext cx="1295400" cy="4318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51007" name="Line 31"/>
          <p:cNvSpPr>
            <a:spLocks noChangeShapeType="1"/>
          </p:cNvSpPr>
          <p:nvPr/>
        </p:nvSpPr>
        <p:spPr bwMode="auto">
          <a:xfrm>
            <a:off x="6805613" y="1941513"/>
            <a:ext cx="0" cy="731837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51008" name="AutoShape 32"/>
          <p:cNvSpPr>
            <a:spLocks noChangeArrowheads="1"/>
          </p:cNvSpPr>
          <p:nvPr/>
        </p:nvSpPr>
        <p:spPr bwMode="auto">
          <a:xfrm>
            <a:off x="5711825" y="1412875"/>
            <a:ext cx="2779713" cy="1981200"/>
          </a:xfrm>
          <a:prstGeom prst="star16">
            <a:avLst>
              <a:gd name="adj" fmla="val 37500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51009" name="Oval 33"/>
          <p:cNvSpPr>
            <a:spLocks noChangeArrowheads="1"/>
          </p:cNvSpPr>
          <p:nvPr/>
        </p:nvSpPr>
        <p:spPr bwMode="auto">
          <a:xfrm>
            <a:off x="6034088" y="1700213"/>
            <a:ext cx="2262187" cy="1549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Mut</a:t>
            </a:r>
          </a:p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Replication Unit</a:t>
            </a:r>
            <a:endParaRPr lang="en-US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51010" name="AutoShape 34"/>
          <p:cNvSpPr>
            <a:spLocks noChangeArrowheads="1"/>
          </p:cNvSpPr>
          <p:nvPr/>
        </p:nvSpPr>
        <p:spPr bwMode="auto">
          <a:xfrm rot="21560332" flipH="1">
            <a:off x="4999038" y="4005263"/>
            <a:ext cx="2322512" cy="282575"/>
          </a:xfrm>
          <a:prstGeom prst="notchedRightArrow">
            <a:avLst>
              <a:gd name="adj1" fmla="val 50000"/>
              <a:gd name="adj2" fmla="val 205477"/>
            </a:avLst>
          </a:pr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51011" name="AutoShape 35"/>
          <p:cNvSpPr>
            <a:spLocks noChangeArrowheads="1"/>
          </p:cNvSpPr>
          <p:nvPr/>
        </p:nvSpPr>
        <p:spPr bwMode="auto">
          <a:xfrm rot="17997856" flipH="1">
            <a:off x="5311775" y="3979863"/>
            <a:ext cx="2016125" cy="317500"/>
          </a:xfrm>
          <a:prstGeom prst="notchedRightArrow">
            <a:avLst>
              <a:gd name="adj1" fmla="val 50000"/>
              <a:gd name="adj2" fmla="val 158750"/>
            </a:avLst>
          </a:prstGeom>
          <a:gradFill rotWithShape="1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51012" name="Line 36"/>
          <p:cNvSpPr>
            <a:spLocks noChangeShapeType="1"/>
          </p:cNvSpPr>
          <p:nvPr/>
        </p:nvSpPr>
        <p:spPr bwMode="auto">
          <a:xfrm flipV="1">
            <a:off x="4010025" y="4365625"/>
            <a:ext cx="242888" cy="935038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51013" name="AutoShape 37"/>
          <p:cNvSpPr>
            <a:spLocks noChangeArrowheads="1"/>
          </p:cNvSpPr>
          <p:nvPr/>
        </p:nvSpPr>
        <p:spPr bwMode="auto">
          <a:xfrm>
            <a:off x="390525" y="4868863"/>
            <a:ext cx="3076575" cy="1663700"/>
          </a:xfrm>
          <a:prstGeom prst="irregularSeal2">
            <a:avLst/>
          </a:prstGeom>
          <a:solidFill>
            <a:srgbClr val="FFFF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WT+Mut </a:t>
            </a:r>
          </a:p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</a:p>
          <a:p>
            <a:pPr algn="l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Virus</a:t>
            </a:r>
          </a:p>
        </p:txBody>
      </p:sp>
      <p:sp>
        <p:nvSpPr>
          <p:cNvPr id="1151014" name="AutoShape 38"/>
          <p:cNvSpPr>
            <a:spLocks noChangeArrowheads="1"/>
          </p:cNvSpPr>
          <p:nvPr/>
        </p:nvSpPr>
        <p:spPr bwMode="auto">
          <a:xfrm rot="20916809" flipH="1">
            <a:off x="2406650" y="4941888"/>
            <a:ext cx="1635125" cy="619125"/>
          </a:xfrm>
          <a:prstGeom prst="notchedRightArrow">
            <a:avLst>
              <a:gd name="adj1" fmla="val 50000"/>
              <a:gd name="adj2" fmla="val 6602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51015" name="Text Box 39"/>
          <p:cNvSpPr txBox="1">
            <a:spLocks noChangeArrowheads="1"/>
          </p:cNvSpPr>
          <p:nvPr/>
        </p:nvSpPr>
        <p:spPr bwMode="auto">
          <a:xfrm>
            <a:off x="7015163" y="4941888"/>
            <a:ext cx="13684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4000" b="1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en-US" sz="32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WT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1017" name="Text Box 41"/>
          <p:cNvSpPr txBox="1">
            <a:spLocks noChangeArrowheads="1"/>
          </p:cNvSpPr>
          <p:nvPr/>
        </p:nvSpPr>
        <p:spPr bwMode="auto">
          <a:xfrm>
            <a:off x="9607550" y="692150"/>
            <a:ext cx="455613" cy="7159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4800" b="1">
                <a:solidFill>
                  <a:schemeClr val="bg1"/>
                </a:solidFill>
                <a:latin typeface="Symbol" pitchFamily="18" charset="2"/>
                <a:cs typeface="Miriam" pitchFamily="2" charset="-79"/>
              </a:rPr>
              <a:t>d</a:t>
            </a:r>
            <a:endParaRPr lang="en-US" sz="48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grpSp>
        <p:nvGrpSpPr>
          <p:cNvPr id="1151018" name="Group 42"/>
          <p:cNvGrpSpPr>
            <a:grpSpLocks/>
          </p:cNvGrpSpPr>
          <p:nvPr/>
        </p:nvGrpSpPr>
        <p:grpSpPr bwMode="auto">
          <a:xfrm>
            <a:off x="6656388" y="4365625"/>
            <a:ext cx="887412" cy="887413"/>
            <a:chOff x="2976" y="2736"/>
            <a:chExt cx="559" cy="559"/>
          </a:xfrm>
        </p:grpSpPr>
        <p:sp>
          <p:nvSpPr>
            <p:cNvPr id="1151019" name="Freeform 43"/>
            <p:cNvSpPr>
              <a:spLocks/>
            </p:cNvSpPr>
            <p:nvPr/>
          </p:nvSpPr>
          <p:spPr bwMode="auto">
            <a:xfrm>
              <a:off x="2991" y="2751"/>
              <a:ext cx="529" cy="529"/>
            </a:xfrm>
            <a:custGeom>
              <a:avLst/>
              <a:gdLst>
                <a:gd name="T0" fmla="*/ 237 w 529"/>
                <a:gd name="T1" fmla="*/ 1 h 529"/>
                <a:gd name="T2" fmla="*/ 185 w 529"/>
                <a:gd name="T3" fmla="*/ 12 h 529"/>
                <a:gd name="T4" fmla="*/ 138 w 529"/>
                <a:gd name="T5" fmla="*/ 32 h 529"/>
                <a:gd name="T6" fmla="*/ 96 w 529"/>
                <a:gd name="T7" fmla="*/ 60 h 529"/>
                <a:gd name="T8" fmla="*/ 60 w 529"/>
                <a:gd name="T9" fmla="*/ 96 h 529"/>
                <a:gd name="T10" fmla="*/ 32 w 529"/>
                <a:gd name="T11" fmla="*/ 138 h 529"/>
                <a:gd name="T12" fmla="*/ 12 w 529"/>
                <a:gd name="T13" fmla="*/ 185 h 529"/>
                <a:gd name="T14" fmla="*/ 1 w 529"/>
                <a:gd name="T15" fmla="*/ 237 h 529"/>
                <a:gd name="T16" fmla="*/ 1 w 529"/>
                <a:gd name="T17" fmla="*/ 291 h 529"/>
                <a:gd name="T18" fmla="*/ 12 w 529"/>
                <a:gd name="T19" fmla="*/ 343 h 529"/>
                <a:gd name="T20" fmla="*/ 32 w 529"/>
                <a:gd name="T21" fmla="*/ 390 h 529"/>
                <a:gd name="T22" fmla="*/ 60 w 529"/>
                <a:gd name="T23" fmla="*/ 432 h 529"/>
                <a:gd name="T24" fmla="*/ 96 w 529"/>
                <a:gd name="T25" fmla="*/ 468 h 529"/>
                <a:gd name="T26" fmla="*/ 138 w 529"/>
                <a:gd name="T27" fmla="*/ 496 h 529"/>
                <a:gd name="T28" fmla="*/ 185 w 529"/>
                <a:gd name="T29" fmla="*/ 516 h 529"/>
                <a:gd name="T30" fmla="*/ 237 w 529"/>
                <a:gd name="T31" fmla="*/ 527 h 529"/>
                <a:gd name="T32" fmla="*/ 291 w 529"/>
                <a:gd name="T33" fmla="*/ 527 h 529"/>
                <a:gd name="T34" fmla="*/ 343 w 529"/>
                <a:gd name="T35" fmla="*/ 516 h 529"/>
                <a:gd name="T36" fmla="*/ 390 w 529"/>
                <a:gd name="T37" fmla="*/ 496 h 529"/>
                <a:gd name="T38" fmla="*/ 432 w 529"/>
                <a:gd name="T39" fmla="*/ 468 h 529"/>
                <a:gd name="T40" fmla="*/ 468 w 529"/>
                <a:gd name="T41" fmla="*/ 432 h 529"/>
                <a:gd name="T42" fmla="*/ 496 w 529"/>
                <a:gd name="T43" fmla="*/ 390 h 529"/>
                <a:gd name="T44" fmla="*/ 516 w 529"/>
                <a:gd name="T45" fmla="*/ 343 h 529"/>
                <a:gd name="T46" fmla="*/ 527 w 529"/>
                <a:gd name="T47" fmla="*/ 291 h 529"/>
                <a:gd name="T48" fmla="*/ 527 w 529"/>
                <a:gd name="T49" fmla="*/ 237 h 529"/>
                <a:gd name="T50" fmla="*/ 516 w 529"/>
                <a:gd name="T51" fmla="*/ 185 h 529"/>
                <a:gd name="T52" fmla="*/ 496 w 529"/>
                <a:gd name="T53" fmla="*/ 138 h 529"/>
                <a:gd name="T54" fmla="*/ 468 w 529"/>
                <a:gd name="T55" fmla="*/ 96 h 529"/>
                <a:gd name="T56" fmla="*/ 432 w 529"/>
                <a:gd name="T57" fmla="*/ 60 h 529"/>
                <a:gd name="T58" fmla="*/ 390 w 529"/>
                <a:gd name="T59" fmla="*/ 32 h 529"/>
                <a:gd name="T60" fmla="*/ 343 w 529"/>
                <a:gd name="T61" fmla="*/ 12 h 529"/>
                <a:gd name="T62" fmla="*/ 291 w 529"/>
                <a:gd name="T63" fmla="*/ 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9" h="529">
                  <a:moveTo>
                    <a:pt x="264" y="0"/>
                  </a:moveTo>
                  <a:lnTo>
                    <a:pt x="237" y="1"/>
                  </a:lnTo>
                  <a:lnTo>
                    <a:pt x="211" y="5"/>
                  </a:lnTo>
                  <a:lnTo>
                    <a:pt x="185" y="12"/>
                  </a:lnTo>
                  <a:lnTo>
                    <a:pt x="161" y="21"/>
                  </a:lnTo>
                  <a:lnTo>
                    <a:pt x="138" y="32"/>
                  </a:lnTo>
                  <a:lnTo>
                    <a:pt x="116" y="45"/>
                  </a:lnTo>
                  <a:lnTo>
                    <a:pt x="96" y="60"/>
                  </a:lnTo>
                  <a:lnTo>
                    <a:pt x="77" y="77"/>
                  </a:lnTo>
                  <a:lnTo>
                    <a:pt x="60" y="96"/>
                  </a:lnTo>
                  <a:lnTo>
                    <a:pt x="45" y="116"/>
                  </a:lnTo>
                  <a:lnTo>
                    <a:pt x="32" y="138"/>
                  </a:lnTo>
                  <a:lnTo>
                    <a:pt x="21" y="161"/>
                  </a:lnTo>
                  <a:lnTo>
                    <a:pt x="12" y="185"/>
                  </a:lnTo>
                  <a:lnTo>
                    <a:pt x="5" y="211"/>
                  </a:lnTo>
                  <a:lnTo>
                    <a:pt x="1" y="237"/>
                  </a:lnTo>
                  <a:lnTo>
                    <a:pt x="0" y="264"/>
                  </a:lnTo>
                  <a:lnTo>
                    <a:pt x="1" y="291"/>
                  </a:lnTo>
                  <a:lnTo>
                    <a:pt x="5" y="317"/>
                  </a:lnTo>
                  <a:lnTo>
                    <a:pt x="12" y="343"/>
                  </a:lnTo>
                  <a:lnTo>
                    <a:pt x="21" y="367"/>
                  </a:lnTo>
                  <a:lnTo>
                    <a:pt x="32" y="390"/>
                  </a:lnTo>
                  <a:lnTo>
                    <a:pt x="45" y="412"/>
                  </a:lnTo>
                  <a:lnTo>
                    <a:pt x="60" y="432"/>
                  </a:lnTo>
                  <a:lnTo>
                    <a:pt x="77" y="451"/>
                  </a:lnTo>
                  <a:lnTo>
                    <a:pt x="96" y="468"/>
                  </a:lnTo>
                  <a:lnTo>
                    <a:pt x="116" y="483"/>
                  </a:lnTo>
                  <a:lnTo>
                    <a:pt x="138" y="496"/>
                  </a:lnTo>
                  <a:lnTo>
                    <a:pt x="161" y="507"/>
                  </a:lnTo>
                  <a:lnTo>
                    <a:pt x="185" y="516"/>
                  </a:lnTo>
                  <a:lnTo>
                    <a:pt x="211" y="523"/>
                  </a:lnTo>
                  <a:lnTo>
                    <a:pt x="237" y="527"/>
                  </a:lnTo>
                  <a:lnTo>
                    <a:pt x="264" y="528"/>
                  </a:lnTo>
                  <a:lnTo>
                    <a:pt x="291" y="527"/>
                  </a:lnTo>
                  <a:lnTo>
                    <a:pt x="317" y="523"/>
                  </a:lnTo>
                  <a:lnTo>
                    <a:pt x="343" y="516"/>
                  </a:lnTo>
                  <a:lnTo>
                    <a:pt x="367" y="507"/>
                  </a:lnTo>
                  <a:lnTo>
                    <a:pt x="390" y="496"/>
                  </a:lnTo>
                  <a:lnTo>
                    <a:pt x="412" y="483"/>
                  </a:lnTo>
                  <a:lnTo>
                    <a:pt x="432" y="468"/>
                  </a:lnTo>
                  <a:lnTo>
                    <a:pt x="451" y="451"/>
                  </a:lnTo>
                  <a:lnTo>
                    <a:pt x="468" y="432"/>
                  </a:lnTo>
                  <a:lnTo>
                    <a:pt x="483" y="412"/>
                  </a:lnTo>
                  <a:lnTo>
                    <a:pt x="496" y="390"/>
                  </a:lnTo>
                  <a:lnTo>
                    <a:pt x="507" y="367"/>
                  </a:lnTo>
                  <a:lnTo>
                    <a:pt x="516" y="343"/>
                  </a:lnTo>
                  <a:lnTo>
                    <a:pt x="523" y="317"/>
                  </a:lnTo>
                  <a:lnTo>
                    <a:pt x="527" y="291"/>
                  </a:lnTo>
                  <a:lnTo>
                    <a:pt x="528" y="264"/>
                  </a:lnTo>
                  <a:lnTo>
                    <a:pt x="527" y="237"/>
                  </a:lnTo>
                  <a:lnTo>
                    <a:pt x="523" y="211"/>
                  </a:lnTo>
                  <a:lnTo>
                    <a:pt x="516" y="185"/>
                  </a:lnTo>
                  <a:lnTo>
                    <a:pt x="507" y="161"/>
                  </a:lnTo>
                  <a:lnTo>
                    <a:pt x="496" y="138"/>
                  </a:lnTo>
                  <a:lnTo>
                    <a:pt x="483" y="116"/>
                  </a:lnTo>
                  <a:lnTo>
                    <a:pt x="468" y="96"/>
                  </a:lnTo>
                  <a:lnTo>
                    <a:pt x="451" y="77"/>
                  </a:lnTo>
                  <a:lnTo>
                    <a:pt x="432" y="60"/>
                  </a:lnTo>
                  <a:lnTo>
                    <a:pt x="412" y="45"/>
                  </a:lnTo>
                  <a:lnTo>
                    <a:pt x="390" y="32"/>
                  </a:lnTo>
                  <a:lnTo>
                    <a:pt x="367" y="21"/>
                  </a:lnTo>
                  <a:lnTo>
                    <a:pt x="343" y="12"/>
                  </a:lnTo>
                  <a:lnTo>
                    <a:pt x="317" y="5"/>
                  </a:lnTo>
                  <a:lnTo>
                    <a:pt x="291" y="1"/>
                  </a:lnTo>
                  <a:lnTo>
                    <a:pt x="264" y="0"/>
                  </a:lnTo>
                </a:path>
              </a:pathLst>
            </a:custGeom>
            <a:solidFill>
              <a:srgbClr val="00CC00"/>
            </a:solidFill>
            <a:ln w="9525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51020" name="Freeform 44"/>
            <p:cNvSpPr>
              <a:spLocks/>
            </p:cNvSpPr>
            <p:nvPr/>
          </p:nvSpPr>
          <p:spPr bwMode="auto">
            <a:xfrm>
              <a:off x="3058" y="2818"/>
              <a:ext cx="396" cy="396"/>
            </a:xfrm>
            <a:custGeom>
              <a:avLst/>
              <a:gdLst>
                <a:gd name="T0" fmla="*/ 21 w 396"/>
                <a:gd name="T1" fmla="*/ 0 h 396"/>
                <a:gd name="T2" fmla="*/ 0 w 396"/>
                <a:gd name="T3" fmla="*/ 21 h 396"/>
                <a:gd name="T4" fmla="*/ 374 w 396"/>
                <a:gd name="T5" fmla="*/ 395 h 396"/>
                <a:gd name="T6" fmla="*/ 395 w 396"/>
                <a:gd name="T7" fmla="*/ 374 h 396"/>
                <a:gd name="T8" fmla="*/ 21 w 396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21" y="0"/>
                  </a:moveTo>
                  <a:lnTo>
                    <a:pt x="0" y="21"/>
                  </a:lnTo>
                  <a:lnTo>
                    <a:pt x="374" y="395"/>
                  </a:lnTo>
                  <a:lnTo>
                    <a:pt x="395" y="374"/>
                  </a:lnTo>
                  <a:lnTo>
                    <a:pt x="21" y="0"/>
                  </a:lnTo>
                </a:path>
              </a:pathLst>
            </a:custGeom>
            <a:solidFill>
              <a:srgbClr val="4D4D4D"/>
            </a:solidFill>
            <a:ln w="762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51021" name="Freeform 45"/>
            <p:cNvSpPr>
              <a:spLocks/>
            </p:cNvSpPr>
            <p:nvPr/>
          </p:nvSpPr>
          <p:spPr bwMode="auto">
            <a:xfrm>
              <a:off x="2976" y="2736"/>
              <a:ext cx="559" cy="559"/>
            </a:xfrm>
            <a:custGeom>
              <a:avLst/>
              <a:gdLst>
                <a:gd name="T0" fmla="*/ 220 w 559"/>
                <a:gd name="T1" fmla="*/ 6 h 559"/>
                <a:gd name="T2" fmla="*/ 147 w 559"/>
                <a:gd name="T3" fmla="*/ 33 h 559"/>
                <a:gd name="T4" fmla="*/ 101 w 559"/>
                <a:gd name="T5" fmla="*/ 65 h 559"/>
                <a:gd name="T6" fmla="*/ 50 w 559"/>
                <a:gd name="T7" fmla="*/ 121 h 559"/>
                <a:gd name="T8" fmla="*/ 22 w 559"/>
                <a:gd name="T9" fmla="*/ 170 h 559"/>
                <a:gd name="T10" fmla="*/ 5 w 559"/>
                <a:gd name="T11" fmla="*/ 226 h 559"/>
                <a:gd name="T12" fmla="*/ 1 w 559"/>
                <a:gd name="T13" fmla="*/ 306 h 559"/>
                <a:gd name="T14" fmla="*/ 13 w 559"/>
                <a:gd name="T15" fmla="*/ 364 h 559"/>
                <a:gd name="T16" fmla="*/ 46 w 559"/>
                <a:gd name="T17" fmla="*/ 433 h 559"/>
                <a:gd name="T18" fmla="*/ 82 w 559"/>
                <a:gd name="T19" fmla="*/ 476 h 559"/>
                <a:gd name="T20" fmla="*/ 125 w 559"/>
                <a:gd name="T21" fmla="*/ 512 h 559"/>
                <a:gd name="T22" fmla="*/ 194 w 559"/>
                <a:gd name="T23" fmla="*/ 545 h 559"/>
                <a:gd name="T24" fmla="*/ 252 w 559"/>
                <a:gd name="T25" fmla="*/ 557 h 559"/>
                <a:gd name="T26" fmla="*/ 332 w 559"/>
                <a:gd name="T27" fmla="*/ 553 h 559"/>
                <a:gd name="T28" fmla="*/ 388 w 559"/>
                <a:gd name="T29" fmla="*/ 536 h 559"/>
                <a:gd name="T30" fmla="*/ 437 w 559"/>
                <a:gd name="T31" fmla="*/ 508 h 559"/>
                <a:gd name="T32" fmla="*/ 493 w 559"/>
                <a:gd name="T33" fmla="*/ 458 h 559"/>
                <a:gd name="T34" fmla="*/ 525 w 559"/>
                <a:gd name="T35" fmla="*/ 411 h 559"/>
                <a:gd name="T36" fmla="*/ 552 w 559"/>
                <a:gd name="T37" fmla="*/ 338 h 559"/>
                <a:gd name="T38" fmla="*/ 558 w 559"/>
                <a:gd name="T39" fmla="*/ 279 h 559"/>
                <a:gd name="T40" fmla="*/ 552 w 559"/>
                <a:gd name="T41" fmla="*/ 220 h 559"/>
                <a:gd name="T42" fmla="*/ 525 w 559"/>
                <a:gd name="T43" fmla="*/ 147 h 559"/>
                <a:gd name="T44" fmla="*/ 493 w 559"/>
                <a:gd name="T45" fmla="*/ 101 h 559"/>
                <a:gd name="T46" fmla="*/ 437 w 559"/>
                <a:gd name="T47" fmla="*/ 50 h 559"/>
                <a:gd name="T48" fmla="*/ 388 w 559"/>
                <a:gd name="T49" fmla="*/ 22 h 559"/>
                <a:gd name="T50" fmla="*/ 332 w 559"/>
                <a:gd name="T51" fmla="*/ 5 h 559"/>
                <a:gd name="T52" fmla="*/ 252 w 559"/>
                <a:gd name="T53" fmla="*/ 1 h 559"/>
                <a:gd name="T54" fmla="*/ 332 w 559"/>
                <a:gd name="T55" fmla="*/ 35 h 559"/>
                <a:gd name="T56" fmla="*/ 352 w 559"/>
                <a:gd name="T57" fmla="*/ 41 h 559"/>
                <a:gd name="T58" fmla="*/ 421 w 559"/>
                <a:gd name="T59" fmla="*/ 74 h 559"/>
                <a:gd name="T60" fmla="*/ 437 w 559"/>
                <a:gd name="T61" fmla="*/ 86 h 559"/>
                <a:gd name="T62" fmla="*/ 487 w 559"/>
                <a:gd name="T63" fmla="*/ 142 h 559"/>
                <a:gd name="T64" fmla="*/ 497 w 559"/>
                <a:gd name="T65" fmla="*/ 159 h 559"/>
                <a:gd name="T66" fmla="*/ 524 w 559"/>
                <a:gd name="T67" fmla="*/ 232 h 559"/>
                <a:gd name="T68" fmla="*/ 527 w 559"/>
                <a:gd name="T69" fmla="*/ 252 h 559"/>
                <a:gd name="T70" fmla="*/ 523 w 559"/>
                <a:gd name="T71" fmla="*/ 332 h 559"/>
                <a:gd name="T72" fmla="*/ 517 w 559"/>
                <a:gd name="T73" fmla="*/ 352 h 559"/>
                <a:gd name="T74" fmla="*/ 484 w 559"/>
                <a:gd name="T75" fmla="*/ 421 h 559"/>
                <a:gd name="T76" fmla="*/ 472 w 559"/>
                <a:gd name="T77" fmla="*/ 437 h 559"/>
                <a:gd name="T78" fmla="*/ 416 w 559"/>
                <a:gd name="T79" fmla="*/ 487 h 559"/>
                <a:gd name="T80" fmla="*/ 399 w 559"/>
                <a:gd name="T81" fmla="*/ 497 h 559"/>
                <a:gd name="T82" fmla="*/ 326 w 559"/>
                <a:gd name="T83" fmla="*/ 524 h 559"/>
                <a:gd name="T84" fmla="*/ 306 w 559"/>
                <a:gd name="T85" fmla="*/ 527 h 559"/>
                <a:gd name="T86" fmla="*/ 226 w 559"/>
                <a:gd name="T87" fmla="*/ 523 h 559"/>
                <a:gd name="T88" fmla="*/ 206 w 559"/>
                <a:gd name="T89" fmla="*/ 517 h 559"/>
                <a:gd name="T90" fmla="*/ 137 w 559"/>
                <a:gd name="T91" fmla="*/ 484 h 559"/>
                <a:gd name="T92" fmla="*/ 122 w 559"/>
                <a:gd name="T93" fmla="*/ 472 h 559"/>
                <a:gd name="T94" fmla="*/ 71 w 559"/>
                <a:gd name="T95" fmla="*/ 416 h 559"/>
                <a:gd name="T96" fmla="*/ 61 w 559"/>
                <a:gd name="T97" fmla="*/ 399 h 559"/>
                <a:gd name="T98" fmla="*/ 34 w 559"/>
                <a:gd name="T99" fmla="*/ 326 h 559"/>
                <a:gd name="T100" fmla="*/ 31 w 559"/>
                <a:gd name="T101" fmla="*/ 306 h 559"/>
                <a:gd name="T102" fmla="*/ 35 w 559"/>
                <a:gd name="T103" fmla="*/ 226 h 559"/>
                <a:gd name="T104" fmla="*/ 41 w 559"/>
                <a:gd name="T105" fmla="*/ 206 h 559"/>
                <a:gd name="T106" fmla="*/ 74 w 559"/>
                <a:gd name="T107" fmla="*/ 137 h 559"/>
                <a:gd name="T108" fmla="*/ 86 w 559"/>
                <a:gd name="T109" fmla="*/ 122 h 559"/>
                <a:gd name="T110" fmla="*/ 142 w 559"/>
                <a:gd name="T111" fmla="*/ 71 h 559"/>
                <a:gd name="T112" fmla="*/ 159 w 559"/>
                <a:gd name="T113" fmla="*/ 61 h 559"/>
                <a:gd name="T114" fmla="*/ 232 w 559"/>
                <a:gd name="T115" fmla="*/ 34 h 559"/>
                <a:gd name="T116" fmla="*/ 252 w 559"/>
                <a:gd name="T117" fmla="*/ 31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9" h="559">
                  <a:moveTo>
                    <a:pt x="252" y="1"/>
                  </a:moveTo>
                  <a:lnTo>
                    <a:pt x="226" y="5"/>
                  </a:lnTo>
                  <a:lnTo>
                    <a:pt x="220" y="6"/>
                  </a:lnTo>
                  <a:lnTo>
                    <a:pt x="194" y="13"/>
                  </a:lnTo>
                  <a:lnTo>
                    <a:pt x="170" y="22"/>
                  </a:lnTo>
                  <a:lnTo>
                    <a:pt x="147" y="33"/>
                  </a:lnTo>
                  <a:lnTo>
                    <a:pt x="125" y="46"/>
                  </a:lnTo>
                  <a:lnTo>
                    <a:pt x="121" y="50"/>
                  </a:lnTo>
                  <a:lnTo>
                    <a:pt x="101" y="65"/>
                  </a:lnTo>
                  <a:lnTo>
                    <a:pt x="82" y="82"/>
                  </a:lnTo>
                  <a:lnTo>
                    <a:pt x="65" y="101"/>
                  </a:lnTo>
                  <a:lnTo>
                    <a:pt x="50" y="121"/>
                  </a:lnTo>
                  <a:lnTo>
                    <a:pt x="46" y="125"/>
                  </a:lnTo>
                  <a:lnTo>
                    <a:pt x="33" y="147"/>
                  </a:lnTo>
                  <a:lnTo>
                    <a:pt x="22" y="170"/>
                  </a:lnTo>
                  <a:lnTo>
                    <a:pt x="13" y="194"/>
                  </a:lnTo>
                  <a:lnTo>
                    <a:pt x="6" y="220"/>
                  </a:lnTo>
                  <a:lnTo>
                    <a:pt x="5" y="226"/>
                  </a:lnTo>
                  <a:lnTo>
                    <a:pt x="1" y="252"/>
                  </a:lnTo>
                  <a:lnTo>
                    <a:pt x="0" y="279"/>
                  </a:lnTo>
                  <a:lnTo>
                    <a:pt x="1" y="306"/>
                  </a:lnTo>
                  <a:lnTo>
                    <a:pt x="5" y="332"/>
                  </a:lnTo>
                  <a:lnTo>
                    <a:pt x="6" y="338"/>
                  </a:lnTo>
                  <a:lnTo>
                    <a:pt x="13" y="364"/>
                  </a:lnTo>
                  <a:lnTo>
                    <a:pt x="22" y="388"/>
                  </a:lnTo>
                  <a:lnTo>
                    <a:pt x="33" y="411"/>
                  </a:lnTo>
                  <a:lnTo>
                    <a:pt x="46" y="433"/>
                  </a:lnTo>
                  <a:lnTo>
                    <a:pt x="50" y="437"/>
                  </a:lnTo>
                  <a:lnTo>
                    <a:pt x="65" y="458"/>
                  </a:lnTo>
                  <a:lnTo>
                    <a:pt x="82" y="476"/>
                  </a:lnTo>
                  <a:lnTo>
                    <a:pt x="101" y="493"/>
                  </a:lnTo>
                  <a:lnTo>
                    <a:pt x="121" y="508"/>
                  </a:lnTo>
                  <a:lnTo>
                    <a:pt x="125" y="512"/>
                  </a:lnTo>
                  <a:lnTo>
                    <a:pt x="147" y="525"/>
                  </a:lnTo>
                  <a:lnTo>
                    <a:pt x="170" y="536"/>
                  </a:lnTo>
                  <a:lnTo>
                    <a:pt x="194" y="545"/>
                  </a:lnTo>
                  <a:lnTo>
                    <a:pt x="220" y="552"/>
                  </a:lnTo>
                  <a:lnTo>
                    <a:pt x="226" y="553"/>
                  </a:lnTo>
                  <a:lnTo>
                    <a:pt x="252" y="557"/>
                  </a:lnTo>
                  <a:lnTo>
                    <a:pt x="279" y="558"/>
                  </a:lnTo>
                  <a:lnTo>
                    <a:pt x="306" y="557"/>
                  </a:lnTo>
                  <a:lnTo>
                    <a:pt x="332" y="553"/>
                  </a:lnTo>
                  <a:lnTo>
                    <a:pt x="338" y="552"/>
                  </a:lnTo>
                  <a:lnTo>
                    <a:pt x="364" y="545"/>
                  </a:lnTo>
                  <a:lnTo>
                    <a:pt x="388" y="536"/>
                  </a:lnTo>
                  <a:lnTo>
                    <a:pt x="411" y="525"/>
                  </a:lnTo>
                  <a:lnTo>
                    <a:pt x="433" y="512"/>
                  </a:lnTo>
                  <a:lnTo>
                    <a:pt x="437" y="508"/>
                  </a:lnTo>
                  <a:lnTo>
                    <a:pt x="458" y="493"/>
                  </a:lnTo>
                  <a:lnTo>
                    <a:pt x="476" y="476"/>
                  </a:lnTo>
                  <a:lnTo>
                    <a:pt x="493" y="458"/>
                  </a:lnTo>
                  <a:lnTo>
                    <a:pt x="508" y="437"/>
                  </a:lnTo>
                  <a:lnTo>
                    <a:pt x="512" y="433"/>
                  </a:lnTo>
                  <a:lnTo>
                    <a:pt x="525" y="411"/>
                  </a:lnTo>
                  <a:lnTo>
                    <a:pt x="536" y="388"/>
                  </a:lnTo>
                  <a:lnTo>
                    <a:pt x="545" y="364"/>
                  </a:lnTo>
                  <a:lnTo>
                    <a:pt x="552" y="338"/>
                  </a:lnTo>
                  <a:lnTo>
                    <a:pt x="553" y="332"/>
                  </a:lnTo>
                  <a:lnTo>
                    <a:pt x="557" y="306"/>
                  </a:lnTo>
                  <a:lnTo>
                    <a:pt x="558" y="279"/>
                  </a:lnTo>
                  <a:lnTo>
                    <a:pt x="557" y="252"/>
                  </a:lnTo>
                  <a:lnTo>
                    <a:pt x="553" y="226"/>
                  </a:lnTo>
                  <a:lnTo>
                    <a:pt x="552" y="220"/>
                  </a:lnTo>
                  <a:lnTo>
                    <a:pt x="545" y="194"/>
                  </a:lnTo>
                  <a:lnTo>
                    <a:pt x="536" y="170"/>
                  </a:lnTo>
                  <a:lnTo>
                    <a:pt x="525" y="147"/>
                  </a:lnTo>
                  <a:lnTo>
                    <a:pt x="512" y="125"/>
                  </a:lnTo>
                  <a:lnTo>
                    <a:pt x="508" y="121"/>
                  </a:lnTo>
                  <a:lnTo>
                    <a:pt x="493" y="101"/>
                  </a:lnTo>
                  <a:lnTo>
                    <a:pt x="476" y="82"/>
                  </a:lnTo>
                  <a:lnTo>
                    <a:pt x="458" y="65"/>
                  </a:lnTo>
                  <a:lnTo>
                    <a:pt x="437" y="50"/>
                  </a:lnTo>
                  <a:lnTo>
                    <a:pt x="433" y="46"/>
                  </a:lnTo>
                  <a:lnTo>
                    <a:pt x="411" y="33"/>
                  </a:lnTo>
                  <a:lnTo>
                    <a:pt x="388" y="22"/>
                  </a:lnTo>
                  <a:lnTo>
                    <a:pt x="364" y="13"/>
                  </a:lnTo>
                  <a:lnTo>
                    <a:pt x="338" y="6"/>
                  </a:lnTo>
                  <a:lnTo>
                    <a:pt x="332" y="5"/>
                  </a:lnTo>
                  <a:lnTo>
                    <a:pt x="306" y="1"/>
                  </a:lnTo>
                  <a:lnTo>
                    <a:pt x="279" y="0"/>
                  </a:lnTo>
                  <a:lnTo>
                    <a:pt x="252" y="1"/>
                  </a:lnTo>
                  <a:lnTo>
                    <a:pt x="279" y="30"/>
                  </a:lnTo>
                  <a:lnTo>
                    <a:pt x="306" y="31"/>
                  </a:lnTo>
                  <a:lnTo>
                    <a:pt x="332" y="35"/>
                  </a:lnTo>
                  <a:lnTo>
                    <a:pt x="332" y="20"/>
                  </a:lnTo>
                  <a:lnTo>
                    <a:pt x="326" y="34"/>
                  </a:lnTo>
                  <a:lnTo>
                    <a:pt x="352" y="41"/>
                  </a:lnTo>
                  <a:lnTo>
                    <a:pt x="376" y="50"/>
                  </a:lnTo>
                  <a:lnTo>
                    <a:pt x="399" y="61"/>
                  </a:lnTo>
                  <a:lnTo>
                    <a:pt x="421" y="74"/>
                  </a:lnTo>
                  <a:lnTo>
                    <a:pt x="427" y="60"/>
                  </a:lnTo>
                  <a:lnTo>
                    <a:pt x="416" y="71"/>
                  </a:lnTo>
                  <a:lnTo>
                    <a:pt x="437" y="86"/>
                  </a:lnTo>
                  <a:lnTo>
                    <a:pt x="455" y="103"/>
                  </a:lnTo>
                  <a:lnTo>
                    <a:pt x="472" y="122"/>
                  </a:lnTo>
                  <a:lnTo>
                    <a:pt x="487" y="142"/>
                  </a:lnTo>
                  <a:lnTo>
                    <a:pt x="498" y="131"/>
                  </a:lnTo>
                  <a:lnTo>
                    <a:pt x="484" y="137"/>
                  </a:lnTo>
                  <a:lnTo>
                    <a:pt x="497" y="159"/>
                  </a:lnTo>
                  <a:lnTo>
                    <a:pt x="508" y="182"/>
                  </a:lnTo>
                  <a:lnTo>
                    <a:pt x="517" y="206"/>
                  </a:lnTo>
                  <a:lnTo>
                    <a:pt x="524" y="232"/>
                  </a:lnTo>
                  <a:lnTo>
                    <a:pt x="538" y="226"/>
                  </a:lnTo>
                  <a:lnTo>
                    <a:pt x="523" y="226"/>
                  </a:lnTo>
                  <a:lnTo>
                    <a:pt x="527" y="252"/>
                  </a:lnTo>
                  <a:lnTo>
                    <a:pt x="528" y="279"/>
                  </a:lnTo>
                  <a:lnTo>
                    <a:pt x="527" y="306"/>
                  </a:lnTo>
                  <a:lnTo>
                    <a:pt x="523" y="332"/>
                  </a:lnTo>
                  <a:lnTo>
                    <a:pt x="538" y="332"/>
                  </a:lnTo>
                  <a:lnTo>
                    <a:pt x="524" y="326"/>
                  </a:lnTo>
                  <a:lnTo>
                    <a:pt x="517" y="352"/>
                  </a:lnTo>
                  <a:lnTo>
                    <a:pt x="508" y="376"/>
                  </a:lnTo>
                  <a:lnTo>
                    <a:pt x="497" y="399"/>
                  </a:lnTo>
                  <a:lnTo>
                    <a:pt x="484" y="421"/>
                  </a:lnTo>
                  <a:lnTo>
                    <a:pt x="498" y="427"/>
                  </a:lnTo>
                  <a:lnTo>
                    <a:pt x="487" y="416"/>
                  </a:lnTo>
                  <a:lnTo>
                    <a:pt x="472" y="437"/>
                  </a:lnTo>
                  <a:lnTo>
                    <a:pt x="455" y="455"/>
                  </a:lnTo>
                  <a:lnTo>
                    <a:pt x="437" y="472"/>
                  </a:lnTo>
                  <a:lnTo>
                    <a:pt x="416" y="487"/>
                  </a:lnTo>
                  <a:lnTo>
                    <a:pt x="427" y="498"/>
                  </a:lnTo>
                  <a:lnTo>
                    <a:pt x="421" y="484"/>
                  </a:lnTo>
                  <a:lnTo>
                    <a:pt x="399" y="497"/>
                  </a:lnTo>
                  <a:lnTo>
                    <a:pt x="376" y="508"/>
                  </a:lnTo>
                  <a:lnTo>
                    <a:pt x="352" y="517"/>
                  </a:lnTo>
                  <a:lnTo>
                    <a:pt x="326" y="524"/>
                  </a:lnTo>
                  <a:lnTo>
                    <a:pt x="332" y="538"/>
                  </a:lnTo>
                  <a:lnTo>
                    <a:pt x="332" y="523"/>
                  </a:lnTo>
                  <a:lnTo>
                    <a:pt x="306" y="527"/>
                  </a:lnTo>
                  <a:lnTo>
                    <a:pt x="279" y="528"/>
                  </a:lnTo>
                  <a:lnTo>
                    <a:pt x="252" y="527"/>
                  </a:lnTo>
                  <a:lnTo>
                    <a:pt x="226" y="523"/>
                  </a:lnTo>
                  <a:lnTo>
                    <a:pt x="226" y="538"/>
                  </a:lnTo>
                  <a:lnTo>
                    <a:pt x="232" y="524"/>
                  </a:lnTo>
                  <a:lnTo>
                    <a:pt x="206" y="517"/>
                  </a:lnTo>
                  <a:lnTo>
                    <a:pt x="182" y="508"/>
                  </a:lnTo>
                  <a:lnTo>
                    <a:pt x="159" y="497"/>
                  </a:lnTo>
                  <a:lnTo>
                    <a:pt x="137" y="484"/>
                  </a:lnTo>
                  <a:lnTo>
                    <a:pt x="131" y="498"/>
                  </a:lnTo>
                  <a:lnTo>
                    <a:pt x="142" y="487"/>
                  </a:lnTo>
                  <a:lnTo>
                    <a:pt x="122" y="472"/>
                  </a:lnTo>
                  <a:lnTo>
                    <a:pt x="103" y="455"/>
                  </a:lnTo>
                  <a:lnTo>
                    <a:pt x="86" y="437"/>
                  </a:lnTo>
                  <a:lnTo>
                    <a:pt x="71" y="416"/>
                  </a:lnTo>
                  <a:lnTo>
                    <a:pt x="60" y="427"/>
                  </a:lnTo>
                  <a:lnTo>
                    <a:pt x="74" y="421"/>
                  </a:lnTo>
                  <a:lnTo>
                    <a:pt x="61" y="399"/>
                  </a:lnTo>
                  <a:lnTo>
                    <a:pt x="50" y="376"/>
                  </a:lnTo>
                  <a:lnTo>
                    <a:pt x="41" y="352"/>
                  </a:lnTo>
                  <a:lnTo>
                    <a:pt x="34" y="326"/>
                  </a:lnTo>
                  <a:lnTo>
                    <a:pt x="20" y="332"/>
                  </a:lnTo>
                  <a:lnTo>
                    <a:pt x="35" y="332"/>
                  </a:lnTo>
                  <a:lnTo>
                    <a:pt x="31" y="306"/>
                  </a:lnTo>
                  <a:lnTo>
                    <a:pt x="30" y="279"/>
                  </a:lnTo>
                  <a:lnTo>
                    <a:pt x="31" y="252"/>
                  </a:lnTo>
                  <a:lnTo>
                    <a:pt x="35" y="226"/>
                  </a:lnTo>
                  <a:lnTo>
                    <a:pt x="20" y="226"/>
                  </a:lnTo>
                  <a:lnTo>
                    <a:pt x="34" y="232"/>
                  </a:lnTo>
                  <a:lnTo>
                    <a:pt x="41" y="206"/>
                  </a:lnTo>
                  <a:lnTo>
                    <a:pt x="50" y="182"/>
                  </a:lnTo>
                  <a:lnTo>
                    <a:pt x="61" y="159"/>
                  </a:lnTo>
                  <a:lnTo>
                    <a:pt x="74" y="137"/>
                  </a:lnTo>
                  <a:lnTo>
                    <a:pt x="60" y="131"/>
                  </a:lnTo>
                  <a:lnTo>
                    <a:pt x="71" y="142"/>
                  </a:lnTo>
                  <a:lnTo>
                    <a:pt x="86" y="122"/>
                  </a:lnTo>
                  <a:lnTo>
                    <a:pt x="103" y="103"/>
                  </a:lnTo>
                  <a:lnTo>
                    <a:pt x="122" y="86"/>
                  </a:lnTo>
                  <a:lnTo>
                    <a:pt x="142" y="71"/>
                  </a:lnTo>
                  <a:lnTo>
                    <a:pt x="131" y="60"/>
                  </a:lnTo>
                  <a:lnTo>
                    <a:pt x="137" y="74"/>
                  </a:lnTo>
                  <a:lnTo>
                    <a:pt x="159" y="61"/>
                  </a:lnTo>
                  <a:lnTo>
                    <a:pt x="182" y="50"/>
                  </a:lnTo>
                  <a:lnTo>
                    <a:pt x="206" y="41"/>
                  </a:lnTo>
                  <a:lnTo>
                    <a:pt x="232" y="34"/>
                  </a:lnTo>
                  <a:lnTo>
                    <a:pt x="226" y="20"/>
                  </a:lnTo>
                  <a:lnTo>
                    <a:pt x="226" y="35"/>
                  </a:lnTo>
                  <a:lnTo>
                    <a:pt x="252" y="31"/>
                  </a:lnTo>
                  <a:lnTo>
                    <a:pt x="279" y="30"/>
                  </a:lnTo>
                  <a:lnTo>
                    <a:pt x="252" y="1"/>
                  </a:lnTo>
                </a:path>
              </a:pathLst>
            </a:custGeom>
            <a:solidFill>
              <a:srgbClr val="F90C07"/>
            </a:solidFill>
            <a:ln w="762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151022" name="Group 46"/>
          <p:cNvGrpSpPr>
            <a:grpSpLocks/>
          </p:cNvGrpSpPr>
          <p:nvPr/>
        </p:nvGrpSpPr>
        <p:grpSpPr bwMode="auto">
          <a:xfrm>
            <a:off x="5214938" y="2924175"/>
            <a:ext cx="720725" cy="649288"/>
            <a:chOff x="2976" y="2736"/>
            <a:chExt cx="559" cy="559"/>
          </a:xfrm>
        </p:grpSpPr>
        <p:sp>
          <p:nvSpPr>
            <p:cNvPr id="1151023" name="Freeform 47"/>
            <p:cNvSpPr>
              <a:spLocks/>
            </p:cNvSpPr>
            <p:nvPr/>
          </p:nvSpPr>
          <p:spPr bwMode="auto">
            <a:xfrm>
              <a:off x="2991" y="2751"/>
              <a:ext cx="529" cy="529"/>
            </a:xfrm>
            <a:custGeom>
              <a:avLst/>
              <a:gdLst>
                <a:gd name="T0" fmla="*/ 237 w 529"/>
                <a:gd name="T1" fmla="*/ 1 h 529"/>
                <a:gd name="T2" fmla="*/ 185 w 529"/>
                <a:gd name="T3" fmla="*/ 12 h 529"/>
                <a:gd name="T4" fmla="*/ 138 w 529"/>
                <a:gd name="T5" fmla="*/ 32 h 529"/>
                <a:gd name="T6" fmla="*/ 96 w 529"/>
                <a:gd name="T7" fmla="*/ 60 h 529"/>
                <a:gd name="T8" fmla="*/ 60 w 529"/>
                <a:gd name="T9" fmla="*/ 96 h 529"/>
                <a:gd name="T10" fmla="*/ 32 w 529"/>
                <a:gd name="T11" fmla="*/ 138 h 529"/>
                <a:gd name="T12" fmla="*/ 12 w 529"/>
                <a:gd name="T13" fmla="*/ 185 h 529"/>
                <a:gd name="T14" fmla="*/ 1 w 529"/>
                <a:gd name="T15" fmla="*/ 237 h 529"/>
                <a:gd name="T16" fmla="*/ 1 w 529"/>
                <a:gd name="T17" fmla="*/ 291 h 529"/>
                <a:gd name="T18" fmla="*/ 12 w 529"/>
                <a:gd name="T19" fmla="*/ 343 h 529"/>
                <a:gd name="T20" fmla="*/ 32 w 529"/>
                <a:gd name="T21" fmla="*/ 390 h 529"/>
                <a:gd name="T22" fmla="*/ 60 w 529"/>
                <a:gd name="T23" fmla="*/ 432 h 529"/>
                <a:gd name="T24" fmla="*/ 96 w 529"/>
                <a:gd name="T25" fmla="*/ 468 h 529"/>
                <a:gd name="T26" fmla="*/ 138 w 529"/>
                <a:gd name="T27" fmla="*/ 496 h 529"/>
                <a:gd name="T28" fmla="*/ 185 w 529"/>
                <a:gd name="T29" fmla="*/ 516 h 529"/>
                <a:gd name="T30" fmla="*/ 237 w 529"/>
                <a:gd name="T31" fmla="*/ 527 h 529"/>
                <a:gd name="T32" fmla="*/ 291 w 529"/>
                <a:gd name="T33" fmla="*/ 527 h 529"/>
                <a:gd name="T34" fmla="*/ 343 w 529"/>
                <a:gd name="T35" fmla="*/ 516 h 529"/>
                <a:gd name="T36" fmla="*/ 390 w 529"/>
                <a:gd name="T37" fmla="*/ 496 h 529"/>
                <a:gd name="T38" fmla="*/ 432 w 529"/>
                <a:gd name="T39" fmla="*/ 468 h 529"/>
                <a:gd name="T40" fmla="*/ 468 w 529"/>
                <a:gd name="T41" fmla="*/ 432 h 529"/>
                <a:gd name="T42" fmla="*/ 496 w 529"/>
                <a:gd name="T43" fmla="*/ 390 h 529"/>
                <a:gd name="T44" fmla="*/ 516 w 529"/>
                <a:gd name="T45" fmla="*/ 343 h 529"/>
                <a:gd name="T46" fmla="*/ 527 w 529"/>
                <a:gd name="T47" fmla="*/ 291 h 529"/>
                <a:gd name="T48" fmla="*/ 527 w 529"/>
                <a:gd name="T49" fmla="*/ 237 h 529"/>
                <a:gd name="T50" fmla="*/ 516 w 529"/>
                <a:gd name="T51" fmla="*/ 185 h 529"/>
                <a:gd name="T52" fmla="*/ 496 w 529"/>
                <a:gd name="T53" fmla="*/ 138 h 529"/>
                <a:gd name="T54" fmla="*/ 468 w 529"/>
                <a:gd name="T55" fmla="*/ 96 h 529"/>
                <a:gd name="T56" fmla="*/ 432 w 529"/>
                <a:gd name="T57" fmla="*/ 60 h 529"/>
                <a:gd name="T58" fmla="*/ 390 w 529"/>
                <a:gd name="T59" fmla="*/ 32 h 529"/>
                <a:gd name="T60" fmla="*/ 343 w 529"/>
                <a:gd name="T61" fmla="*/ 12 h 529"/>
                <a:gd name="T62" fmla="*/ 291 w 529"/>
                <a:gd name="T63" fmla="*/ 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9" h="529">
                  <a:moveTo>
                    <a:pt x="264" y="0"/>
                  </a:moveTo>
                  <a:lnTo>
                    <a:pt x="237" y="1"/>
                  </a:lnTo>
                  <a:lnTo>
                    <a:pt x="211" y="5"/>
                  </a:lnTo>
                  <a:lnTo>
                    <a:pt x="185" y="12"/>
                  </a:lnTo>
                  <a:lnTo>
                    <a:pt x="161" y="21"/>
                  </a:lnTo>
                  <a:lnTo>
                    <a:pt x="138" y="32"/>
                  </a:lnTo>
                  <a:lnTo>
                    <a:pt x="116" y="45"/>
                  </a:lnTo>
                  <a:lnTo>
                    <a:pt x="96" y="60"/>
                  </a:lnTo>
                  <a:lnTo>
                    <a:pt x="77" y="77"/>
                  </a:lnTo>
                  <a:lnTo>
                    <a:pt x="60" y="96"/>
                  </a:lnTo>
                  <a:lnTo>
                    <a:pt x="45" y="116"/>
                  </a:lnTo>
                  <a:lnTo>
                    <a:pt x="32" y="138"/>
                  </a:lnTo>
                  <a:lnTo>
                    <a:pt x="21" y="161"/>
                  </a:lnTo>
                  <a:lnTo>
                    <a:pt x="12" y="185"/>
                  </a:lnTo>
                  <a:lnTo>
                    <a:pt x="5" y="211"/>
                  </a:lnTo>
                  <a:lnTo>
                    <a:pt x="1" y="237"/>
                  </a:lnTo>
                  <a:lnTo>
                    <a:pt x="0" y="264"/>
                  </a:lnTo>
                  <a:lnTo>
                    <a:pt x="1" y="291"/>
                  </a:lnTo>
                  <a:lnTo>
                    <a:pt x="5" y="317"/>
                  </a:lnTo>
                  <a:lnTo>
                    <a:pt x="12" y="343"/>
                  </a:lnTo>
                  <a:lnTo>
                    <a:pt x="21" y="367"/>
                  </a:lnTo>
                  <a:lnTo>
                    <a:pt x="32" y="390"/>
                  </a:lnTo>
                  <a:lnTo>
                    <a:pt x="45" y="412"/>
                  </a:lnTo>
                  <a:lnTo>
                    <a:pt x="60" y="432"/>
                  </a:lnTo>
                  <a:lnTo>
                    <a:pt x="77" y="451"/>
                  </a:lnTo>
                  <a:lnTo>
                    <a:pt x="96" y="468"/>
                  </a:lnTo>
                  <a:lnTo>
                    <a:pt x="116" y="483"/>
                  </a:lnTo>
                  <a:lnTo>
                    <a:pt x="138" y="496"/>
                  </a:lnTo>
                  <a:lnTo>
                    <a:pt x="161" y="507"/>
                  </a:lnTo>
                  <a:lnTo>
                    <a:pt x="185" y="516"/>
                  </a:lnTo>
                  <a:lnTo>
                    <a:pt x="211" y="523"/>
                  </a:lnTo>
                  <a:lnTo>
                    <a:pt x="237" y="527"/>
                  </a:lnTo>
                  <a:lnTo>
                    <a:pt x="264" y="528"/>
                  </a:lnTo>
                  <a:lnTo>
                    <a:pt x="291" y="527"/>
                  </a:lnTo>
                  <a:lnTo>
                    <a:pt x="317" y="523"/>
                  </a:lnTo>
                  <a:lnTo>
                    <a:pt x="343" y="516"/>
                  </a:lnTo>
                  <a:lnTo>
                    <a:pt x="367" y="507"/>
                  </a:lnTo>
                  <a:lnTo>
                    <a:pt x="390" y="496"/>
                  </a:lnTo>
                  <a:lnTo>
                    <a:pt x="412" y="483"/>
                  </a:lnTo>
                  <a:lnTo>
                    <a:pt x="432" y="468"/>
                  </a:lnTo>
                  <a:lnTo>
                    <a:pt x="451" y="451"/>
                  </a:lnTo>
                  <a:lnTo>
                    <a:pt x="468" y="432"/>
                  </a:lnTo>
                  <a:lnTo>
                    <a:pt x="483" y="412"/>
                  </a:lnTo>
                  <a:lnTo>
                    <a:pt x="496" y="390"/>
                  </a:lnTo>
                  <a:lnTo>
                    <a:pt x="507" y="367"/>
                  </a:lnTo>
                  <a:lnTo>
                    <a:pt x="516" y="343"/>
                  </a:lnTo>
                  <a:lnTo>
                    <a:pt x="523" y="317"/>
                  </a:lnTo>
                  <a:lnTo>
                    <a:pt x="527" y="291"/>
                  </a:lnTo>
                  <a:lnTo>
                    <a:pt x="528" y="264"/>
                  </a:lnTo>
                  <a:lnTo>
                    <a:pt x="527" y="237"/>
                  </a:lnTo>
                  <a:lnTo>
                    <a:pt x="523" y="211"/>
                  </a:lnTo>
                  <a:lnTo>
                    <a:pt x="516" y="185"/>
                  </a:lnTo>
                  <a:lnTo>
                    <a:pt x="507" y="161"/>
                  </a:lnTo>
                  <a:lnTo>
                    <a:pt x="496" y="138"/>
                  </a:lnTo>
                  <a:lnTo>
                    <a:pt x="483" y="116"/>
                  </a:lnTo>
                  <a:lnTo>
                    <a:pt x="468" y="96"/>
                  </a:lnTo>
                  <a:lnTo>
                    <a:pt x="451" y="77"/>
                  </a:lnTo>
                  <a:lnTo>
                    <a:pt x="432" y="60"/>
                  </a:lnTo>
                  <a:lnTo>
                    <a:pt x="412" y="45"/>
                  </a:lnTo>
                  <a:lnTo>
                    <a:pt x="390" y="32"/>
                  </a:lnTo>
                  <a:lnTo>
                    <a:pt x="367" y="21"/>
                  </a:lnTo>
                  <a:lnTo>
                    <a:pt x="343" y="12"/>
                  </a:lnTo>
                  <a:lnTo>
                    <a:pt x="317" y="5"/>
                  </a:lnTo>
                  <a:lnTo>
                    <a:pt x="291" y="1"/>
                  </a:lnTo>
                  <a:lnTo>
                    <a:pt x="264" y="0"/>
                  </a:lnTo>
                </a:path>
              </a:pathLst>
            </a:cu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51024" name="Freeform 48"/>
            <p:cNvSpPr>
              <a:spLocks/>
            </p:cNvSpPr>
            <p:nvPr/>
          </p:nvSpPr>
          <p:spPr bwMode="auto">
            <a:xfrm>
              <a:off x="3058" y="2818"/>
              <a:ext cx="396" cy="396"/>
            </a:xfrm>
            <a:custGeom>
              <a:avLst/>
              <a:gdLst>
                <a:gd name="T0" fmla="*/ 21 w 396"/>
                <a:gd name="T1" fmla="*/ 0 h 396"/>
                <a:gd name="T2" fmla="*/ 0 w 396"/>
                <a:gd name="T3" fmla="*/ 21 h 396"/>
                <a:gd name="T4" fmla="*/ 374 w 396"/>
                <a:gd name="T5" fmla="*/ 395 h 396"/>
                <a:gd name="T6" fmla="*/ 395 w 396"/>
                <a:gd name="T7" fmla="*/ 374 h 396"/>
                <a:gd name="T8" fmla="*/ 21 w 396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21" y="0"/>
                  </a:moveTo>
                  <a:lnTo>
                    <a:pt x="0" y="21"/>
                  </a:lnTo>
                  <a:lnTo>
                    <a:pt x="374" y="395"/>
                  </a:lnTo>
                  <a:lnTo>
                    <a:pt x="395" y="374"/>
                  </a:lnTo>
                  <a:lnTo>
                    <a:pt x="21" y="0"/>
                  </a:lnTo>
                </a:path>
              </a:pathLst>
            </a:custGeom>
            <a:solidFill>
              <a:srgbClr val="4D4D4D"/>
            </a:solidFill>
            <a:ln w="762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51025" name="Freeform 49"/>
            <p:cNvSpPr>
              <a:spLocks/>
            </p:cNvSpPr>
            <p:nvPr/>
          </p:nvSpPr>
          <p:spPr bwMode="auto">
            <a:xfrm>
              <a:off x="2976" y="2736"/>
              <a:ext cx="559" cy="559"/>
            </a:xfrm>
            <a:custGeom>
              <a:avLst/>
              <a:gdLst>
                <a:gd name="T0" fmla="*/ 220 w 559"/>
                <a:gd name="T1" fmla="*/ 6 h 559"/>
                <a:gd name="T2" fmla="*/ 147 w 559"/>
                <a:gd name="T3" fmla="*/ 33 h 559"/>
                <a:gd name="T4" fmla="*/ 101 w 559"/>
                <a:gd name="T5" fmla="*/ 65 h 559"/>
                <a:gd name="T6" fmla="*/ 50 w 559"/>
                <a:gd name="T7" fmla="*/ 121 h 559"/>
                <a:gd name="T8" fmla="*/ 22 w 559"/>
                <a:gd name="T9" fmla="*/ 170 h 559"/>
                <a:gd name="T10" fmla="*/ 5 w 559"/>
                <a:gd name="T11" fmla="*/ 226 h 559"/>
                <a:gd name="T12" fmla="*/ 1 w 559"/>
                <a:gd name="T13" fmla="*/ 306 h 559"/>
                <a:gd name="T14" fmla="*/ 13 w 559"/>
                <a:gd name="T15" fmla="*/ 364 h 559"/>
                <a:gd name="T16" fmla="*/ 46 w 559"/>
                <a:gd name="T17" fmla="*/ 433 h 559"/>
                <a:gd name="T18" fmla="*/ 82 w 559"/>
                <a:gd name="T19" fmla="*/ 476 h 559"/>
                <a:gd name="T20" fmla="*/ 125 w 559"/>
                <a:gd name="T21" fmla="*/ 512 h 559"/>
                <a:gd name="T22" fmla="*/ 194 w 559"/>
                <a:gd name="T23" fmla="*/ 545 h 559"/>
                <a:gd name="T24" fmla="*/ 252 w 559"/>
                <a:gd name="T25" fmla="*/ 557 h 559"/>
                <a:gd name="T26" fmla="*/ 332 w 559"/>
                <a:gd name="T27" fmla="*/ 553 h 559"/>
                <a:gd name="T28" fmla="*/ 388 w 559"/>
                <a:gd name="T29" fmla="*/ 536 h 559"/>
                <a:gd name="T30" fmla="*/ 437 w 559"/>
                <a:gd name="T31" fmla="*/ 508 h 559"/>
                <a:gd name="T32" fmla="*/ 493 w 559"/>
                <a:gd name="T33" fmla="*/ 458 h 559"/>
                <a:gd name="T34" fmla="*/ 525 w 559"/>
                <a:gd name="T35" fmla="*/ 411 h 559"/>
                <a:gd name="T36" fmla="*/ 552 w 559"/>
                <a:gd name="T37" fmla="*/ 338 h 559"/>
                <a:gd name="T38" fmla="*/ 558 w 559"/>
                <a:gd name="T39" fmla="*/ 279 h 559"/>
                <a:gd name="T40" fmla="*/ 552 w 559"/>
                <a:gd name="T41" fmla="*/ 220 h 559"/>
                <a:gd name="T42" fmla="*/ 525 w 559"/>
                <a:gd name="T43" fmla="*/ 147 h 559"/>
                <a:gd name="T44" fmla="*/ 493 w 559"/>
                <a:gd name="T45" fmla="*/ 101 h 559"/>
                <a:gd name="T46" fmla="*/ 437 w 559"/>
                <a:gd name="T47" fmla="*/ 50 h 559"/>
                <a:gd name="T48" fmla="*/ 388 w 559"/>
                <a:gd name="T49" fmla="*/ 22 h 559"/>
                <a:gd name="T50" fmla="*/ 332 w 559"/>
                <a:gd name="T51" fmla="*/ 5 h 559"/>
                <a:gd name="T52" fmla="*/ 252 w 559"/>
                <a:gd name="T53" fmla="*/ 1 h 559"/>
                <a:gd name="T54" fmla="*/ 332 w 559"/>
                <a:gd name="T55" fmla="*/ 35 h 559"/>
                <a:gd name="T56" fmla="*/ 352 w 559"/>
                <a:gd name="T57" fmla="*/ 41 h 559"/>
                <a:gd name="T58" fmla="*/ 421 w 559"/>
                <a:gd name="T59" fmla="*/ 74 h 559"/>
                <a:gd name="T60" fmla="*/ 437 w 559"/>
                <a:gd name="T61" fmla="*/ 86 h 559"/>
                <a:gd name="T62" fmla="*/ 487 w 559"/>
                <a:gd name="T63" fmla="*/ 142 h 559"/>
                <a:gd name="T64" fmla="*/ 497 w 559"/>
                <a:gd name="T65" fmla="*/ 159 h 559"/>
                <a:gd name="T66" fmla="*/ 524 w 559"/>
                <a:gd name="T67" fmla="*/ 232 h 559"/>
                <a:gd name="T68" fmla="*/ 527 w 559"/>
                <a:gd name="T69" fmla="*/ 252 h 559"/>
                <a:gd name="T70" fmla="*/ 523 w 559"/>
                <a:gd name="T71" fmla="*/ 332 h 559"/>
                <a:gd name="T72" fmla="*/ 517 w 559"/>
                <a:gd name="T73" fmla="*/ 352 h 559"/>
                <a:gd name="T74" fmla="*/ 484 w 559"/>
                <a:gd name="T75" fmla="*/ 421 h 559"/>
                <a:gd name="T76" fmla="*/ 472 w 559"/>
                <a:gd name="T77" fmla="*/ 437 h 559"/>
                <a:gd name="T78" fmla="*/ 416 w 559"/>
                <a:gd name="T79" fmla="*/ 487 h 559"/>
                <a:gd name="T80" fmla="*/ 399 w 559"/>
                <a:gd name="T81" fmla="*/ 497 h 559"/>
                <a:gd name="T82" fmla="*/ 326 w 559"/>
                <a:gd name="T83" fmla="*/ 524 h 559"/>
                <a:gd name="T84" fmla="*/ 306 w 559"/>
                <a:gd name="T85" fmla="*/ 527 h 559"/>
                <a:gd name="T86" fmla="*/ 226 w 559"/>
                <a:gd name="T87" fmla="*/ 523 h 559"/>
                <a:gd name="T88" fmla="*/ 206 w 559"/>
                <a:gd name="T89" fmla="*/ 517 h 559"/>
                <a:gd name="T90" fmla="*/ 137 w 559"/>
                <a:gd name="T91" fmla="*/ 484 h 559"/>
                <a:gd name="T92" fmla="*/ 122 w 559"/>
                <a:gd name="T93" fmla="*/ 472 h 559"/>
                <a:gd name="T94" fmla="*/ 71 w 559"/>
                <a:gd name="T95" fmla="*/ 416 h 559"/>
                <a:gd name="T96" fmla="*/ 61 w 559"/>
                <a:gd name="T97" fmla="*/ 399 h 559"/>
                <a:gd name="T98" fmla="*/ 34 w 559"/>
                <a:gd name="T99" fmla="*/ 326 h 559"/>
                <a:gd name="T100" fmla="*/ 31 w 559"/>
                <a:gd name="T101" fmla="*/ 306 h 559"/>
                <a:gd name="T102" fmla="*/ 35 w 559"/>
                <a:gd name="T103" fmla="*/ 226 h 559"/>
                <a:gd name="T104" fmla="*/ 41 w 559"/>
                <a:gd name="T105" fmla="*/ 206 h 559"/>
                <a:gd name="T106" fmla="*/ 74 w 559"/>
                <a:gd name="T107" fmla="*/ 137 h 559"/>
                <a:gd name="T108" fmla="*/ 86 w 559"/>
                <a:gd name="T109" fmla="*/ 122 h 559"/>
                <a:gd name="T110" fmla="*/ 142 w 559"/>
                <a:gd name="T111" fmla="*/ 71 h 559"/>
                <a:gd name="T112" fmla="*/ 159 w 559"/>
                <a:gd name="T113" fmla="*/ 61 h 559"/>
                <a:gd name="T114" fmla="*/ 232 w 559"/>
                <a:gd name="T115" fmla="*/ 34 h 559"/>
                <a:gd name="T116" fmla="*/ 252 w 559"/>
                <a:gd name="T117" fmla="*/ 31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9" h="559">
                  <a:moveTo>
                    <a:pt x="252" y="1"/>
                  </a:moveTo>
                  <a:lnTo>
                    <a:pt x="226" y="5"/>
                  </a:lnTo>
                  <a:lnTo>
                    <a:pt x="220" y="6"/>
                  </a:lnTo>
                  <a:lnTo>
                    <a:pt x="194" y="13"/>
                  </a:lnTo>
                  <a:lnTo>
                    <a:pt x="170" y="22"/>
                  </a:lnTo>
                  <a:lnTo>
                    <a:pt x="147" y="33"/>
                  </a:lnTo>
                  <a:lnTo>
                    <a:pt x="125" y="46"/>
                  </a:lnTo>
                  <a:lnTo>
                    <a:pt x="121" y="50"/>
                  </a:lnTo>
                  <a:lnTo>
                    <a:pt x="101" y="65"/>
                  </a:lnTo>
                  <a:lnTo>
                    <a:pt x="82" y="82"/>
                  </a:lnTo>
                  <a:lnTo>
                    <a:pt x="65" y="101"/>
                  </a:lnTo>
                  <a:lnTo>
                    <a:pt x="50" y="121"/>
                  </a:lnTo>
                  <a:lnTo>
                    <a:pt x="46" y="125"/>
                  </a:lnTo>
                  <a:lnTo>
                    <a:pt x="33" y="147"/>
                  </a:lnTo>
                  <a:lnTo>
                    <a:pt x="22" y="170"/>
                  </a:lnTo>
                  <a:lnTo>
                    <a:pt x="13" y="194"/>
                  </a:lnTo>
                  <a:lnTo>
                    <a:pt x="6" y="220"/>
                  </a:lnTo>
                  <a:lnTo>
                    <a:pt x="5" y="226"/>
                  </a:lnTo>
                  <a:lnTo>
                    <a:pt x="1" y="252"/>
                  </a:lnTo>
                  <a:lnTo>
                    <a:pt x="0" y="279"/>
                  </a:lnTo>
                  <a:lnTo>
                    <a:pt x="1" y="306"/>
                  </a:lnTo>
                  <a:lnTo>
                    <a:pt x="5" y="332"/>
                  </a:lnTo>
                  <a:lnTo>
                    <a:pt x="6" y="338"/>
                  </a:lnTo>
                  <a:lnTo>
                    <a:pt x="13" y="364"/>
                  </a:lnTo>
                  <a:lnTo>
                    <a:pt x="22" y="388"/>
                  </a:lnTo>
                  <a:lnTo>
                    <a:pt x="33" y="411"/>
                  </a:lnTo>
                  <a:lnTo>
                    <a:pt x="46" y="433"/>
                  </a:lnTo>
                  <a:lnTo>
                    <a:pt x="50" y="437"/>
                  </a:lnTo>
                  <a:lnTo>
                    <a:pt x="65" y="458"/>
                  </a:lnTo>
                  <a:lnTo>
                    <a:pt x="82" y="476"/>
                  </a:lnTo>
                  <a:lnTo>
                    <a:pt x="101" y="493"/>
                  </a:lnTo>
                  <a:lnTo>
                    <a:pt x="121" y="508"/>
                  </a:lnTo>
                  <a:lnTo>
                    <a:pt x="125" y="512"/>
                  </a:lnTo>
                  <a:lnTo>
                    <a:pt x="147" y="525"/>
                  </a:lnTo>
                  <a:lnTo>
                    <a:pt x="170" y="536"/>
                  </a:lnTo>
                  <a:lnTo>
                    <a:pt x="194" y="545"/>
                  </a:lnTo>
                  <a:lnTo>
                    <a:pt x="220" y="552"/>
                  </a:lnTo>
                  <a:lnTo>
                    <a:pt x="226" y="553"/>
                  </a:lnTo>
                  <a:lnTo>
                    <a:pt x="252" y="557"/>
                  </a:lnTo>
                  <a:lnTo>
                    <a:pt x="279" y="558"/>
                  </a:lnTo>
                  <a:lnTo>
                    <a:pt x="306" y="557"/>
                  </a:lnTo>
                  <a:lnTo>
                    <a:pt x="332" y="553"/>
                  </a:lnTo>
                  <a:lnTo>
                    <a:pt x="338" y="552"/>
                  </a:lnTo>
                  <a:lnTo>
                    <a:pt x="364" y="545"/>
                  </a:lnTo>
                  <a:lnTo>
                    <a:pt x="388" y="536"/>
                  </a:lnTo>
                  <a:lnTo>
                    <a:pt x="411" y="525"/>
                  </a:lnTo>
                  <a:lnTo>
                    <a:pt x="433" y="512"/>
                  </a:lnTo>
                  <a:lnTo>
                    <a:pt x="437" y="508"/>
                  </a:lnTo>
                  <a:lnTo>
                    <a:pt x="458" y="493"/>
                  </a:lnTo>
                  <a:lnTo>
                    <a:pt x="476" y="476"/>
                  </a:lnTo>
                  <a:lnTo>
                    <a:pt x="493" y="458"/>
                  </a:lnTo>
                  <a:lnTo>
                    <a:pt x="508" y="437"/>
                  </a:lnTo>
                  <a:lnTo>
                    <a:pt x="512" y="433"/>
                  </a:lnTo>
                  <a:lnTo>
                    <a:pt x="525" y="411"/>
                  </a:lnTo>
                  <a:lnTo>
                    <a:pt x="536" y="388"/>
                  </a:lnTo>
                  <a:lnTo>
                    <a:pt x="545" y="364"/>
                  </a:lnTo>
                  <a:lnTo>
                    <a:pt x="552" y="338"/>
                  </a:lnTo>
                  <a:lnTo>
                    <a:pt x="553" y="332"/>
                  </a:lnTo>
                  <a:lnTo>
                    <a:pt x="557" y="306"/>
                  </a:lnTo>
                  <a:lnTo>
                    <a:pt x="558" y="279"/>
                  </a:lnTo>
                  <a:lnTo>
                    <a:pt x="557" y="252"/>
                  </a:lnTo>
                  <a:lnTo>
                    <a:pt x="553" y="226"/>
                  </a:lnTo>
                  <a:lnTo>
                    <a:pt x="552" y="220"/>
                  </a:lnTo>
                  <a:lnTo>
                    <a:pt x="545" y="194"/>
                  </a:lnTo>
                  <a:lnTo>
                    <a:pt x="536" y="170"/>
                  </a:lnTo>
                  <a:lnTo>
                    <a:pt x="525" y="147"/>
                  </a:lnTo>
                  <a:lnTo>
                    <a:pt x="512" y="125"/>
                  </a:lnTo>
                  <a:lnTo>
                    <a:pt x="508" y="121"/>
                  </a:lnTo>
                  <a:lnTo>
                    <a:pt x="493" y="101"/>
                  </a:lnTo>
                  <a:lnTo>
                    <a:pt x="476" y="82"/>
                  </a:lnTo>
                  <a:lnTo>
                    <a:pt x="458" y="65"/>
                  </a:lnTo>
                  <a:lnTo>
                    <a:pt x="437" y="50"/>
                  </a:lnTo>
                  <a:lnTo>
                    <a:pt x="433" y="46"/>
                  </a:lnTo>
                  <a:lnTo>
                    <a:pt x="411" y="33"/>
                  </a:lnTo>
                  <a:lnTo>
                    <a:pt x="388" y="22"/>
                  </a:lnTo>
                  <a:lnTo>
                    <a:pt x="364" y="13"/>
                  </a:lnTo>
                  <a:lnTo>
                    <a:pt x="338" y="6"/>
                  </a:lnTo>
                  <a:lnTo>
                    <a:pt x="332" y="5"/>
                  </a:lnTo>
                  <a:lnTo>
                    <a:pt x="306" y="1"/>
                  </a:lnTo>
                  <a:lnTo>
                    <a:pt x="279" y="0"/>
                  </a:lnTo>
                  <a:lnTo>
                    <a:pt x="252" y="1"/>
                  </a:lnTo>
                  <a:lnTo>
                    <a:pt x="279" y="30"/>
                  </a:lnTo>
                  <a:lnTo>
                    <a:pt x="306" y="31"/>
                  </a:lnTo>
                  <a:lnTo>
                    <a:pt x="332" y="35"/>
                  </a:lnTo>
                  <a:lnTo>
                    <a:pt x="332" y="20"/>
                  </a:lnTo>
                  <a:lnTo>
                    <a:pt x="326" y="34"/>
                  </a:lnTo>
                  <a:lnTo>
                    <a:pt x="352" y="41"/>
                  </a:lnTo>
                  <a:lnTo>
                    <a:pt x="376" y="50"/>
                  </a:lnTo>
                  <a:lnTo>
                    <a:pt x="399" y="61"/>
                  </a:lnTo>
                  <a:lnTo>
                    <a:pt x="421" y="74"/>
                  </a:lnTo>
                  <a:lnTo>
                    <a:pt x="427" y="60"/>
                  </a:lnTo>
                  <a:lnTo>
                    <a:pt x="416" y="71"/>
                  </a:lnTo>
                  <a:lnTo>
                    <a:pt x="437" y="86"/>
                  </a:lnTo>
                  <a:lnTo>
                    <a:pt x="455" y="103"/>
                  </a:lnTo>
                  <a:lnTo>
                    <a:pt x="472" y="122"/>
                  </a:lnTo>
                  <a:lnTo>
                    <a:pt x="487" y="142"/>
                  </a:lnTo>
                  <a:lnTo>
                    <a:pt x="498" y="131"/>
                  </a:lnTo>
                  <a:lnTo>
                    <a:pt x="484" y="137"/>
                  </a:lnTo>
                  <a:lnTo>
                    <a:pt x="497" y="159"/>
                  </a:lnTo>
                  <a:lnTo>
                    <a:pt x="508" y="182"/>
                  </a:lnTo>
                  <a:lnTo>
                    <a:pt x="517" y="206"/>
                  </a:lnTo>
                  <a:lnTo>
                    <a:pt x="524" y="232"/>
                  </a:lnTo>
                  <a:lnTo>
                    <a:pt x="538" y="226"/>
                  </a:lnTo>
                  <a:lnTo>
                    <a:pt x="523" y="226"/>
                  </a:lnTo>
                  <a:lnTo>
                    <a:pt x="527" y="252"/>
                  </a:lnTo>
                  <a:lnTo>
                    <a:pt x="528" y="279"/>
                  </a:lnTo>
                  <a:lnTo>
                    <a:pt x="527" y="306"/>
                  </a:lnTo>
                  <a:lnTo>
                    <a:pt x="523" y="332"/>
                  </a:lnTo>
                  <a:lnTo>
                    <a:pt x="538" y="332"/>
                  </a:lnTo>
                  <a:lnTo>
                    <a:pt x="524" y="326"/>
                  </a:lnTo>
                  <a:lnTo>
                    <a:pt x="517" y="352"/>
                  </a:lnTo>
                  <a:lnTo>
                    <a:pt x="508" y="376"/>
                  </a:lnTo>
                  <a:lnTo>
                    <a:pt x="497" y="399"/>
                  </a:lnTo>
                  <a:lnTo>
                    <a:pt x="484" y="421"/>
                  </a:lnTo>
                  <a:lnTo>
                    <a:pt x="498" y="427"/>
                  </a:lnTo>
                  <a:lnTo>
                    <a:pt x="487" y="416"/>
                  </a:lnTo>
                  <a:lnTo>
                    <a:pt x="472" y="437"/>
                  </a:lnTo>
                  <a:lnTo>
                    <a:pt x="455" y="455"/>
                  </a:lnTo>
                  <a:lnTo>
                    <a:pt x="437" y="472"/>
                  </a:lnTo>
                  <a:lnTo>
                    <a:pt x="416" y="487"/>
                  </a:lnTo>
                  <a:lnTo>
                    <a:pt x="427" y="498"/>
                  </a:lnTo>
                  <a:lnTo>
                    <a:pt x="421" y="484"/>
                  </a:lnTo>
                  <a:lnTo>
                    <a:pt x="399" y="497"/>
                  </a:lnTo>
                  <a:lnTo>
                    <a:pt x="376" y="508"/>
                  </a:lnTo>
                  <a:lnTo>
                    <a:pt x="352" y="517"/>
                  </a:lnTo>
                  <a:lnTo>
                    <a:pt x="326" y="524"/>
                  </a:lnTo>
                  <a:lnTo>
                    <a:pt x="332" y="538"/>
                  </a:lnTo>
                  <a:lnTo>
                    <a:pt x="332" y="523"/>
                  </a:lnTo>
                  <a:lnTo>
                    <a:pt x="306" y="527"/>
                  </a:lnTo>
                  <a:lnTo>
                    <a:pt x="279" y="528"/>
                  </a:lnTo>
                  <a:lnTo>
                    <a:pt x="252" y="527"/>
                  </a:lnTo>
                  <a:lnTo>
                    <a:pt x="226" y="523"/>
                  </a:lnTo>
                  <a:lnTo>
                    <a:pt x="226" y="538"/>
                  </a:lnTo>
                  <a:lnTo>
                    <a:pt x="232" y="524"/>
                  </a:lnTo>
                  <a:lnTo>
                    <a:pt x="206" y="517"/>
                  </a:lnTo>
                  <a:lnTo>
                    <a:pt x="182" y="508"/>
                  </a:lnTo>
                  <a:lnTo>
                    <a:pt x="159" y="497"/>
                  </a:lnTo>
                  <a:lnTo>
                    <a:pt x="137" y="484"/>
                  </a:lnTo>
                  <a:lnTo>
                    <a:pt x="131" y="498"/>
                  </a:lnTo>
                  <a:lnTo>
                    <a:pt x="142" y="487"/>
                  </a:lnTo>
                  <a:lnTo>
                    <a:pt x="122" y="472"/>
                  </a:lnTo>
                  <a:lnTo>
                    <a:pt x="103" y="455"/>
                  </a:lnTo>
                  <a:lnTo>
                    <a:pt x="86" y="437"/>
                  </a:lnTo>
                  <a:lnTo>
                    <a:pt x="71" y="416"/>
                  </a:lnTo>
                  <a:lnTo>
                    <a:pt x="60" y="427"/>
                  </a:lnTo>
                  <a:lnTo>
                    <a:pt x="74" y="421"/>
                  </a:lnTo>
                  <a:lnTo>
                    <a:pt x="61" y="399"/>
                  </a:lnTo>
                  <a:lnTo>
                    <a:pt x="50" y="376"/>
                  </a:lnTo>
                  <a:lnTo>
                    <a:pt x="41" y="352"/>
                  </a:lnTo>
                  <a:lnTo>
                    <a:pt x="34" y="326"/>
                  </a:lnTo>
                  <a:lnTo>
                    <a:pt x="20" y="332"/>
                  </a:lnTo>
                  <a:lnTo>
                    <a:pt x="35" y="332"/>
                  </a:lnTo>
                  <a:lnTo>
                    <a:pt x="31" y="306"/>
                  </a:lnTo>
                  <a:lnTo>
                    <a:pt x="30" y="279"/>
                  </a:lnTo>
                  <a:lnTo>
                    <a:pt x="31" y="252"/>
                  </a:lnTo>
                  <a:lnTo>
                    <a:pt x="35" y="226"/>
                  </a:lnTo>
                  <a:lnTo>
                    <a:pt x="20" y="226"/>
                  </a:lnTo>
                  <a:lnTo>
                    <a:pt x="34" y="232"/>
                  </a:lnTo>
                  <a:lnTo>
                    <a:pt x="41" y="206"/>
                  </a:lnTo>
                  <a:lnTo>
                    <a:pt x="50" y="182"/>
                  </a:lnTo>
                  <a:lnTo>
                    <a:pt x="61" y="159"/>
                  </a:lnTo>
                  <a:lnTo>
                    <a:pt x="74" y="137"/>
                  </a:lnTo>
                  <a:lnTo>
                    <a:pt x="60" y="131"/>
                  </a:lnTo>
                  <a:lnTo>
                    <a:pt x="71" y="142"/>
                  </a:lnTo>
                  <a:lnTo>
                    <a:pt x="86" y="122"/>
                  </a:lnTo>
                  <a:lnTo>
                    <a:pt x="103" y="103"/>
                  </a:lnTo>
                  <a:lnTo>
                    <a:pt x="122" y="86"/>
                  </a:lnTo>
                  <a:lnTo>
                    <a:pt x="142" y="71"/>
                  </a:lnTo>
                  <a:lnTo>
                    <a:pt x="131" y="60"/>
                  </a:lnTo>
                  <a:lnTo>
                    <a:pt x="137" y="74"/>
                  </a:lnTo>
                  <a:lnTo>
                    <a:pt x="159" y="61"/>
                  </a:lnTo>
                  <a:lnTo>
                    <a:pt x="182" y="50"/>
                  </a:lnTo>
                  <a:lnTo>
                    <a:pt x="206" y="41"/>
                  </a:lnTo>
                  <a:lnTo>
                    <a:pt x="232" y="34"/>
                  </a:lnTo>
                  <a:lnTo>
                    <a:pt x="226" y="20"/>
                  </a:lnTo>
                  <a:lnTo>
                    <a:pt x="226" y="35"/>
                  </a:lnTo>
                  <a:lnTo>
                    <a:pt x="252" y="31"/>
                  </a:lnTo>
                  <a:lnTo>
                    <a:pt x="279" y="30"/>
                  </a:lnTo>
                  <a:lnTo>
                    <a:pt x="252" y="1"/>
                  </a:lnTo>
                </a:path>
              </a:pathLst>
            </a:custGeom>
            <a:solidFill>
              <a:schemeClr val="bg2"/>
            </a:solidFill>
            <a:ln w="762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151026" name="Text Box 50"/>
          <p:cNvSpPr txBox="1">
            <a:spLocks noChangeArrowheads="1"/>
          </p:cNvSpPr>
          <p:nvPr/>
        </p:nvSpPr>
        <p:spPr bwMode="auto">
          <a:xfrm>
            <a:off x="5503863" y="3284538"/>
            <a:ext cx="13684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4000" b="1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en-US" sz="32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Mut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51" name="Text Box 27"/>
          <p:cNvSpPr txBox="1">
            <a:spLocks noChangeArrowheads="1"/>
          </p:cNvSpPr>
          <p:nvPr/>
        </p:nvSpPr>
        <p:spPr bwMode="auto">
          <a:xfrm>
            <a:off x="0" y="0"/>
            <a:ext cx="98964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cs typeface="Arial" pitchFamily="34" charset="0"/>
              </a:rPr>
              <a:t>Intra-Cellular + Cell Infection  (ICCI)  Model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cs typeface="Arial" pitchFamily="34" charset="0"/>
              </a:rPr>
              <a:t>Important parameters</a:t>
            </a:r>
          </a:p>
        </p:txBody>
      </p:sp>
      <p:sp>
        <p:nvSpPr>
          <p:cNvPr id="1153074" name="Text Box 50"/>
          <p:cNvSpPr txBox="1">
            <a:spLocks noChangeArrowheads="1"/>
          </p:cNvSpPr>
          <p:nvPr/>
        </p:nvSpPr>
        <p:spPr bwMode="auto">
          <a:xfrm>
            <a:off x="0" y="1989138"/>
            <a:ext cx="10287000" cy="46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>
                <a:solidFill>
                  <a:schemeClr val="tx2"/>
                </a:solidFill>
              </a:rPr>
              <a:t>Relative Fitness</a:t>
            </a:r>
            <a:r>
              <a:rPr lang="en-US" sz="3200" b="1">
                <a:solidFill>
                  <a:schemeClr val="tx2"/>
                </a:solidFill>
              </a:rPr>
              <a:t> (RF) = R</a:t>
            </a:r>
            <a:r>
              <a:rPr lang="en-US" sz="3200" b="1" baseline="-25000">
                <a:solidFill>
                  <a:schemeClr val="tx2"/>
                </a:solidFill>
              </a:rPr>
              <a:t>0Mut</a:t>
            </a:r>
            <a:r>
              <a:rPr lang="en-US" sz="3200" b="1">
                <a:solidFill>
                  <a:schemeClr val="tx2"/>
                </a:solidFill>
              </a:rPr>
              <a:t> / R</a:t>
            </a:r>
            <a:r>
              <a:rPr lang="en-US" sz="3200" b="1" baseline="-25000">
                <a:solidFill>
                  <a:schemeClr val="tx2"/>
                </a:solidFill>
              </a:rPr>
              <a:t>0WT</a:t>
            </a:r>
            <a:r>
              <a:rPr lang="en-US" sz="3200" baseline="-25000"/>
              <a:t> </a:t>
            </a:r>
            <a:r>
              <a:rPr lang="en-US" sz="3200"/>
              <a:t> , approx:  P</a:t>
            </a:r>
            <a:r>
              <a:rPr lang="en-US" sz="3200" baseline="-25000"/>
              <a:t>Mut</a:t>
            </a:r>
            <a:r>
              <a:rPr lang="en-US" sz="3200"/>
              <a:t>/P</a:t>
            </a:r>
            <a:r>
              <a:rPr lang="en-US" sz="3200" baseline="-25000"/>
              <a:t>WT</a:t>
            </a:r>
          </a:p>
          <a:p>
            <a:pPr algn="l">
              <a:spcBef>
                <a:spcPct val="50000"/>
              </a:spcBef>
            </a:pPr>
            <a:r>
              <a:rPr lang="en-US" sz="3200" baseline="-25000"/>
              <a:t>	</a:t>
            </a:r>
            <a:r>
              <a:rPr lang="en-US" sz="2800"/>
              <a:t>assuming all other parameters equal for WT and Mut</a:t>
            </a:r>
          </a:p>
          <a:p>
            <a:pPr algn="l">
              <a:spcBef>
                <a:spcPct val="50000"/>
              </a:spcBef>
            </a:pPr>
            <a:r>
              <a:rPr lang="en-US" sz="2800"/>
              <a:t>	and approx same effect for difference in other parameters</a:t>
            </a:r>
          </a:p>
          <a:p>
            <a:pPr algn="l">
              <a:spcBef>
                <a:spcPct val="50000"/>
              </a:spcBef>
            </a:pPr>
            <a:r>
              <a:rPr lang="en-US" sz="3200" b="1" u="sng">
                <a:solidFill>
                  <a:schemeClr val="tx2"/>
                </a:solidFill>
              </a:rPr>
              <a:t>Relative Resistance</a:t>
            </a:r>
            <a:r>
              <a:rPr lang="en-US" sz="3200" b="1">
                <a:solidFill>
                  <a:schemeClr val="tx2"/>
                </a:solidFill>
              </a:rPr>
              <a:t> (RRes) = (1-</a:t>
            </a:r>
            <a:r>
              <a:rPr lang="en-US" sz="4800" b="1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sz="3200" b="1" baseline="-25000">
                <a:solidFill>
                  <a:schemeClr val="tx2"/>
                </a:solidFill>
              </a:rPr>
              <a:t>Mut</a:t>
            </a:r>
            <a:r>
              <a:rPr lang="en-US" sz="3200" b="1">
                <a:solidFill>
                  <a:schemeClr val="tx2"/>
                </a:solidFill>
              </a:rPr>
              <a:t>) / (1-</a:t>
            </a:r>
            <a:r>
              <a:rPr lang="en-US" sz="4800" b="1">
                <a:solidFill>
                  <a:schemeClr val="tx2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en-US" sz="3200" b="1" baseline="-25000">
                <a:solidFill>
                  <a:schemeClr val="tx2"/>
                </a:solidFill>
              </a:rPr>
              <a:t>WT</a:t>
            </a:r>
            <a:r>
              <a:rPr lang="en-US" sz="3200" b="1">
                <a:solidFill>
                  <a:schemeClr val="tx2"/>
                </a:solidFill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en-US" sz="3200" b="1" u="sng">
                <a:solidFill>
                  <a:schemeClr val="tx2"/>
                </a:solidFill>
              </a:rPr>
              <a:t>Delta</a:t>
            </a:r>
            <a:r>
              <a:rPr lang="en-US" sz="3200" b="1">
                <a:solidFill>
                  <a:schemeClr val="tx2"/>
                </a:solidFill>
              </a:rPr>
              <a:t> (</a:t>
            </a:r>
            <a:r>
              <a:rPr lang="en-US" sz="4000" b="1">
                <a:solidFill>
                  <a:schemeClr val="tx2"/>
                </a:solidFill>
                <a:latin typeface="Symbol" pitchFamily="18" charset="2"/>
              </a:rPr>
              <a:t>d</a:t>
            </a:r>
            <a:r>
              <a:rPr lang="en-US" sz="3200" b="1">
                <a:solidFill>
                  <a:schemeClr val="tx2"/>
                </a:solidFill>
              </a:rPr>
              <a:t>) = </a:t>
            </a:r>
            <a:r>
              <a:rPr lang="en-US" sz="3200" b="1" u="sng">
                <a:solidFill>
                  <a:schemeClr val="tx2"/>
                </a:solidFill>
              </a:rPr>
              <a:t>loss rate of infected cells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Symbol" pitchFamily="18" charset="2"/>
              </a:rPr>
              <a:t>k</a:t>
            </a:r>
            <a:r>
              <a:rPr lang="en-US" sz="3200" b="1">
                <a:solidFill>
                  <a:schemeClr val="tx2"/>
                </a:solidFill>
              </a:rPr>
              <a:t> = Mutation rate;   </a:t>
            </a:r>
            <a:r>
              <a:rPr lang="en-US" sz="4400" b="1">
                <a:solidFill>
                  <a:schemeClr val="tx2"/>
                </a:solidFill>
                <a:latin typeface="Symbol" pitchFamily="18" charset="2"/>
              </a:rPr>
              <a:t>g</a:t>
            </a:r>
            <a:r>
              <a:rPr lang="en-US" sz="3200" b="1">
                <a:solidFill>
                  <a:schemeClr val="tx2"/>
                </a:solidFill>
              </a:rPr>
              <a:t>  ;   </a:t>
            </a:r>
            <a:r>
              <a:rPr lang="en-US" sz="3200" b="1">
                <a:solidFill>
                  <a:schemeClr val="tx2"/>
                </a:solidFill>
                <a:latin typeface="Symbol" pitchFamily="18" charset="2"/>
              </a:rPr>
              <a:t>s  ;  a  ;   r</a:t>
            </a: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4" name="Text Box 4"/>
          <p:cNvSpPr txBox="1">
            <a:spLocks noChangeArrowheads="1"/>
          </p:cNvSpPr>
          <p:nvPr/>
        </p:nvSpPr>
        <p:spPr bwMode="auto">
          <a:xfrm>
            <a:off x="390525" y="1412875"/>
            <a:ext cx="9504363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RF x RRes &lt; 1   </a:t>
            </a:r>
            <a:r>
              <a:rPr lang="en-US" b="1">
                <a:sym typeface="Wingdings" pitchFamily="2" charset="2"/>
              </a:rPr>
              <a:t></a:t>
            </a:r>
            <a:r>
              <a:rPr lang="en-US" b="1"/>
              <a:t>  </a:t>
            </a:r>
            <a:r>
              <a:rPr lang="en-US" b="1" u="sng">
                <a:solidFill>
                  <a:schemeClr val="tx2"/>
                </a:solidFill>
              </a:rPr>
              <a:t>WT dom</a:t>
            </a:r>
            <a:r>
              <a:rPr lang="en-US" b="1"/>
              <a:t>			Mut  RF x RRes  &lt; 1  ( or &gt;1 )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3600" b="1" u="sng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b="1" u="sng">
                <a:solidFill>
                  <a:schemeClr val="tx2"/>
                </a:solidFill>
              </a:rPr>
              <a:t>wt &lt; </a:t>
            </a:r>
            <a:r>
              <a:rPr lang="en-US" sz="3600" b="1" u="sng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b="1" u="sng">
                <a:solidFill>
                  <a:schemeClr val="tx2"/>
                </a:solidFill>
              </a:rPr>
              <a:t>c</a:t>
            </a:r>
            <a:r>
              <a:rPr lang="en-US" b="1"/>
              <a:t>				 	</a:t>
            </a:r>
            <a:r>
              <a:rPr lang="en-US" b="1" u="sng">
                <a:solidFill>
                  <a:schemeClr val="tx2"/>
                </a:solidFill>
              </a:rPr>
              <a:t>&amp; </a:t>
            </a:r>
            <a:r>
              <a:rPr lang="en-US" sz="3600" b="1" u="sng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b="1" u="sng">
                <a:solidFill>
                  <a:schemeClr val="tx2"/>
                </a:solidFill>
              </a:rPr>
              <a:t>wt &gt; </a:t>
            </a:r>
            <a:r>
              <a:rPr lang="en-US" sz="3600" b="1" u="sng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b="1" u="sng">
                <a:solidFill>
                  <a:schemeClr val="tx2"/>
                </a:solidFill>
              </a:rPr>
              <a:t>c 	&amp;  </a:t>
            </a:r>
            <a:r>
              <a:rPr lang="en-US" sz="3600" b="1" u="sng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b="1" u="sng">
                <a:solidFill>
                  <a:schemeClr val="tx2"/>
                </a:solidFill>
              </a:rPr>
              <a:t>mut &gt; </a:t>
            </a:r>
            <a:r>
              <a:rPr lang="en-US" sz="3600" b="1" u="sng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b="1" u="sng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131526" name="Text Box 6"/>
          <p:cNvSpPr txBox="1">
            <a:spLocks noChangeArrowheads="1"/>
          </p:cNvSpPr>
          <p:nvPr/>
        </p:nvSpPr>
        <p:spPr bwMode="auto">
          <a:xfrm>
            <a:off x="5143500" y="2276475"/>
            <a:ext cx="5143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tx2"/>
                </a:solidFill>
                <a:latin typeface="Symbol" pitchFamily="18" charset="2"/>
              </a:rPr>
              <a:t>g</a:t>
            </a:r>
            <a:r>
              <a:rPr lang="en-US" b="1" u="sng">
                <a:solidFill>
                  <a:schemeClr val="tx2"/>
                </a:solidFill>
              </a:rPr>
              <a:t> mode - 2</a:t>
            </a:r>
            <a:r>
              <a:rPr lang="en-US" b="1" u="sng" baseline="30000">
                <a:solidFill>
                  <a:schemeClr val="tx2"/>
                </a:solidFill>
              </a:rPr>
              <a:t>nd</a:t>
            </a:r>
            <a:r>
              <a:rPr lang="en-US" b="1" u="sng">
                <a:solidFill>
                  <a:schemeClr val="tx2"/>
                </a:solidFill>
              </a:rPr>
              <a:t> phase viral decline determined by replication unit loss rate</a:t>
            </a:r>
          </a:p>
        </p:txBody>
      </p:sp>
      <p:sp>
        <p:nvSpPr>
          <p:cNvPr id="1131527" name="Text Box 7"/>
          <p:cNvSpPr txBox="1">
            <a:spLocks noChangeArrowheads="1"/>
          </p:cNvSpPr>
          <p:nvPr/>
        </p:nvSpPr>
        <p:spPr bwMode="auto">
          <a:xfrm>
            <a:off x="319088" y="2276475"/>
            <a:ext cx="4679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tx2"/>
                </a:solidFill>
                <a:latin typeface="Symbol" pitchFamily="18" charset="2"/>
              </a:rPr>
              <a:t>d</a:t>
            </a:r>
            <a:r>
              <a:rPr lang="en-US" b="1" u="sng">
                <a:solidFill>
                  <a:schemeClr val="tx2"/>
                </a:solidFill>
              </a:rPr>
              <a:t> mode - 2</a:t>
            </a:r>
            <a:r>
              <a:rPr lang="en-US" b="1" u="sng" baseline="30000">
                <a:solidFill>
                  <a:schemeClr val="tx2"/>
                </a:solidFill>
              </a:rPr>
              <a:t>nd</a:t>
            </a:r>
            <a:r>
              <a:rPr lang="en-US" b="1" u="sng">
                <a:solidFill>
                  <a:schemeClr val="tx2"/>
                </a:solidFill>
              </a:rPr>
              <a:t> phase viral decline determined by infected cell loss rate</a:t>
            </a:r>
          </a:p>
        </p:txBody>
      </p:sp>
      <p:sp>
        <p:nvSpPr>
          <p:cNvPr id="1131537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Mixed levels (intra-cellular + circulation) Gamma-mode vs delta-mode</a:t>
            </a:r>
          </a:p>
        </p:txBody>
      </p:sp>
      <p:pic>
        <p:nvPicPr>
          <p:cNvPr id="1131549" name="Picture 29" descr="bosto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3095625"/>
            <a:ext cx="4824412" cy="36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550" name="Picture 30" descr="bosto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071813"/>
            <a:ext cx="4856163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6" name="Text Box 4"/>
          <p:cNvSpPr txBox="1">
            <a:spLocks noChangeArrowheads="1"/>
          </p:cNvSpPr>
          <p:nvPr/>
        </p:nvSpPr>
        <p:spPr bwMode="auto">
          <a:xfrm>
            <a:off x="319088" y="2205038"/>
            <a:ext cx="4679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tx2"/>
                </a:solidFill>
                <a:latin typeface="Symbol" pitchFamily="18" charset="2"/>
              </a:rPr>
              <a:t>d</a:t>
            </a:r>
            <a:r>
              <a:rPr lang="en-US" b="1" u="sng">
                <a:solidFill>
                  <a:schemeClr val="tx2"/>
                </a:solidFill>
              </a:rPr>
              <a:t> mode - 2</a:t>
            </a:r>
            <a:r>
              <a:rPr lang="en-US" b="1" u="sng" baseline="30000">
                <a:solidFill>
                  <a:schemeClr val="tx2"/>
                </a:solidFill>
              </a:rPr>
              <a:t>nd</a:t>
            </a:r>
            <a:r>
              <a:rPr lang="en-US" b="1" u="sng">
                <a:solidFill>
                  <a:schemeClr val="tx2"/>
                </a:solidFill>
              </a:rPr>
              <a:t> phase viral decline determined by infected cell loss rate</a:t>
            </a:r>
          </a:p>
        </p:txBody>
      </p:sp>
      <p:sp>
        <p:nvSpPr>
          <p:cNvPr id="11345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Mixed levels (intra-cellular + circulation) Long term Clinical Implication</a:t>
            </a:r>
          </a:p>
        </p:txBody>
      </p:sp>
      <p:pic>
        <p:nvPicPr>
          <p:cNvPr id="1134600" name="Picture 8" descr="boston1-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068638"/>
            <a:ext cx="4824413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601" name="Picture 9" descr="boston8-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3068638"/>
            <a:ext cx="4824412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4602" name="Text Box 10"/>
          <p:cNvSpPr txBox="1">
            <a:spLocks noChangeArrowheads="1"/>
          </p:cNvSpPr>
          <p:nvPr/>
        </p:nvSpPr>
        <p:spPr bwMode="auto">
          <a:xfrm>
            <a:off x="390525" y="1412875"/>
            <a:ext cx="95043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RF x RRes &lt; 1   </a:t>
            </a:r>
            <a:r>
              <a:rPr lang="en-US" b="1">
                <a:sym typeface="Wingdings" pitchFamily="2" charset="2"/>
              </a:rPr>
              <a:t></a:t>
            </a:r>
            <a:r>
              <a:rPr lang="en-US" b="1"/>
              <a:t>  </a:t>
            </a:r>
            <a:r>
              <a:rPr lang="en-US" b="1" u="sng">
                <a:solidFill>
                  <a:schemeClr val="tx2"/>
                </a:solidFill>
              </a:rPr>
              <a:t>WT dom</a:t>
            </a:r>
            <a:r>
              <a:rPr lang="en-US" b="1"/>
              <a:t>			Mut  RF x RRes  &lt; 1  or &gt;1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b="1" u="sng">
                <a:solidFill>
                  <a:schemeClr val="tx2"/>
                </a:solidFill>
              </a:rPr>
              <a:t>Ewt &lt; Ec</a:t>
            </a:r>
            <a:r>
              <a:rPr lang="en-US" b="1"/>
              <a:t>				 	</a:t>
            </a:r>
            <a:r>
              <a:rPr lang="en-US" b="1" u="sng">
                <a:solidFill>
                  <a:schemeClr val="tx2"/>
                </a:solidFill>
              </a:rPr>
              <a:t>Ewt &gt; Ec     &amp;     Emut &gt; Ec</a:t>
            </a:r>
          </a:p>
        </p:txBody>
      </p:sp>
      <p:sp>
        <p:nvSpPr>
          <p:cNvPr id="1134603" name="Text Box 11"/>
          <p:cNvSpPr txBox="1">
            <a:spLocks noChangeArrowheads="1"/>
          </p:cNvSpPr>
          <p:nvPr/>
        </p:nvSpPr>
        <p:spPr bwMode="auto">
          <a:xfrm>
            <a:off x="5143500" y="2276475"/>
            <a:ext cx="5143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tx2"/>
                </a:solidFill>
                <a:latin typeface="Symbol" pitchFamily="18" charset="2"/>
              </a:rPr>
              <a:t>g</a:t>
            </a:r>
            <a:r>
              <a:rPr lang="en-US" b="1" u="sng">
                <a:solidFill>
                  <a:schemeClr val="tx2"/>
                </a:solidFill>
              </a:rPr>
              <a:t> mode - 2</a:t>
            </a:r>
            <a:r>
              <a:rPr lang="en-US" b="1" u="sng" baseline="30000">
                <a:solidFill>
                  <a:schemeClr val="tx2"/>
                </a:solidFill>
              </a:rPr>
              <a:t>nd</a:t>
            </a:r>
            <a:r>
              <a:rPr lang="en-US" b="1" u="sng">
                <a:solidFill>
                  <a:schemeClr val="tx2"/>
                </a:solidFill>
              </a:rPr>
              <a:t> phase viral decline determined by replication unit loss rate</a:t>
            </a:r>
          </a:p>
        </p:txBody>
      </p:sp>
      <p:sp>
        <p:nvSpPr>
          <p:cNvPr id="1134605" name="Text Box 13"/>
          <p:cNvSpPr txBox="1">
            <a:spLocks noChangeArrowheads="1"/>
          </p:cNvSpPr>
          <p:nvPr/>
        </p:nvSpPr>
        <p:spPr bwMode="auto">
          <a:xfrm>
            <a:off x="7743825" y="5162550"/>
            <a:ext cx="2105025" cy="701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Possible SVR after 12 weeks</a:t>
            </a: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60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Text Box 2"/>
          <p:cNvSpPr txBox="1">
            <a:spLocks noChangeArrowheads="1"/>
          </p:cNvSpPr>
          <p:nvPr/>
        </p:nvSpPr>
        <p:spPr bwMode="auto">
          <a:xfrm>
            <a:off x="390525" y="1484313"/>
            <a:ext cx="96488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/>
              <a:t>RF x RRes &lt; 1   </a:t>
            </a:r>
            <a:r>
              <a:rPr lang="en-US" b="1">
                <a:sym typeface="Wingdings" pitchFamily="2" charset="2"/>
              </a:rPr>
              <a:t></a:t>
            </a:r>
            <a:r>
              <a:rPr lang="en-US" b="1"/>
              <a:t>  WT dominant	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/>
              <a:t>&amp; Ewt &lt; Ec				 	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136644" name="Text Box 4"/>
          <p:cNvSpPr txBox="1">
            <a:spLocks noChangeArrowheads="1"/>
          </p:cNvSpPr>
          <p:nvPr/>
        </p:nvSpPr>
        <p:spPr bwMode="auto">
          <a:xfrm>
            <a:off x="319088" y="2205038"/>
            <a:ext cx="4679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tx2"/>
                </a:solidFill>
                <a:latin typeface="Symbol" pitchFamily="18" charset="2"/>
              </a:rPr>
              <a:t>d</a:t>
            </a:r>
            <a:r>
              <a:rPr lang="en-US" b="1" u="sng">
                <a:solidFill>
                  <a:schemeClr val="tx2"/>
                </a:solidFill>
              </a:rPr>
              <a:t> mode - 2</a:t>
            </a:r>
            <a:r>
              <a:rPr lang="en-US" b="1" u="sng" baseline="30000">
                <a:solidFill>
                  <a:schemeClr val="tx2"/>
                </a:solidFill>
              </a:rPr>
              <a:t>nd</a:t>
            </a:r>
            <a:r>
              <a:rPr lang="en-US" b="1" u="sng">
                <a:solidFill>
                  <a:schemeClr val="tx2"/>
                </a:solidFill>
              </a:rPr>
              <a:t> phase viral decline determined by infected cell loss rate</a:t>
            </a:r>
          </a:p>
        </p:txBody>
      </p:sp>
      <p:sp>
        <p:nvSpPr>
          <p:cNvPr id="11366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Mixed levels (intra-cellular + circulation) Delta mode with  WT or Mut  dominant</a:t>
            </a:r>
          </a:p>
        </p:txBody>
      </p:sp>
      <p:pic>
        <p:nvPicPr>
          <p:cNvPr id="1136646" name="Picture 6" descr="boston1-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068638"/>
            <a:ext cx="4824413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49" name="Text Box 9"/>
          <p:cNvSpPr txBox="1">
            <a:spLocks noChangeArrowheads="1"/>
          </p:cNvSpPr>
          <p:nvPr/>
        </p:nvSpPr>
        <p:spPr bwMode="auto">
          <a:xfrm>
            <a:off x="5359400" y="2205038"/>
            <a:ext cx="4679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tx2"/>
                </a:solidFill>
                <a:latin typeface="Symbol" pitchFamily="18" charset="2"/>
              </a:rPr>
              <a:t>d</a:t>
            </a:r>
            <a:r>
              <a:rPr lang="en-US" b="1" u="sng">
                <a:solidFill>
                  <a:schemeClr val="tx2"/>
                </a:solidFill>
              </a:rPr>
              <a:t> mode - 2</a:t>
            </a:r>
            <a:r>
              <a:rPr lang="en-US" b="1" u="sng" baseline="30000">
                <a:solidFill>
                  <a:schemeClr val="tx2"/>
                </a:solidFill>
              </a:rPr>
              <a:t>nd</a:t>
            </a:r>
            <a:r>
              <a:rPr lang="en-US" b="1" u="sng">
                <a:solidFill>
                  <a:schemeClr val="tx2"/>
                </a:solidFill>
              </a:rPr>
              <a:t> phase viral decline determined by infected cell loss rate</a:t>
            </a:r>
          </a:p>
        </p:txBody>
      </p:sp>
      <p:grpSp>
        <p:nvGrpSpPr>
          <p:cNvPr id="1136654" name="Group 14"/>
          <p:cNvGrpSpPr>
            <a:grpSpLocks/>
          </p:cNvGrpSpPr>
          <p:nvPr/>
        </p:nvGrpSpPr>
        <p:grpSpPr bwMode="auto">
          <a:xfrm>
            <a:off x="5214938" y="3068638"/>
            <a:ext cx="4824412" cy="3646487"/>
            <a:chOff x="3285" y="1933"/>
            <a:chExt cx="3039" cy="2297"/>
          </a:xfrm>
        </p:grpSpPr>
        <p:pic>
          <p:nvPicPr>
            <p:cNvPr id="1136650" name="Picture 10" descr="boston6-l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" y="1933"/>
              <a:ext cx="3039" cy="2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6651" name="Line 11"/>
            <p:cNvSpPr>
              <a:spLocks noChangeShapeType="1"/>
            </p:cNvSpPr>
            <p:nvPr/>
          </p:nvSpPr>
          <p:spPr bwMode="auto">
            <a:xfrm flipH="1" flipV="1">
              <a:off x="3887" y="2462"/>
              <a:ext cx="181" cy="4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136652" name="Rectangle 12"/>
            <p:cNvSpPr>
              <a:spLocks noChangeArrowheads="1"/>
            </p:cNvSpPr>
            <p:nvPr/>
          </p:nvSpPr>
          <p:spPr bwMode="auto">
            <a:xfrm rot="738934">
              <a:off x="3832" y="2495"/>
              <a:ext cx="181" cy="11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1136653" name="Text Box 13"/>
          <p:cNvSpPr txBox="1">
            <a:spLocks noChangeArrowheads="1"/>
          </p:cNvSpPr>
          <p:nvPr/>
        </p:nvSpPr>
        <p:spPr bwMode="auto">
          <a:xfrm>
            <a:off x="822325" y="1341438"/>
            <a:ext cx="96488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/>
              <a:t>					RF x RRes </a:t>
            </a:r>
            <a:r>
              <a:rPr lang="en-US" sz="2800" b="1" u="sng">
                <a:solidFill>
                  <a:schemeClr val="tx2"/>
                </a:solidFill>
              </a:rPr>
              <a:t>&gt;1 </a:t>
            </a:r>
            <a:r>
              <a:rPr lang="en-US" b="1">
                <a:sym typeface="Wingdings" pitchFamily="2" charset="2"/>
              </a:rPr>
              <a:t></a:t>
            </a:r>
            <a:r>
              <a:rPr lang="en-US" b="1"/>
              <a:t> </a:t>
            </a:r>
            <a:r>
              <a:rPr lang="en-US" sz="2800" b="1" u="sng">
                <a:solidFill>
                  <a:schemeClr val="tx2"/>
                </a:solidFill>
              </a:rPr>
              <a:t>Mut dominant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/>
              <a:t>				 	&amp; </a:t>
            </a:r>
            <a:r>
              <a:rPr lang="en-US" sz="2400" b="1" u="sng">
                <a:solidFill>
                  <a:schemeClr val="tx2"/>
                </a:solidFill>
              </a:rPr>
              <a:t>Ewt &gt; Ec</a:t>
            </a:r>
            <a:r>
              <a:rPr lang="en-US"/>
              <a:t> </a:t>
            </a:r>
            <a:r>
              <a:rPr lang="en-US" b="1"/>
              <a:t>	&amp;  </a:t>
            </a:r>
            <a:r>
              <a:rPr lang="en-US" sz="2400" b="1">
                <a:solidFill>
                  <a:schemeClr val="tx2"/>
                </a:solidFill>
              </a:rPr>
              <a:t>Emut &lt; Ec</a:t>
            </a: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9" grpId="0"/>
      <p:bldP spid="113665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Text Box 2"/>
          <p:cNvSpPr txBox="1">
            <a:spLocks noChangeArrowheads="1"/>
          </p:cNvSpPr>
          <p:nvPr/>
        </p:nvSpPr>
        <p:spPr bwMode="auto">
          <a:xfrm>
            <a:off x="319088" y="2349500"/>
            <a:ext cx="4679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b="1" u="sng">
                <a:solidFill>
                  <a:schemeClr val="accent2"/>
                </a:solidFill>
              </a:rPr>
              <a:t> mode</a:t>
            </a:r>
            <a:r>
              <a:rPr lang="en-US">
                <a:solidFill>
                  <a:schemeClr val="accent2"/>
                </a:solidFill>
              </a:rPr>
              <a:t>  </a:t>
            </a:r>
            <a:r>
              <a:rPr lang="en-US" b="1" u="sng">
                <a:solidFill>
                  <a:schemeClr val="accent2"/>
                </a:solidFill>
              </a:rPr>
              <a:t>switch  to</a:t>
            </a:r>
            <a:r>
              <a:rPr lang="en-US">
                <a:solidFill>
                  <a:schemeClr val="accent2"/>
                </a:solidFill>
              </a:rPr>
              <a:t>  </a:t>
            </a:r>
            <a:r>
              <a:rPr lang="en-US" sz="2800" b="1" u="sng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b="1" u="sng">
                <a:solidFill>
                  <a:schemeClr val="accent2"/>
                </a:solidFill>
              </a:rPr>
              <a:t> mode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Mixed levels (intra-cellular + circulation) Possible Mode Switch </a:t>
            </a:r>
          </a:p>
        </p:txBody>
      </p:sp>
      <p:pic>
        <p:nvPicPr>
          <p:cNvPr id="1148933" name="Picture 5" descr="boston8-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3068638"/>
            <a:ext cx="4824412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8934" name="Text Box 6"/>
          <p:cNvSpPr txBox="1">
            <a:spLocks noChangeArrowheads="1"/>
          </p:cNvSpPr>
          <p:nvPr/>
        </p:nvSpPr>
        <p:spPr bwMode="auto">
          <a:xfrm>
            <a:off x="390525" y="1412875"/>
            <a:ext cx="95043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10 &gt; RF x RRes &gt;1</a:t>
            </a:r>
            <a:r>
              <a:rPr lang="en-US" b="1"/>
              <a:t>   </a:t>
            </a:r>
            <a:r>
              <a:rPr lang="en-US" b="1">
                <a:sym typeface="Wingdings" pitchFamily="2" charset="2"/>
              </a:rPr>
              <a:t></a:t>
            </a:r>
            <a:r>
              <a:rPr lang="en-US" b="1"/>
              <a:t>  </a:t>
            </a:r>
            <a:r>
              <a:rPr lang="en-US" b="1" u="sng">
                <a:solidFill>
                  <a:schemeClr val="tx2"/>
                </a:solidFill>
              </a:rPr>
              <a:t>Mut dom</a:t>
            </a:r>
            <a:r>
              <a:rPr lang="en-US" b="1"/>
              <a:t>		Mut  RF x RRes  &lt; 1  or &gt;1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&amp; 0.9Ec &lt; Emut &lt; Ec</a:t>
            </a:r>
            <a:r>
              <a:rPr lang="en-US" b="1" u="sng">
                <a:solidFill>
                  <a:schemeClr val="tx2"/>
                </a:solidFill>
              </a:rPr>
              <a:t>  </a:t>
            </a:r>
            <a:r>
              <a:rPr lang="en-US" b="1"/>
              <a:t>				</a:t>
            </a:r>
            <a:r>
              <a:rPr lang="en-US" b="1" u="sng">
                <a:solidFill>
                  <a:schemeClr val="tx2"/>
                </a:solidFill>
              </a:rPr>
              <a:t>&amp; Ewt &gt; Ec 	&amp;  Emut &gt; Ec</a:t>
            </a:r>
          </a:p>
        </p:txBody>
      </p:sp>
      <p:sp>
        <p:nvSpPr>
          <p:cNvPr id="1148935" name="Text Box 7"/>
          <p:cNvSpPr txBox="1">
            <a:spLocks noChangeArrowheads="1"/>
          </p:cNvSpPr>
          <p:nvPr/>
        </p:nvSpPr>
        <p:spPr bwMode="auto">
          <a:xfrm>
            <a:off x="5143500" y="2276475"/>
            <a:ext cx="5143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tx2"/>
                </a:solidFill>
                <a:latin typeface="Symbol" pitchFamily="18" charset="2"/>
              </a:rPr>
              <a:t>g</a:t>
            </a:r>
            <a:r>
              <a:rPr lang="en-US" b="1" u="sng">
                <a:solidFill>
                  <a:schemeClr val="tx2"/>
                </a:solidFill>
              </a:rPr>
              <a:t> mode - 2</a:t>
            </a:r>
            <a:r>
              <a:rPr lang="en-US" b="1" u="sng" baseline="30000">
                <a:solidFill>
                  <a:schemeClr val="tx2"/>
                </a:solidFill>
              </a:rPr>
              <a:t>nd</a:t>
            </a:r>
            <a:r>
              <a:rPr lang="en-US" b="1" u="sng">
                <a:solidFill>
                  <a:schemeClr val="tx2"/>
                </a:solidFill>
              </a:rPr>
              <a:t> phase viral decline determined by replication unit loss rate</a:t>
            </a:r>
          </a:p>
        </p:txBody>
      </p:sp>
      <p:pic>
        <p:nvPicPr>
          <p:cNvPr id="1148936" name="Picture 8" descr="boston5-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068638"/>
            <a:ext cx="4824413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4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4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Text Box 2"/>
          <p:cNvSpPr txBox="1">
            <a:spLocks noChangeArrowheads="1"/>
          </p:cNvSpPr>
          <p:nvPr/>
        </p:nvSpPr>
        <p:spPr bwMode="auto">
          <a:xfrm>
            <a:off x="638175" y="1341438"/>
            <a:ext cx="964882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RF x RRes &gt; 1   </a:t>
            </a:r>
            <a:r>
              <a:rPr lang="en-US" b="1">
                <a:sym typeface="Wingdings" pitchFamily="2" charset="2"/>
              </a:rPr>
              <a:t></a:t>
            </a:r>
            <a:r>
              <a:rPr lang="en-US" b="1"/>
              <a:t>  </a:t>
            </a:r>
            <a:r>
              <a:rPr lang="en-US" b="1" u="sng">
                <a:solidFill>
                  <a:schemeClr val="tx2"/>
                </a:solidFill>
              </a:rPr>
              <a:t>Mut dom</a:t>
            </a:r>
            <a:r>
              <a:rPr lang="en-US" b="1"/>
              <a:t>			Mut  RF x RRes </a:t>
            </a:r>
            <a:r>
              <a:rPr lang="en-US" sz="2800" b="1" u="sng">
                <a:solidFill>
                  <a:schemeClr val="tx2"/>
                </a:solidFill>
              </a:rPr>
              <a:t>&gt;1 </a:t>
            </a:r>
            <a:r>
              <a:rPr lang="en-US" b="1">
                <a:sym typeface="Wingdings" pitchFamily="2" charset="2"/>
              </a:rPr>
              <a:t></a:t>
            </a:r>
            <a:r>
              <a:rPr lang="en-US" b="1"/>
              <a:t>  </a:t>
            </a:r>
            <a:r>
              <a:rPr lang="en-US" b="1" u="sng">
                <a:solidFill>
                  <a:schemeClr val="tx2"/>
                </a:solidFill>
              </a:rPr>
              <a:t>Mut dom</a:t>
            </a:r>
            <a:endParaRPr lang="en-US" sz="2800" b="1" u="sng">
              <a:solidFill>
                <a:schemeClr val="tx2"/>
              </a:solidFill>
            </a:endParaRPr>
          </a:p>
          <a:p>
            <a:pPr algn="l">
              <a:lnSpc>
                <a:spcPct val="30000"/>
              </a:lnSpc>
              <a:spcBef>
                <a:spcPct val="50000"/>
              </a:spcBef>
            </a:pPr>
            <a:r>
              <a:rPr lang="en-US" b="1"/>
              <a:t>&amp; Emut &gt; Ec   </a:t>
            </a:r>
            <a:r>
              <a:rPr lang="en-US" sz="2400" b="1" u="sng">
                <a:solidFill>
                  <a:schemeClr val="accent1"/>
                </a:solidFill>
              </a:rPr>
              <a:t> &amp;    Delta</a:t>
            </a:r>
            <a:r>
              <a:rPr lang="en-US" sz="2400" b="1" u="sng">
                <a:solidFill>
                  <a:schemeClr val="accent1"/>
                </a:solidFill>
                <a:sym typeface="Wingdings" pitchFamily="2" charset="2"/>
              </a:rPr>
              <a:t>0</a:t>
            </a:r>
            <a:r>
              <a:rPr lang="en-US" sz="2400" b="1" u="sng">
                <a:solidFill>
                  <a:schemeClr val="accent1"/>
                </a:solidFill>
              </a:rPr>
              <a:t>	</a:t>
            </a:r>
            <a:r>
              <a:rPr lang="en-US" b="1"/>
              <a:t>		&amp; Ewt &lt; Ec</a:t>
            </a:r>
            <a:r>
              <a:rPr lang="en-US"/>
              <a:t> </a:t>
            </a:r>
            <a:r>
              <a:rPr lang="en-US" b="1"/>
              <a:t>	&amp;  Emut &gt; Ec</a:t>
            </a:r>
          </a:p>
        </p:txBody>
      </p:sp>
      <p:sp>
        <p:nvSpPr>
          <p:cNvPr id="1138691" name="Text Box 3"/>
          <p:cNvSpPr txBox="1">
            <a:spLocks noChangeArrowheads="1"/>
          </p:cNvSpPr>
          <p:nvPr/>
        </p:nvSpPr>
        <p:spPr bwMode="auto">
          <a:xfrm>
            <a:off x="319088" y="2565400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1"/>
                </a:solidFill>
              </a:rPr>
              <a:t>Viral Rebound with new steady state</a:t>
            </a: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Mixed levels (intra-cellular + circulation) </a:t>
            </a:r>
            <a:r>
              <a:rPr lang="en-US" b="1">
                <a:solidFill>
                  <a:schemeClr val="accent1"/>
                </a:solidFill>
              </a:rPr>
              <a:t>Rebound with Resistant Virus</a:t>
            </a:r>
          </a:p>
        </p:txBody>
      </p:sp>
      <p:sp>
        <p:nvSpPr>
          <p:cNvPr id="1138694" name="Text Box 6"/>
          <p:cNvSpPr txBox="1">
            <a:spLocks noChangeArrowheads="1"/>
          </p:cNvSpPr>
          <p:nvPr/>
        </p:nvSpPr>
        <p:spPr bwMode="auto">
          <a:xfrm>
            <a:off x="5359400" y="2205038"/>
            <a:ext cx="4679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tx2"/>
                </a:solidFill>
                <a:latin typeface="Symbol" pitchFamily="18" charset="2"/>
              </a:rPr>
              <a:t>d</a:t>
            </a:r>
            <a:r>
              <a:rPr lang="en-US" b="1" u="sng">
                <a:solidFill>
                  <a:schemeClr val="tx2"/>
                </a:solidFill>
              </a:rPr>
              <a:t> mode - 2</a:t>
            </a:r>
            <a:r>
              <a:rPr lang="en-US" b="1" u="sng" baseline="30000">
                <a:solidFill>
                  <a:schemeClr val="tx2"/>
                </a:solidFill>
              </a:rPr>
              <a:t>nd</a:t>
            </a:r>
            <a:r>
              <a:rPr lang="en-US" b="1" u="sng">
                <a:solidFill>
                  <a:schemeClr val="tx2"/>
                </a:solidFill>
              </a:rPr>
              <a:t> phase viral decline determined by infected cell loss rate</a:t>
            </a:r>
          </a:p>
        </p:txBody>
      </p:sp>
      <p:pic>
        <p:nvPicPr>
          <p:cNvPr id="1138695" name="Picture 7" descr="boston6-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068638"/>
            <a:ext cx="4824412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8696" name="Picture 8" descr="boston2-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068638"/>
            <a:ext cx="4824413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3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3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3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3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Text Box 2"/>
          <p:cNvSpPr txBox="1">
            <a:spLocks noChangeArrowheads="1"/>
          </p:cNvSpPr>
          <p:nvPr/>
        </p:nvSpPr>
        <p:spPr bwMode="auto">
          <a:xfrm>
            <a:off x="319088" y="1341438"/>
            <a:ext cx="99679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RF x RRes </a:t>
            </a:r>
            <a:r>
              <a:rPr lang="en-US" b="1" u="sng">
                <a:solidFill>
                  <a:srgbClr val="FF6600"/>
                </a:solidFill>
                <a:latin typeface="Arial" pitchFamily="34" charset="0"/>
              </a:rPr>
              <a:t>&gt;&gt;&gt; 1</a:t>
            </a:r>
            <a:r>
              <a:rPr lang="en-US" sz="2000" b="1">
                <a:latin typeface="Arial" pitchFamily="34" charset="0"/>
              </a:rPr>
              <a:t>   </a:t>
            </a:r>
            <a:r>
              <a:rPr lang="en-US" sz="2000" b="1">
                <a:latin typeface="Arial" pitchFamily="34" charset="0"/>
                <a:sym typeface="Wingdings" pitchFamily="2" charset="2"/>
              </a:rPr>
              <a:t></a:t>
            </a:r>
            <a:r>
              <a:rPr lang="en-US" sz="2000" b="1">
                <a:latin typeface="Arial" pitchFamily="34" charset="0"/>
              </a:rPr>
              <a:t>  Mut dom	       Mut  RF x RRes</a:t>
            </a:r>
            <a:r>
              <a:rPr lang="en-US" sz="2000" b="1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b="1" u="sng">
                <a:solidFill>
                  <a:srgbClr val="FF6600"/>
                </a:solidFill>
                <a:latin typeface="Arial" pitchFamily="34" charset="0"/>
              </a:rPr>
              <a:t>&gt;&gt;&gt; 1</a:t>
            </a:r>
            <a:r>
              <a:rPr lang="en-US" sz="2000" b="1">
                <a:latin typeface="Arial" pitchFamily="34" charset="0"/>
              </a:rPr>
              <a:t>  </a:t>
            </a:r>
            <a:r>
              <a:rPr lang="en-US" sz="2000" b="1">
                <a:latin typeface="Arial" pitchFamily="34" charset="0"/>
                <a:sym typeface="Wingdings" pitchFamily="2" charset="2"/>
              </a:rPr>
              <a:t></a:t>
            </a:r>
            <a:r>
              <a:rPr lang="en-US" sz="2000" b="1">
                <a:latin typeface="Arial" pitchFamily="34" charset="0"/>
              </a:rPr>
              <a:t>  Mut dom</a:t>
            </a:r>
            <a:endParaRPr lang="en-US" sz="2800" b="1" u="sng">
              <a:solidFill>
                <a:schemeClr val="tx2"/>
              </a:solidFill>
              <a:latin typeface="Arial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&amp; Emut &gt; Ec    &amp;    Delta</a:t>
            </a:r>
            <a:r>
              <a:rPr lang="en-US" sz="2000" b="1">
                <a:latin typeface="Arial" pitchFamily="34" charset="0"/>
                <a:sym typeface="Wingdings" pitchFamily="2" charset="2"/>
              </a:rPr>
              <a:t>0</a:t>
            </a:r>
            <a:r>
              <a:rPr lang="en-US" sz="2000" b="1">
                <a:latin typeface="Arial" pitchFamily="34" charset="0"/>
              </a:rPr>
              <a:t>		       &amp; Emut &gt; Ec  </a:t>
            </a:r>
            <a:r>
              <a:rPr lang="en-US" sz="2000" b="1" u="sng">
                <a:solidFill>
                  <a:srgbClr val="FF6600"/>
                </a:solidFill>
                <a:latin typeface="Arial" pitchFamily="34" charset="0"/>
              </a:rPr>
              <a:t>even with  Delta &gt; 0.1</a:t>
            </a:r>
          </a:p>
        </p:txBody>
      </p:sp>
      <p:sp>
        <p:nvSpPr>
          <p:cNvPr id="1142787" name="Text Box 3"/>
          <p:cNvSpPr txBox="1">
            <a:spLocks noChangeArrowheads="1"/>
          </p:cNvSpPr>
          <p:nvPr/>
        </p:nvSpPr>
        <p:spPr bwMode="auto">
          <a:xfrm>
            <a:off x="319088" y="2527300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1"/>
                </a:solidFill>
              </a:rPr>
              <a:t>Viral Rebound with high steady state</a:t>
            </a:r>
          </a:p>
        </p:txBody>
      </p:sp>
      <p:sp>
        <p:nvSpPr>
          <p:cNvPr id="11427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Mixed levels (intra-cellular + circulation) </a:t>
            </a:r>
            <a:r>
              <a:rPr lang="en-US" b="1">
                <a:solidFill>
                  <a:schemeClr val="accent1"/>
                </a:solidFill>
              </a:rPr>
              <a:t>Rebound with Resistant Virus</a:t>
            </a:r>
          </a:p>
        </p:txBody>
      </p:sp>
      <p:sp>
        <p:nvSpPr>
          <p:cNvPr id="1142790" name="Text Box 6"/>
          <p:cNvSpPr txBox="1">
            <a:spLocks noChangeArrowheads="1"/>
          </p:cNvSpPr>
          <p:nvPr/>
        </p:nvSpPr>
        <p:spPr bwMode="auto">
          <a:xfrm>
            <a:off x="5430838" y="2349500"/>
            <a:ext cx="4856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1"/>
                </a:solidFill>
              </a:rPr>
              <a:t>Viral Rebound with quasi steady state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chemeClr val="accent1"/>
                </a:solidFill>
              </a:rPr>
              <a:t>Independent of delta</a:t>
            </a:r>
          </a:p>
        </p:txBody>
      </p:sp>
      <p:pic>
        <p:nvPicPr>
          <p:cNvPr id="1142791" name="Picture 7" descr="back-to-S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3068638"/>
            <a:ext cx="4824412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792" name="Picture 8" descr="back-to-S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068638"/>
            <a:ext cx="4824413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4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4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Text Box 2"/>
          <p:cNvSpPr txBox="1">
            <a:spLocks noChangeArrowheads="1"/>
          </p:cNvSpPr>
          <p:nvPr/>
        </p:nvSpPr>
        <p:spPr bwMode="auto">
          <a:xfrm>
            <a:off x="6781800" y="1752600"/>
            <a:ext cx="3505200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 u="sng">
                <a:solidFill>
                  <a:srgbClr val="66FF66"/>
                </a:solidFill>
                <a:latin typeface="Times New Roman" pitchFamily="18" charset="0"/>
              </a:rPr>
              <a:t>HCV</a:t>
            </a:r>
            <a:endParaRPr lang="en-US" sz="3200" b="1">
              <a:solidFill>
                <a:srgbClr val="66FF66"/>
              </a:solidFill>
              <a:latin typeface="Times New Roman" pitchFamily="18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 u="sng">
                <a:solidFill>
                  <a:srgbClr val="66FF66"/>
                </a:solidFill>
                <a:latin typeface="Times New Roman" pitchFamily="18" charset="0"/>
              </a:rPr>
              <a:t>Drop of 1-3 logs</a:t>
            </a:r>
            <a:endParaRPr lang="en-US" sz="3200" b="1">
              <a:solidFill>
                <a:srgbClr val="66FF66"/>
              </a:solidFill>
              <a:latin typeface="Times New Roman" pitchFamily="18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>
                <a:solidFill>
                  <a:srgbClr val="66FF66"/>
                </a:solidFill>
                <a:latin typeface="Times New Roman" pitchFamily="18" charset="0"/>
              </a:rPr>
              <a:t> (10-1000 fold)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>
                <a:solidFill>
                  <a:srgbClr val="66FF66"/>
                </a:solidFill>
                <a:latin typeface="Times New Roman" pitchFamily="18" charset="0"/>
              </a:rPr>
              <a:t> in HCV levels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>
                <a:solidFill>
                  <a:srgbClr val="66FF66"/>
                </a:solidFill>
                <a:latin typeface="Times New Roman" pitchFamily="18" charset="0"/>
              </a:rPr>
              <a:t> in blood during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>
                <a:solidFill>
                  <a:srgbClr val="66FF66"/>
                </a:solidFill>
                <a:latin typeface="Times New Roman" pitchFamily="18" charset="0"/>
              </a:rPr>
              <a:t> first </a:t>
            </a:r>
            <a:r>
              <a:rPr lang="en-US" sz="3200" b="1" u="sng">
                <a:solidFill>
                  <a:srgbClr val="66FF66"/>
                </a:solidFill>
                <a:latin typeface="Times New Roman" pitchFamily="18" charset="0"/>
              </a:rPr>
              <a:t>1-2 days</a:t>
            </a:r>
            <a:r>
              <a:rPr lang="en-US" sz="3200" b="1">
                <a:solidFill>
                  <a:srgbClr val="66FF66"/>
                </a:solidFill>
                <a:latin typeface="Times New Roman" pitchFamily="18" charset="0"/>
              </a:rPr>
              <a:t>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>
                <a:solidFill>
                  <a:srgbClr val="66FF66"/>
                </a:solidFill>
                <a:latin typeface="Times New Roman" pitchFamily="18" charset="0"/>
              </a:rPr>
              <a:t> of treatment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Lam, Neumann et al (Hepatology, 1997)</a:t>
            </a:r>
          </a:p>
        </p:txBody>
      </p:sp>
      <p:grpSp>
        <p:nvGrpSpPr>
          <p:cNvPr id="1215491" name="Group 3"/>
          <p:cNvGrpSpPr>
            <a:grpSpLocks/>
          </p:cNvGrpSpPr>
          <p:nvPr/>
        </p:nvGrpSpPr>
        <p:grpSpPr bwMode="auto">
          <a:xfrm>
            <a:off x="0" y="1981200"/>
            <a:ext cx="6818313" cy="4662488"/>
            <a:chOff x="0" y="1248"/>
            <a:chExt cx="4295" cy="2937"/>
          </a:xfrm>
        </p:grpSpPr>
        <p:sp>
          <p:nvSpPr>
            <p:cNvPr id="1215492" name="Rectangle 4"/>
            <p:cNvSpPr>
              <a:spLocks noChangeArrowheads="1"/>
            </p:cNvSpPr>
            <p:nvPr/>
          </p:nvSpPr>
          <p:spPr bwMode="auto">
            <a:xfrm>
              <a:off x="0" y="1248"/>
              <a:ext cx="4295" cy="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493" name="Rectangle 5"/>
            <p:cNvSpPr>
              <a:spLocks noChangeArrowheads="1"/>
            </p:cNvSpPr>
            <p:nvPr/>
          </p:nvSpPr>
          <p:spPr bwMode="auto">
            <a:xfrm>
              <a:off x="478" y="1399"/>
              <a:ext cx="3665" cy="2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494" name="Rectangle 6"/>
            <p:cNvSpPr>
              <a:spLocks noChangeArrowheads="1"/>
            </p:cNvSpPr>
            <p:nvPr/>
          </p:nvSpPr>
          <p:spPr bwMode="auto">
            <a:xfrm>
              <a:off x="478" y="1399"/>
              <a:ext cx="3665" cy="2329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495" name="Line 7"/>
            <p:cNvSpPr>
              <a:spLocks noChangeShapeType="1"/>
            </p:cNvSpPr>
            <p:nvPr/>
          </p:nvSpPr>
          <p:spPr bwMode="auto">
            <a:xfrm>
              <a:off x="478" y="1399"/>
              <a:ext cx="1" cy="23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496" name="Line 8"/>
            <p:cNvSpPr>
              <a:spLocks noChangeShapeType="1"/>
            </p:cNvSpPr>
            <p:nvPr/>
          </p:nvSpPr>
          <p:spPr bwMode="auto">
            <a:xfrm>
              <a:off x="451" y="3728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497" name="Line 9"/>
            <p:cNvSpPr>
              <a:spLocks noChangeShapeType="1"/>
            </p:cNvSpPr>
            <p:nvPr/>
          </p:nvSpPr>
          <p:spPr bwMode="auto">
            <a:xfrm>
              <a:off x="451" y="3261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498" name="Line 10"/>
            <p:cNvSpPr>
              <a:spLocks noChangeShapeType="1"/>
            </p:cNvSpPr>
            <p:nvPr/>
          </p:nvSpPr>
          <p:spPr bwMode="auto">
            <a:xfrm>
              <a:off x="451" y="2796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499" name="Line 11"/>
            <p:cNvSpPr>
              <a:spLocks noChangeShapeType="1"/>
            </p:cNvSpPr>
            <p:nvPr/>
          </p:nvSpPr>
          <p:spPr bwMode="auto">
            <a:xfrm>
              <a:off x="451" y="2330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00" name="Line 12"/>
            <p:cNvSpPr>
              <a:spLocks noChangeShapeType="1"/>
            </p:cNvSpPr>
            <p:nvPr/>
          </p:nvSpPr>
          <p:spPr bwMode="auto">
            <a:xfrm>
              <a:off x="451" y="1865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01" name="Line 13"/>
            <p:cNvSpPr>
              <a:spLocks noChangeShapeType="1"/>
            </p:cNvSpPr>
            <p:nvPr/>
          </p:nvSpPr>
          <p:spPr bwMode="auto">
            <a:xfrm>
              <a:off x="451" y="1399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02" name="Line 14"/>
            <p:cNvSpPr>
              <a:spLocks noChangeShapeType="1"/>
            </p:cNvSpPr>
            <p:nvPr/>
          </p:nvSpPr>
          <p:spPr bwMode="auto">
            <a:xfrm>
              <a:off x="478" y="3728"/>
              <a:ext cx="36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03" name="Line 15"/>
            <p:cNvSpPr>
              <a:spLocks noChangeShapeType="1"/>
            </p:cNvSpPr>
            <p:nvPr/>
          </p:nvSpPr>
          <p:spPr bwMode="auto">
            <a:xfrm flipV="1">
              <a:off x="478" y="37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04" name="Line 16"/>
            <p:cNvSpPr>
              <a:spLocks noChangeShapeType="1"/>
            </p:cNvSpPr>
            <p:nvPr/>
          </p:nvSpPr>
          <p:spPr bwMode="auto">
            <a:xfrm flipV="1">
              <a:off x="739" y="37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05" name="Line 17"/>
            <p:cNvSpPr>
              <a:spLocks noChangeShapeType="1"/>
            </p:cNvSpPr>
            <p:nvPr/>
          </p:nvSpPr>
          <p:spPr bwMode="auto">
            <a:xfrm flipV="1">
              <a:off x="1002" y="37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06" name="Line 18"/>
            <p:cNvSpPr>
              <a:spLocks noChangeShapeType="1"/>
            </p:cNvSpPr>
            <p:nvPr/>
          </p:nvSpPr>
          <p:spPr bwMode="auto">
            <a:xfrm flipV="1">
              <a:off x="1263" y="37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07" name="Line 19"/>
            <p:cNvSpPr>
              <a:spLocks noChangeShapeType="1"/>
            </p:cNvSpPr>
            <p:nvPr/>
          </p:nvSpPr>
          <p:spPr bwMode="auto">
            <a:xfrm flipV="1">
              <a:off x="1526" y="37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08" name="Line 20"/>
            <p:cNvSpPr>
              <a:spLocks noChangeShapeType="1"/>
            </p:cNvSpPr>
            <p:nvPr/>
          </p:nvSpPr>
          <p:spPr bwMode="auto">
            <a:xfrm flipV="1">
              <a:off x="1787" y="37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09" name="Line 21"/>
            <p:cNvSpPr>
              <a:spLocks noChangeShapeType="1"/>
            </p:cNvSpPr>
            <p:nvPr/>
          </p:nvSpPr>
          <p:spPr bwMode="auto">
            <a:xfrm flipV="1">
              <a:off x="2049" y="37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10" name="Line 22"/>
            <p:cNvSpPr>
              <a:spLocks noChangeShapeType="1"/>
            </p:cNvSpPr>
            <p:nvPr/>
          </p:nvSpPr>
          <p:spPr bwMode="auto">
            <a:xfrm flipV="1">
              <a:off x="2310" y="37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11" name="Line 23"/>
            <p:cNvSpPr>
              <a:spLocks noChangeShapeType="1"/>
            </p:cNvSpPr>
            <p:nvPr/>
          </p:nvSpPr>
          <p:spPr bwMode="auto">
            <a:xfrm flipV="1">
              <a:off x="2572" y="37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12" name="Line 24"/>
            <p:cNvSpPr>
              <a:spLocks noChangeShapeType="1"/>
            </p:cNvSpPr>
            <p:nvPr/>
          </p:nvSpPr>
          <p:spPr bwMode="auto">
            <a:xfrm flipV="1">
              <a:off x="2834" y="37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13" name="Line 25"/>
            <p:cNvSpPr>
              <a:spLocks noChangeShapeType="1"/>
            </p:cNvSpPr>
            <p:nvPr/>
          </p:nvSpPr>
          <p:spPr bwMode="auto">
            <a:xfrm flipV="1">
              <a:off x="3095" y="37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14" name="Line 26"/>
            <p:cNvSpPr>
              <a:spLocks noChangeShapeType="1"/>
            </p:cNvSpPr>
            <p:nvPr/>
          </p:nvSpPr>
          <p:spPr bwMode="auto">
            <a:xfrm flipV="1">
              <a:off x="3358" y="37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15" name="Line 27"/>
            <p:cNvSpPr>
              <a:spLocks noChangeShapeType="1"/>
            </p:cNvSpPr>
            <p:nvPr/>
          </p:nvSpPr>
          <p:spPr bwMode="auto">
            <a:xfrm flipV="1">
              <a:off x="3619" y="37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16" name="Line 28"/>
            <p:cNvSpPr>
              <a:spLocks noChangeShapeType="1"/>
            </p:cNvSpPr>
            <p:nvPr/>
          </p:nvSpPr>
          <p:spPr bwMode="auto">
            <a:xfrm flipV="1">
              <a:off x="3881" y="37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17" name="Line 29"/>
            <p:cNvSpPr>
              <a:spLocks noChangeShapeType="1"/>
            </p:cNvSpPr>
            <p:nvPr/>
          </p:nvSpPr>
          <p:spPr bwMode="auto">
            <a:xfrm flipV="1">
              <a:off x="4143" y="370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18" name="Line 30"/>
            <p:cNvSpPr>
              <a:spLocks noChangeShapeType="1"/>
            </p:cNvSpPr>
            <p:nvPr/>
          </p:nvSpPr>
          <p:spPr bwMode="auto">
            <a:xfrm flipV="1">
              <a:off x="478" y="3728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19" name="Line 31"/>
            <p:cNvSpPr>
              <a:spLocks noChangeShapeType="1"/>
            </p:cNvSpPr>
            <p:nvPr/>
          </p:nvSpPr>
          <p:spPr bwMode="auto">
            <a:xfrm flipV="1">
              <a:off x="2310" y="3728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20" name="Line 32"/>
            <p:cNvSpPr>
              <a:spLocks noChangeShapeType="1"/>
            </p:cNvSpPr>
            <p:nvPr/>
          </p:nvSpPr>
          <p:spPr bwMode="auto">
            <a:xfrm flipV="1">
              <a:off x="4143" y="3728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21" name="Line 33"/>
            <p:cNvSpPr>
              <a:spLocks noChangeShapeType="1"/>
            </p:cNvSpPr>
            <p:nvPr/>
          </p:nvSpPr>
          <p:spPr bwMode="auto">
            <a:xfrm flipV="1">
              <a:off x="478" y="1492"/>
              <a:ext cx="1048" cy="2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22" name="Line 34"/>
            <p:cNvSpPr>
              <a:spLocks noChangeShapeType="1"/>
            </p:cNvSpPr>
            <p:nvPr/>
          </p:nvSpPr>
          <p:spPr bwMode="auto">
            <a:xfrm>
              <a:off x="1526" y="1492"/>
              <a:ext cx="523" cy="6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23" name="Line 35"/>
            <p:cNvSpPr>
              <a:spLocks noChangeShapeType="1"/>
            </p:cNvSpPr>
            <p:nvPr/>
          </p:nvSpPr>
          <p:spPr bwMode="auto">
            <a:xfrm flipV="1">
              <a:off x="2049" y="1865"/>
              <a:ext cx="261" cy="27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24" name="Line 36"/>
            <p:cNvSpPr>
              <a:spLocks noChangeShapeType="1"/>
            </p:cNvSpPr>
            <p:nvPr/>
          </p:nvSpPr>
          <p:spPr bwMode="auto">
            <a:xfrm flipV="1">
              <a:off x="2310" y="1772"/>
              <a:ext cx="44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25" name="Line 37"/>
            <p:cNvSpPr>
              <a:spLocks noChangeShapeType="1"/>
            </p:cNvSpPr>
            <p:nvPr/>
          </p:nvSpPr>
          <p:spPr bwMode="auto">
            <a:xfrm>
              <a:off x="2354" y="1772"/>
              <a:ext cx="65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26" name="Line 38"/>
            <p:cNvSpPr>
              <a:spLocks noChangeShapeType="1"/>
            </p:cNvSpPr>
            <p:nvPr/>
          </p:nvSpPr>
          <p:spPr bwMode="auto">
            <a:xfrm flipV="1">
              <a:off x="2419" y="1725"/>
              <a:ext cx="44" cy="4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27" name="Line 39"/>
            <p:cNvSpPr>
              <a:spLocks noChangeShapeType="1"/>
            </p:cNvSpPr>
            <p:nvPr/>
          </p:nvSpPr>
          <p:spPr bwMode="auto">
            <a:xfrm flipV="1">
              <a:off x="2463" y="1707"/>
              <a:ext cx="54" cy="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28" name="Line 40"/>
            <p:cNvSpPr>
              <a:spLocks noChangeShapeType="1"/>
            </p:cNvSpPr>
            <p:nvPr/>
          </p:nvSpPr>
          <p:spPr bwMode="auto">
            <a:xfrm>
              <a:off x="2517" y="1707"/>
              <a:ext cx="55" cy="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29" name="Line 41"/>
            <p:cNvSpPr>
              <a:spLocks noChangeShapeType="1"/>
            </p:cNvSpPr>
            <p:nvPr/>
          </p:nvSpPr>
          <p:spPr bwMode="auto">
            <a:xfrm>
              <a:off x="2572" y="1772"/>
              <a:ext cx="262" cy="3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30" name="Line 42"/>
            <p:cNvSpPr>
              <a:spLocks noChangeShapeType="1"/>
            </p:cNvSpPr>
            <p:nvPr/>
          </p:nvSpPr>
          <p:spPr bwMode="auto">
            <a:xfrm>
              <a:off x="2834" y="2144"/>
              <a:ext cx="334" cy="3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31" name="Line 43"/>
            <p:cNvSpPr>
              <a:spLocks noChangeShapeType="1"/>
            </p:cNvSpPr>
            <p:nvPr/>
          </p:nvSpPr>
          <p:spPr bwMode="auto">
            <a:xfrm>
              <a:off x="3168" y="2448"/>
              <a:ext cx="263" cy="1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32" name="Line 44"/>
            <p:cNvSpPr>
              <a:spLocks noChangeShapeType="1"/>
            </p:cNvSpPr>
            <p:nvPr/>
          </p:nvSpPr>
          <p:spPr bwMode="auto">
            <a:xfrm>
              <a:off x="3456" y="2640"/>
              <a:ext cx="163" cy="2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33" name="Line 45"/>
            <p:cNvSpPr>
              <a:spLocks noChangeShapeType="1"/>
            </p:cNvSpPr>
            <p:nvPr/>
          </p:nvSpPr>
          <p:spPr bwMode="auto">
            <a:xfrm>
              <a:off x="3619" y="2843"/>
              <a:ext cx="509" cy="3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34" name="Line 46"/>
            <p:cNvSpPr>
              <a:spLocks noChangeShapeType="1"/>
            </p:cNvSpPr>
            <p:nvPr/>
          </p:nvSpPr>
          <p:spPr bwMode="auto">
            <a:xfrm flipV="1">
              <a:off x="4143" y="3075"/>
              <a:ext cx="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35" name="Line 47"/>
            <p:cNvSpPr>
              <a:spLocks noChangeShapeType="1"/>
            </p:cNvSpPr>
            <p:nvPr/>
          </p:nvSpPr>
          <p:spPr bwMode="auto">
            <a:xfrm flipV="1">
              <a:off x="478" y="1678"/>
              <a:ext cx="1048" cy="466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36" name="Line 48"/>
            <p:cNvSpPr>
              <a:spLocks noChangeShapeType="1"/>
            </p:cNvSpPr>
            <p:nvPr/>
          </p:nvSpPr>
          <p:spPr bwMode="auto">
            <a:xfrm>
              <a:off x="1526" y="1678"/>
              <a:ext cx="523" cy="373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37" name="Line 49"/>
            <p:cNvSpPr>
              <a:spLocks noChangeShapeType="1"/>
            </p:cNvSpPr>
            <p:nvPr/>
          </p:nvSpPr>
          <p:spPr bwMode="auto">
            <a:xfrm flipV="1">
              <a:off x="2049" y="1865"/>
              <a:ext cx="261" cy="186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38" name="Line 50"/>
            <p:cNvSpPr>
              <a:spLocks noChangeShapeType="1"/>
            </p:cNvSpPr>
            <p:nvPr/>
          </p:nvSpPr>
          <p:spPr bwMode="auto">
            <a:xfrm>
              <a:off x="2310" y="1865"/>
              <a:ext cx="22" cy="9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39" name="Line 51"/>
            <p:cNvSpPr>
              <a:spLocks noChangeShapeType="1"/>
            </p:cNvSpPr>
            <p:nvPr/>
          </p:nvSpPr>
          <p:spPr bwMode="auto">
            <a:xfrm>
              <a:off x="2332" y="1959"/>
              <a:ext cx="22" cy="27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40" name="Line 52"/>
            <p:cNvSpPr>
              <a:spLocks noChangeShapeType="1"/>
            </p:cNvSpPr>
            <p:nvPr/>
          </p:nvSpPr>
          <p:spPr bwMode="auto">
            <a:xfrm flipV="1">
              <a:off x="2354" y="1900"/>
              <a:ext cx="33" cy="86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41" name="Line 53"/>
            <p:cNvSpPr>
              <a:spLocks noChangeShapeType="1"/>
            </p:cNvSpPr>
            <p:nvPr/>
          </p:nvSpPr>
          <p:spPr bwMode="auto">
            <a:xfrm>
              <a:off x="2387" y="1900"/>
              <a:ext cx="32" cy="157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42" name="Line 54"/>
            <p:cNvSpPr>
              <a:spLocks noChangeShapeType="1"/>
            </p:cNvSpPr>
            <p:nvPr/>
          </p:nvSpPr>
          <p:spPr bwMode="auto">
            <a:xfrm>
              <a:off x="2419" y="2057"/>
              <a:ext cx="44" cy="486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43" name="Line 55"/>
            <p:cNvSpPr>
              <a:spLocks noChangeShapeType="1"/>
            </p:cNvSpPr>
            <p:nvPr/>
          </p:nvSpPr>
          <p:spPr bwMode="auto">
            <a:xfrm>
              <a:off x="2463" y="2543"/>
              <a:ext cx="54" cy="43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44" name="Line 56"/>
            <p:cNvSpPr>
              <a:spLocks noChangeShapeType="1"/>
            </p:cNvSpPr>
            <p:nvPr/>
          </p:nvSpPr>
          <p:spPr bwMode="auto">
            <a:xfrm>
              <a:off x="2517" y="2978"/>
              <a:ext cx="55" cy="259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45" name="Line 57"/>
            <p:cNvSpPr>
              <a:spLocks noChangeShapeType="1"/>
            </p:cNvSpPr>
            <p:nvPr/>
          </p:nvSpPr>
          <p:spPr bwMode="auto">
            <a:xfrm>
              <a:off x="2572" y="3237"/>
              <a:ext cx="55" cy="19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46" name="Line 58"/>
            <p:cNvSpPr>
              <a:spLocks noChangeShapeType="1"/>
            </p:cNvSpPr>
            <p:nvPr/>
          </p:nvSpPr>
          <p:spPr bwMode="auto">
            <a:xfrm flipV="1">
              <a:off x="2627" y="3433"/>
              <a:ext cx="55" cy="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47" name="Line 59"/>
            <p:cNvSpPr>
              <a:spLocks noChangeShapeType="1"/>
            </p:cNvSpPr>
            <p:nvPr/>
          </p:nvSpPr>
          <p:spPr bwMode="auto">
            <a:xfrm flipV="1">
              <a:off x="2682" y="3406"/>
              <a:ext cx="152" cy="27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48" name="Line 60"/>
            <p:cNvSpPr>
              <a:spLocks noChangeShapeType="1"/>
            </p:cNvSpPr>
            <p:nvPr/>
          </p:nvSpPr>
          <p:spPr bwMode="auto">
            <a:xfrm flipV="1">
              <a:off x="2834" y="3312"/>
              <a:ext cx="286" cy="9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49" name="Line 61"/>
            <p:cNvSpPr>
              <a:spLocks noChangeShapeType="1"/>
            </p:cNvSpPr>
            <p:nvPr/>
          </p:nvSpPr>
          <p:spPr bwMode="auto">
            <a:xfrm>
              <a:off x="3120" y="3312"/>
              <a:ext cx="240" cy="4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50" name="Line 62"/>
            <p:cNvSpPr>
              <a:spLocks noChangeShapeType="1"/>
            </p:cNvSpPr>
            <p:nvPr/>
          </p:nvSpPr>
          <p:spPr bwMode="auto">
            <a:xfrm>
              <a:off x="3360" y="3360"/>
              <a:ext cx="259" cy="20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51" name="Line 63"/>
            <p:cNvSpPr>
              <a:spLocks noChangeShapeType="1"/>
            </p:cNvSpPr>
            <p:nvPr/>
          </p:nvSpPr>
          <p:spPr bwMode="auto">
            <a:xfrm>
              <a:off x="3619" y="3562"/>
              <a:ext cx="557" cy="86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52" name="Line 64"/>
            <p:cNvSpPr>
              <a:spLocks noChangeShapeType="1"/>
            </p:cNvSpPr>
            <p:nvPr/>
          </p:nvSpPr>
          <p:spPr bwMode="auto">
            <a:xfrm flipV="1">
              <a:off x="4143" y="3532"/>
              <a:ext cx="27" cy="3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553" name="Freeform 65"/>
            <p:cNvSpPr>
              <a:spLocks/>
            </p:cNvSpPr>
            <p:nvPr/>
          </p:nvSpPr>
          <p:spPr bwMode="auto">
            <a:xfrm>
              <a:off x="453" y="1746"/>
              <a:ext cx="51" cy="51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5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54" name="Freeform 66"/>
            <p:cNvSpPr>
              <a:spLocks/>
            </p:cNvSpPr>
            <p:nvPr/>
          </p:nvSpPr>
          <p:spPr bwMode="auto">
            <a:xfrm>
              <a:off x="1500" y="1467"/>
              <a:ext cx="51" cy="51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6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55" name="Freeform 67"/>
            <p:cNvSpPr>
              <a:spLocks/>
            </p:cNvSpPr>
            <p:nvPr/>
          </p:nvSpPr>
          <p:spPr bwMode="auto">
            <a:xfrm>
              <a:off x="2024" y="2119"/>
              <a:ext cx="51" cy="51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5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56" name="Freeform 68"/>
            <p:cNvSpPr>
              <a:spLocks/>
            </p:cNvSpPr>
            <p:nvPr/>
          </p:nvSpPr>
          <p:spPr bwMode="auto">
            <a:xfrm>
              <a:off x="2285" y="1840"/>
              <a:ext cx="51" cy="51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5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57" name="Freeform 69"/>
            <p:cNvSpPr>
              <a:spLocks/>
            </p:cNvSpPr>
            <p:nvPr/>
          </p:nvSpPr>
          <p:spPr bwMode="auto">
            <a:xfrm>
              <a:off x="2329" y="1746"/>
              <a:ext cx="51" cy="51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5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58" name="Freeform 70"/>
            <p:cNvSpPr>
              <a:spLocks/>
            </p:cNvSpPr>
            <p:nvPr/>
          </p:nvSpPr>
          <p:spPr bwMode="auto">
            <a:xfrm>
              <a:off x="2393" y="1746"/>
              <a:ext cx="52" cy="51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51 h 51"/>
                <a:gd name="T4" fmla="*/ 0 w 52"/>
                <a:gd name="T5" fmla="*/ 51 h 51"/>
                <a:gd name="T6" fmla="*/ 26 w 52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59" name="Freeform 71"/>
            <p:cNvSpPr>
              <a:spLocks/>
            </p:cNvSpPr>
            <p:nvPr/>
          </p:nvSpPr>
          <p:spPr bwMode="auto">
            <a:xfrm>
              <a:off x="2437" y="1699"/>
              <a:ext cx="52" cy="52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52 h 52"/>
                <a:gd name="T4" fmla="*/ 0 w 52"/>
                <a:gd name="T5" fmla="*/ 52 h 52"/>
                <a:gd name="T6" fmla="*/ 26 w 52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60" name="Freeform 72"/>
            <p:cNvSpPr>
              <a:spLocks/>
            </p:cNvSpPr>
            <p:nvPr/>
          </p:nvSpPr>
          <p:spPr bwMode="auto">
            <a:xfrm>
              <a:off x="2492" y="1681"/>
              <a:ext cx="51" cy="51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5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61" name="Freeform 73"/>
            <p:cNvSpPr>
              <a:spLocks/>
            </p:cNvSpPr>
            <p:nvPr/>
          </p:nvSpPr>
          <p:spPr bwMode="auto">
            <a:xfrm>
              <a:off x="2546" y="1746"/>
              <a:ext cx="51" cy="51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6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62" name="Freeform 74"/>
            <p:cNvSpPr>
              <a:spLocks/>
            </p:cNvSpPr>
            <p:nvPr/>
          </p:nvSpPr>
          <p:spPr bwMode="auto">
            <a:xfrm>
              <a:off x="2809" y="2119"/>
              <a:ext cx="51" cy="51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5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63" name="Freeform 75"/>
            <p:cNvSpPr>
              <a:spLocks/>
            </p:cNvSpPr>
            <p:nvPr/>
          </p:nvSpPr>
          <p:spPr bwMode="auto">
            <a:xfrm>
              <a:off x="3120" y="2400"/>
              <a:ext cx="51" cy="51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5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64" name="Freeform 76"/>
            <p:cNvSpPr>
              <a:spLocks/>
            </p:cNvSpPr>
            <p:nvPr/>
          </p:nvSpPr>
          <p:spPr bwMode="auto">
            <a:xfrm>
              <a:off x="3408" y="2592"/>
              <a:ext cx="51" cy="52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52 h 52"/>
                <a:gd name="T4" fmla="*/ 0 w 51"/>
                <a:gd name="T5" fmla="*/ 52 h 52"/>
                <a:gd name="T6" fmla="*/ 26 w 51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lnTo>
                    <a:pt x="51" y="52"/>
                  </a:lnTo>
                  <a:lnTo>
                    <a:pt x="0" y="5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65" name="Freeform 77"/>
            <p:cNvSpPr>
              <a:spLocks/>
            </p:cNvSpPr>
            <p:nvPr/>
          </p:nvSpPr>
          <p:spPr bwMode="auto">
            <a:xfrm>
              <a:off x="3593" y="2818"/>
              <a:ext cx="52" cy="51"/>
            </a:xfrm>
            <a:custGeom>
              <a:avLst/>
              <a:gdLst>
                <a:gd name="T0" fmla="*/ 26 w 52"/>
                <a:gd name="T1" fmla="*/ 0 h 51"/>
                <a:gd name="T2" fmla="*/ 52 w 52"/>
                <a:gd name="T3" fmla="*/ 51 h 51"/>
                <a:gd name="T4" fmla="*/ 0 w 52"/>
                <a:gd name="T5" fmla="*/ 51 h 51"/>
                <a:gd name="T6" fmla="*/ 26 w 52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52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66" name="Freeform 78"/>
            <p:cNvSpPr>
              <a:spLocks/>
            </p:cNvSpPr>
            <p:nvPr/>
          </p:nvSpPr>
          <p:spPr bwMode="auto">
            <a:xfrm>
              <a:off x="4128" y="3120"/>
              <a:ext cx="51" cy="51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6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67" name="Rectangle 79"/>
            <p:cNvSpPr>
              <a:spLocks noChangeArrowheads="1"/>
            </p:cNvSpPr>
            <p:nvPr/>
          </p:nvSpPr>
          <p:spPr bwMode="auto">
            <a:xfrm>
              <a:off x="453" y="2119"/>
              <a:ext cx="51" cy="5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68" name="Rectangle 80"/>
            <p:cNvSpPr>
              <a:spLocks noChangeArrowheads="1"/>
            </p:cNvSpPr>
            <p:nvPr/>
          </p:nvSpPr>
          <p:spPr bwMode="auto">
            <a:xfrm>
              <a:off x="1500" y="1652"/>
              <a:ext cx="51" cy="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69" name="Rectangle 81"/>
            <p:cNvSpPr>
              <a:spLocks noChangeArrowheads="1"/>
            </p:cNvSpPr>
            <p:nvPr/>
          </p:nvSpPr>
          <p:spPr bwMode="auto">
            <a:xfrm>
              <a:off x="2024" y="2025"/>
              <a:ext cx="51" cy="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70" name="Rectangle 82"/>
            <p:cNvSpPr>
              <a:spLocks noChangeArrowheads="1"/>
            </p:cNvSpPr>
            <p:nvPr/>
          </p:nvSpPr>
          <p:spPr bwMode="auto">
            <a:xfrm>
              <a:off x="2285" y="1840"/>
              <a:ext cx="51" cy="5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71" name="Rectangle 83"/>
            <p:cNvSpPr>
              <a:spLocks noChangeArrowheads="1"/>
            </p:cNvSpPr>
            <p:nvPr/>
          </p:nvSpPr>
          <p:spPr bwMode="auto">
            <a:xfrm>
              <a:off x="2306" y="1933"/>
              <a:ext cx="51" cy="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72" name="Rectangle 84"/>
            <p:cNvSpPr>
              <a:spLocks noChangeArrowheads="1"/>
            </p:cNvSpPr>
            <p:nvPr/>
          </p:nvSpPr>
          <p:spPr bwMode="auto">
            <a:xfrm>
              <a:off x="2329" y="1960"/>
              <a:ext cx="51" cy="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73" name="Rectangle 85"/>
            <p:cNvSpPr>
              <a:spLocks noChangeArrowheads="1"/>
            </p:cNvSpPr>
            <p:nvPr/>
          </p:nvSpPr>
          <p:spPr bwMode="auto">
            <a:xfrm>
              <a:off x="2362" y="1874"/>
              <a:ext cx="51" cy="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74" name="Rectangle 86"/>
            <p:cNvSpPr>
              <a:spLocks noChangeArrowheads="1"/>
            </p:cNvSpPr>
            <p:nvPr/>
          </p:nvSpPr>
          <p:spPr bwMode="auto">
            <a:xfrm>
              <a:off x="2393" y="2031"/>
              <a:ext cx="52" cy="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75" name="Rectangle 87"/>
            <p:cNvSpPr>
              <a:spLocks noChangeArrowheads="1"/>
            </p:cNvSpPr>
            <p:nvPr/>
          </p:nvSpPr>
          <p:spPr bwMode="auto">
            <a:xfrm>
              <a:off x="2437" y="2517"/>
              <a:ext cx="52" cy="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76" name="Rectangle 88"/>
            <p:cNvSpPr>
              <a:spLocks noChangeArrowheads="1"/>
            </p:cNvSpPr>
            <p:nvPr/>
          </p:nvSpPr>
          <p:spPr bwMode="auto">
            <a:xfrm>
              <a:off x="2492" y="2952"/>
              <a:ext cx="51" cy="5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77" name="Rectangle 89"/>
            <p:cNvSpPr>
              <a:spLocks noChangeArrowheads="1"/>
            </p:cNvSpPr>
            <p:nvPr/>
          </p:nvSpPr>
          <p:spPr bwMode="auto">
            <a:xfrm>
              <a:off x="2546" y="3212"/>
              <a:ext cx="51" cy="5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78" name="Rectangle 90"/>
            <p:cNvSpPr>
              <a:spLocks noChangeArrowheads="1"/>
            </p:cNvSpPr>
            <p:nvPr/>
          </p:nvSpPr>
          <p:spPr bwMode="auto">
            <a:xfrm>
              <a:off x="2602" y="3409"/>
              <a:ext cx="51" cy="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79" name="Rectangle 91"/>
            <p:cNvSpPr>
              <a:spLocks noChangeArrowheads="1"/>
            </p:cNvSpPr>
            <p:nvPr/>
          </p:nvSpPr>
          <p:spPr bwMode="auto">
            <a:xfrm>
              <a:off x="2656" y="3408"/>
              <a:ext cx="51" cy="5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80" name="Rectangle 92"/>
            <p:cNvSpPr>
              <a:spLocks noChangeArrowheads="1"/>
            </p:cNvSpPr>
            <p:nvPr/>
          </p:nvSpPr>
          <p:spPr bwMode="auto">
            <a:xfrm>
              <a:off x="2809" y="3381"/>
              <a:ext cx="51" cy="5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81" name="Rectangle 93"/>
            <p:cNvSpPr>
              <a:spLocks noChangeArrowheads="1"/>
            </p:cNvSpPr>
            <p:nvPr/>
          </p:nvSpPr>
          <p:spPr bwMode="auto">
            <a:xfrm>
              <a:off x="3072" y="3312"/>
              <a:ext cx="51" cy="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82" name="Rectangle 94"/>
            <p:cNvSpPr>
              <a:spLocks noChangeArrowheads="1"/>
            </p:cNvSpPr>
            <p:nvPr/>
          </p:nvSpPr>
          <p:spPr bwMode="auto">
            <a:xfrm>
              <a:off x="3312" y="3360"/>
              <a:ext cx="51" cy="5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83" name="Rectangle 95"/>
            <p:cNvSpPr>
              <a:spLocks noChangeArrowheads="1"/>
            </p:cNvSpPr>
            <p:nvPr/>
          </p:nvSpPr>
          <p:spPr bwMode="auto">
            <a:xfrm>
              <a:off x="3593" y="3536"/>
              <a:ext cx="52" cy="5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84" name="Rectangle 96"/>
            <p:cNvSpPr>
              <a:spLocks noChangeArrowheads="1"/>
            </p:cNvSpPr>
            <p:nvPr/>
          </p:nvSpPr>
          <p:spPr bwMode="auto">
            <a:xfrm>
              <a:off x="4128" y="3600"/>
              <a:ext cx="51" cy="5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85" name="Rectangle 97"/>
            <p:cNvSpPr>
              <a:spLocks noChangeArrowheads="1"/>
            </p:cNvSpPr>
            <p:nvPr/>
          </p:nvSpPr>
          <p:spPr bwMode="auto">
            <a:xfrm>
              <a:off x="335" y="3676"/>
              <a:ext cx="10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1100" b="1">
                  <a:solidFill>
                    <a:srgbClr val="000000"/>
                  </a:solidFill>
                </a:rPr>
                <a:t>-2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215586" name="Rectangle 98"/>
            <p:cNvSpPr>
              <a:spLocks noChangeArrowheads="1"/>
            </p:cNvSpPr>
            <p:nvPr/>
          </p:nvSpPr>
          <p:spPr bwMode="auto">
            <a:xfrm>
              <a:off x="263" y="3210"/>
              <a:ext cx="18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1100" b="1">
                  <a:solidFill>
                    <a:srgbClr val="000000"/>
                  </a:solidFill>
                </a:rPr>
                <a:t>-1.5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215587" name="Rectangle 99"/>
            <p:cNvSpPr>
              <a:spLocks noChangeArrowheads="1"/>
            </p:cNvSpPr>
            <p:nvPr/>
          </p:nvSpPr>
          <p:spPr bwMode="auto">
            <a:xfrm>
              <a:off x="335" y="2745"/>
              <a:ext cx="10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1100" b="1">
                  <a:solidFill>
                    <a:srgbClr val="000000"/>
                  </a:solidFill>
                </a:rPr>
                <a:t>-1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215588" name="Rectangle 100"/>
            <p:cNvSpPr>
              <a:spLocks noChangeArrowheads="1"/>
            </p:cNvSpPr>
            <p:nvPr/>
          </p:nvSpPr>
          <p:spPr bwMode="auto">
            <a:xfrm>
              <a:off x="263" y="2279"/>
              <a:ext cx="18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1100" b="1">
                  <a:solidFill>
                    <a:srgbClr val="000000"/>
                  </a:solidFill>
                </a:rPr>
                <a:t>-0.5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215589" name="Rectangle 101"/>
            <p:cNvSpPr>
              <a:spLocks noChangeArrowheads="1"/>
            </p:cNvSpPr>
            <p:nvPr/>
          </p:nvSpPr>
          <p:spPr bwMode="auto">
            <a:xfrm>
              <a:off x="364" y="1814"/>
              <a:ext cx="8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1100" b="1">
                  <a:solidFill>
                    <a:srgbClr val="000000"/>
                  </a:solidFill>
                </a:rPr>
                <a:t>0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215590" name="Rectangle 102"/>
            <p:cNvSpPr>
              <a:spLocks noChangeArrowheads="1"/>
            </p:cNvSpPr>
            <p:nvPr/>
          </p:nvSpPr>
          <p:spPr bwMode="auto">
            <a:xfrm>
              <a:off x="291" y="1348"/>
              <a:ext cx="1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1100" b="1">
                  <a:solidFill>
                    <a:srgbClr val="000000"/>
                  </a:solidFill>
                </a:rPr>
                <a:t>0.5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215591" name="Rectangle 103"/>
            <p:cNvSpPr>
              <a:spLocks noChangeArrowheads="1"/>
            </p:cNvSpPr>
            <p:nvPr/>
          </p:nvSpPr>
          <p:spPr bwMode="auto">
            <a:xfrm>
              <a:off x="441" y="3806"/>
              <a:ext cx="10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1100" b="1">
                  <a:solidFill>
                    <a:srgbClr val="000000"/>
                  </a:solidFill>
                </a:rPr>
                <a:t>-7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215592" name="Rectangle 104"/>
            <p:cNvSpPr>
              <a:spLocks noChangeArrowheads="1"/>
            </p:cNvSpPr>
            <p:nvPr/>
          </p:nvSpPr>
          <p:spPr bwMode="auto">
            <a:xfrm>
              <a:off x="2286" y="3806"/>
              <a:ext cx="8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1100" b="1">
                  <a:solidFill>
                    <a:srgbClr val="000000"/>
                  </a:solidFill>
                </a:rPr>
                <a:t>0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215593" name="Rectangle 105"/>
            <p:cNvSpPr>
              <a:spLocks noChangeArrowheads="1"/>
            </p:cNvSpPr>
            <p:nvPr/>
          </p:nvSpPr>
          <p:spPr bwMode="auto">
            <a:xfrm>
              <a:off x="4118" y="3806"/>
              <a:ext cx="8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1100" b="1">
                  <a:solidFill>
                    <a:srgbClr val="000000"/>
                  </a:solidFill>
                </a:rPr>
                <a:t>7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215594" name="Rectangle 106"/>
            <p:cNvSpPr>
              <a:spLocks noChangeArrowheads="1"/>
            </p:cNvSpPr>
            <p:nvPr/>
          </p:nvSpPr>
          <p:spPr bwMode="auto">
            <a:xfrm>
              <a:off x="2192" y="3962"/>
              <a:ext cx="28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1300" b="1">
                  <a:solidFill>
                    <a:srgbClr val="000000"/>
                  </a:solidFill>
                </a:rPr>
                <a:t>Days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215595" name="Rectangle 107"/>
            <p:cNvSpPr>
              <a:spLocks noChangeArrowheads="1"/>
            </p:cNvSpPr>
            <p:nvPr/>
          </p:nvSpPr>
          <p:spPr bwMode="auto">
            <a:xfrm rot="16200000">
              <a:off x="-372" y="2925"/>
              <a:ext cx="10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1300" b="1">
                  <a:solidFill>
                    <a:srgbClr val="000000"/>
                  </a:solidFill>
                </a:rPr>
                <a:t>Mean Decrease Log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215596" name="Rectangle 108"/>
            <p:cNvSpPr>
              <a:spLocks noChangeArrowheads="1"/>
            </p:cNvSpPr>
            <p:nvPr/>
          </p:nvSpPr>
          <p:spPr bwMode="auto">
            <a:xfrm rot="16200000">
              <a:off x="110" y="2455"/>
              <a:ext cx="10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900" b="1">
                  <a:solidFill>
                    <a:srgbClr val="000000"/>
                  </a:solidFill>
                </a:rPr>
                <a:t>10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215597" name="Rectangle 109"/>
            <p:cNvSpPr>
              <a:spLocks noChangeArrowheads="1"/>
            </p:cNvSpPr>
            <p:nvPr/>
          </p:nvSpPr>
          <p:spPr bwMode="auto">
            <a:xfrm rot="16200000">
              <a:off x="-159" y="2114"/>
              <a:ext cx="59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1300" b="1">
                  <a:solidFill>
                    <a:srgbClr val="000000"/>
                  </a:solidFill>
                </a:rPr>
                <a:t> RNA eq/ml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215598" name="Rectangle 110"/>
            <p:cNvSpPr>
              <a:spLocks noChangeArrowheads="1"/>
            </p:cNvSpPr>
            <p:nvPr/>
          </p:nvSpPr>
          <p:spPr bwMode="auto">
            <a:xfrm>
              <a:off x="599" y="3159"/>
              <a:ext cx="993" cy="535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599" name="Line 111"/>
            <p:cNvSpPr>
              <a:spLocks noChangeShapeType="1"/>
            </p:cNvSpPr>
            <p:nvPr/>
          </p:nvSpPr>
          <p:spPr bwMode="auto">
            <a:xfrm>
              <a:off x="673" y="3430"/>
              <a:ext cx="145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600" name="Freeform 112"/>
            <p:cNvSpPr>
              <a:spLocks/>
            </p:cNvSpPr>
            <p:nvPr/>
          </p:nvSpPr>
          <p:spPr bwMode="auto">
            <a:xfrm>
              <a:off x="720" y="3405"/>
              <a:ext cx="51" cy="51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51 h 51"/>
                <a:gd name="T4" fmla="*/ 0 w 51"/>
                <a:gd name="T5" fmla="*/ 51 h 51"/>
                <a:gd name="T6" fmla="*/ 26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601" name="Rectangle 113"/>
            <p:cNvSpPr>
              <a:spLocks noChangeArrowheads="1"/>
            </p:cNvSpPr>
            <p:nvPr/>
          </p:nvSpPr>
          <p:spPr bwMode="auto">
            <a:xfrm>
              <a:off x="841" y="3375"/>
              <a:ext cx="22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1200">
                  <a:solidFill>
                    <a:srgbClr val="000000"/>
                  </a:solidFill>
                </a:rPr>
                <a:t> HIV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215602" name="Line 114"/>
            <p:cNvSpPr>
              <a:spLocks noChangeShapeType="1"/>
            </p:cNvSpPr>
            <p:nvPr/>
          </p:nvSpPr>
          <p:spPr bwMode="auto">
            <a:xfrm>
              <a:off x="1162" y="3430"/>
              <a:ext cx="145" cy="1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15603" name="Rectangle 115"/>
            <p:cNvSpPr>
              <a:spLocks noChangeArrowheads="1"/>
            </p:cNvSpPr>
            <p:nvPr/>
          </p:nvSpPr>
          <p:spPr bwMode="auto">
            <a:xfrm>
              <a:off x="1209" y="3405"/>
              <a:ext cx="51" cy="5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15604" name="Rectangle 116"/>
            <p:cNvSpPr>
              <a:spLocks noChangeArrowheads="1"/>
            </p:cNvSpPr>
            <p:nvPr/>
          </p:nvSpPr>
          <p:spPr bwMode="auto">
            <a:xfrm>
              <a:off x="1330" y="3375"/>
              <a:ext cx="23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1200">
                  <a:solidFill>
                    <a:srgbClr val="000000"/>
                  </a:solidFill>
                </a:rPr>
                <a:t>HCV</a:t>
              </a:r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1215605" name="Rectangle 117"/>
            <p:cNvSpPr>
              <a:spLocks noChangeArrowheads="1"/>
            </p:cNvSpPr>
            <p:nvPr/>
          </p:nvSpPr>
          <p:spPr bwMode="auto">
            <a:xfrm>
              <a:off x="2303" y="1399"/>
              <a:ext cx="12" cy="23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215606" name="Text Box 118"/>
          <p:cNvSpPr txBox="1">
            <a:spLocks noChangeArrowheads="1"/>
          </p:cNvSpPr>
          <p:nvPr/>
        </p:nvSpPr>
        <p:spPr bwMode="auto">
          <a:xfrm>
            <a:off x="6781800" y="1752600"/>
            <a:ext cx="3505200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 u="sng">
                <a:solidFill>
                  <a:srgbClr val="FF0066"/>
                </a:solidFill>
                <a:latin typeface="Times New Roman" pitchFamily="18" charset="0"/>
              </a:rPr>
              <a:t>HIV</a:t>
            </a:r>
            <a:endParaRPr lang="en-US" sz="3200" b="1">
              <a:solidFill>
                <a:srgbClr val="FF0066"/>
              </a:solidFill>
              <a:latin typeface="Times New Roman" pitchFamily="18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 u="sng">
                <a:solidFill>
                  <a:srgbClr val="FF0066"/>
                </a:solidFill>
                <a:latin typeface="Times New Roman" pitchFamily="18" charset="0"/>
              </a:rPr>
              <a:t>Drop of 1-2 logs</a:t>
            </a:r>
            <a:endParaRPr lang="en-US" sz="3200" b="1">
              <a:solidFill>
                <a:srgbClr val="FF0066"/>
              </a:solidFill>
              <a:latin typeface="Times New Roman" pitchFamily="18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 (10-100 fold)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 in HIV levels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 in blood during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 first week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 of treatment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15607" name="Line 119"/>
          <p:cNvSpPr>
            <a:spLocks noChangeShapeType="1"/>
          </p:cNvSpPr>
          <p:nvPr/>
        </p:nvSpPr>
        <p:spPr bwMode="auto">
          <a:xfrm>
            <a:off x="28598813" y="4492625"/>
            <a:ext cx="12465050" cy="6207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15608" name="Line 120"/>
          <p:cNvSpPr>
            <a:spLocks noChangeShapeType="1"/>
          </p:cNvSpPr>
          <p:nvPr/>
        </p:nvSpPr>
        <p:spPr bwMode="auto">
          <a:xfrm>
            <a:off x="28598813" y="7486650"/>
            <a:ext cx="12465050" cy="22542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15609" name="Line 121"/>
          <p:cNvSpPr>
            <a:spLocks noChangeShapeType="1"/>
          </p:cNvSpPr>
          <p:nvPr/>
        </p:nvSpPr>
        <p:spPr bwMode="auto">
          <a:xfrm>
            <a:off x="762000" y="2743200"/>
            <a:ext cx="2895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215610" name="Line 122"/>
          <p:cNvSpPr>
            <a:spLocks noChangeShapeType="1"/>
          </p:cNvSpPr>
          <p:nvPr/>
        </p:nvSpPr>
        <p:spPr bwMode="auto">
          <a:xfrm>
            <a:off x="685800" y="3048000"/>
            <a:ext cx="2895600" cy="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215611" name="Line 123"/>
          <p:cNvSpPr>
            <a:spLocks noChangeShapeType="1"/>
          </p:cNvSpPr>
          <p:nvPr/>
        </p:nvSpPr>
        <p:spPr bwMode="auto">
          <a:xfrm>
            <a:off x="4038600" y="2743200"/>
            <a:ext cx="2438400" cy="2438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215612" name="Line 124"/>
          <p:cNvSpPr>
            <a:spLocks noChangeShapeType="1"/>
          </p:cNvSpPr>
          <p:nvPr/>
        </p:nvSpPr>
        <p:spPr bwMode="auto">
          <a:xfrm>
            <a:off x="3810000" y="3124200"/>
            <a:ext cx="381000" cy="23622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215613" name="Line 125"/>
          <p:cNvSpPr>
            <a:spLocks noChangeShapeType="1"/>
          </p:cNvSpPr>
          <p:nvPr/>
        </p:nvSpPr>
        <p:spPr bwMode="auto">
          <a:xfrm>
            <a:off x="4114800" y="5334000"/>
            <a:ext cx="2590800" cy="3810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he-IL"/>
          </a:p>
        </p:txBody>
      </p:sp>
      <p:sp>
        <p:nvSpPr>
          <p:cNvPr id="1215614" name="Rectangle 1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1430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Understanding  Therapy  Effect  on  HCV</a:t>
            </a:r>
            <a:endParaRPr lang="en-US" sz="2800"/>
          </a:p>
        </p:txBody>
      </p:sp>
      <p:sp>
        <p:nvSpPr>
          <p:cNvPr id="1215615" name="Rectangle 127"/>
          <p:cNvSpPr>
            <a:spLocks noChangeArrowheads="1"/>
          </p:cNvSpPr>
          <p:nvPr/>
        </p:nvSpPr>
        <p:spPr bwMode="auto">
          <a:xfrm>
            <a:off x="838200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/>
            <a:r>
              <a:rPr lang="en-US" sz="40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Mathematical Models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215616" name="Text Box 128"/>
          <p:cNvSpPr txBox="1">
            <a:spLocks noChangeArrowheads="1"/>
          </p:cNvSpPr>
          <p:nvPr/>
        </p:nvSpPr>
        <p:spPr bwMode="auto">
          <a:xfrm>
            <a:off x="6781800" y="1752600"/>
            <a:ext cx="35052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</a:rPr>
              <a:t>Steady state</a:t>
            </a:r>
            <a:r>
              <a:rPr lang="en-US" sz="3200" b="1">
                <a:latin typeface="Times New Roman" pitchFamily="18" charset="0"/>
              </a:rPr>
              <a:t>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with fluctuations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of up to 3 fold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(-+ 0.5 log)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in time scale of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days- months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</a:rPr>
              <a:t>before treatment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(N &gt; 100)</a:t>
            </a: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1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15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21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490" grpId="0" autoUpdateAnimBg="0"/>
      <p:bldP spid="1215606" grpId="0" autoUpdateAnimBg="0"/>
      <p:bldP spid="1215609" grpId="0" animBg="1"/>
      <p:bldP spid="1215610" grpId="0" animBg="1"/>
      <p:bldP spid="1215611" grpId="0" animBg="1"/>
      <p:bldP spid="1215612" grpId="0" animBg="1"/>
      <p:bldP spid="1215613" grpId="0" animBg="1"/>
      <p:bldP spid="121561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Text Box 2"/>
          <p:cNvSpPr txBox="1">
            <a:spLocks noChangeArrowheads="1"/>
          </p:cNvSpPr>
          <p:nvPr/>
        </p:nvSpPr>
        <p:spPr bwMode="auto">
          <a:xfrm>
            <a:off x="638175" y="1341438"/>
            <a:ext cx="96488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RF x RRes &gt; 1   </a:t>
            </a:r>
            <a:r>
              <a:rPr lang="en-US" sz="2000" b="1">
                <a:latin typeface="Arial" pitchFamily="34" charset="0"/>
                <a:sym typeface="Wingdings" pitchFamily="2" charset="2"/>
              </a:rPr>
              <a:t></a:t>
            </a:r>
            <a:r>
              <a:rPr lang="en-US" sz="2000" b="1">
                <a:latin typeface="Arial" pitchFamily="34" charset="0"/>
              </a:rPr>
              <a:t>  Mut dom		        Mut  RF x RRes</a:t>
            </a:r>
            <a:r>
              <a:rPr lang="en-US" sz="2000" b="1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b="1" u="sng">
                <a:solidFill>
                  <a:srgbClr val="FF6600"/>
                </a:solidFill>
                <a:latin typeface="Arial" pitchFamily="34" charset="0"/>
              </a:rPr>
              <a:t>&gt; 1</a:t>
            </a:r>
            <a:r>
              <a:rPr lang="en-US" sz="2000" b="1">
                <a:latin typeface="Arial" pitchFamily="34" charset="0"/>
              </a:rPr>
              <a:t>  </a:t>
            </a:r>
            <a:r>
              <a:rPr lang="en-US" sz="2000" b="1">
                <a:latin typeface="Arial" pitchFamily="34" charset="0"/>
                <a:sym typeface="Wingdings" pitchFamily="2" charset="2"/>
              </a:rPr>
              <a:t></a:t>
            </a:r>
            <a:r>
              <a:rPr lang="en-US" sz="2000" b="1">
                <a:latin typeface="Arial" pitchFamily="34" charset="0"/>
              </a:rPr>
              <a:t>  Mut dom</a:t>
            </a:r>
            <a:endParaRPr lang="en-US" sz="2800" b="1" u="sng">
              <a:solidFill>
                <a:schemeClr val="tx2"/>
              </a:solidFill>
              <a:latin typeface="Arial" pitchFamily="34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&amp; Emut &gt; Ec    &amp;    Delta</a:t>
            </a:r>
            <a:r>
              <a:rPr lang="en-US" sz="2000" b="1">
                <a:latin typeface="Arial" pitchFamily="34" charset="0"/>
                <a:sym typeface="Wingdings" pitchFamily="2" charset="2"/>
              </a:rPr>
              <a:t>0</a:t>
            </a:r>
            <a:r>
              <a:rPr lang="en-US" sz="2000" b="1">
                <a:latin typeface="Arial" pitchFamily="34" charset="0"/>
              </a:rPr>
              <a:t>		       &amp; Emut &gt; Ec  </a:t>
            </a:r>
            <a:r>
              <a:rPr lang="en-US" sz="2000" b="1" u="sng">
                <a:solidFill>
                  <a:srgbClr val="FF6600"/>
                </a:solidFill>
                <a:latin typeface="Arial" pitchFamily="34" charset="0"/>
              </a:rPr>
              <a:t>but    Delta &gt; 0.1</a:t>
            </a:r>
          </a:p>
        </p:txBody>
      </p:sp>
      <p:sp>
        <p:nvSpPr>
          <p:cNvPr id="1140739" name="Text Box 3"/>
          <p:cNvSpPr txBox="1">
            <a:spLocks noChangeArrowheads="1"/>
          </p:cNvSpPr>
          <p:nvPr/>
        </p:nvSpPr>
        <p:spPr bwMode="auto">
          <a:xfrm>
            <a:off x="319088" y="2420938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2"/>
                </a:solidFill>
              </a:rPr>
              <a:t>Viral Rebound with new steady state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Mixed levels (intra-cellular + circulation) </a:t>
            </a:r>
            <a:r>
              <a:rPr lang="en-US" b="1">
                <a:solidFill>
                  <a:srgbClr val="FF6600"/>
                </a:solidFill>
              </a:rPr>
              <a:t>Transient Rebound with Resistant Virus</a:t>
            </a:r>
          </a:p>
        </p:txBody>
      </p:sp>
      <p:sp>
        <p:nvSpPr>
          <p:cNvPr id="1140744" name="Text Box 8"/>
          <p:cNvSpPr txBox="1">
            <a:spLocks noChangeArrowheads="1"/>
          </p:cNvSpPr>
          <p:nvPr/>
        </p:nvSpPr>
        <p:spPr bwMode="auto">
          <a:xfrm>
            <a:off x="5607050" y="2349500"/>
            <a:ext cx="4679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6600"/>
                </a:solidFill>
              </a:rPr>
              <a:t>TRANSIENT Viral Rebound    followed by delta-mode decline</a:t>
            </a:r>
          </a:p>
        </p:txBody>
      </p:sp>
      <p:pic>
        <p:nvPicPr>
          <p:cNvPr id="1140745" name="Picture 9" descr="bost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068638"/>
            <a:ext cx="4752975" cy="35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746" name="Picture 10" descr="bosto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068638"/>
            <a:ext cx="4751388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1407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1407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140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1407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4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Text Box 2"/>
          <p:cNvSpPr txBox="1">
            <a:spLocks noChangeArrowheads="1"/>
          </p:cNvSpPr>
          <p:nvPr/>
        </p:nvSpPr>
        <p:spPr bwMode="auto">
          <a:xfrm>
            <a:off x="638175" y="1341438"/>
            <a:ext cx="96488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RF x RRes &gt; 1   </a:t>
            </a:r>
            <a:r>
              <a:rPr lang="en-US" sz="2000" b="1">
                <a:latin typeface="Arial" pitchFamily="34" charset="0"/>
                <a:sym typeface="Wingdings" pitchFamily="2" charset="2"/>
              </a:rPr>
              <a:t></a:t>
            </a:r>
            <a:r>
              <a:rPr lang="en-US" sz="2000" b="1">
                <a:latin typeface="Arial" pitchFamily="34" charset="0"/>
              </a:rPr>
              <a:t>  Mut dom		        Mut  RF x RRes</a:t>
            </a:r>
            <a:r>
              <a:rPr lang="en-US" sz="2000" b="1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b="1" u="sng">
                <a:solidFill>
                  <a:srgbClr val="FF6600"/>
                </a:solidFill>
                <a:latin typeface="Arial" pitchFamily="34" charset="0"/>
              </a:rPr>
              <a:t>&gt; 1</a:t>
            </a:r>
            <a:r>
              <a:rPr lang="en-US" sz="2000" b="1">
                <a:latin typeface="Arial" pitchFamily="34" charset="0"/>
              </a:rPr>
              <a:t>  </a:t>
            </a:r>
            <a:r>
              <a:rPr lang="en-US" sz="2000" b="1">
                <a:latin typeface="Arial" pitchFamily="34" charset="0"/>
                <a:sym typeface="Wingdings" pitchFamily="2" charset="2"/>
              </a:rPr>
              <a:t></a:t>
            </a:r>
            <a:r>
              <a:rPr lang="en-US" sz="2000" b="1">
                <a:latin typeface="Arial" pitchFamily="34" charset="0"/>
              </a:rPr>
              <a:t>  Mut dom</a:t>
            </a:r>
            <a:endParaRPr lang="en-US" sz="2800" b="1" u="sng">
              <a:solidFill>
                <a:schemeClr val="tx2"/>
              </a:solidFill>
              <a:latin typeface="Arial" pitchFamily="34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&amp; Emut &gt; Ec    &amp;    Delta</a:t>
            </a:r>
            <a:r>
              <a:rPr lang="en-US" sz="2000" b="1">
                <a:latin typeface="Arial" pitchFamily="34" charset="0"/>
                <a:sym typeface="Wingdings" pitchFamily="2" charset="2"/>
              </a:rPr>
              <a:t>0</a:t>
            </a:r>
            <a:r>
              <a:rPr lang="en-US" sz="2000" b="1">
                <a:latin typeface="Arial" pitchFamily="34" charset="0"/>
              </a:rPr>
              <a:t>		       &amp; Emut &gt; Ec  </a:t>
            </a:r>
            <a:r>
              <a:rPr lang="en-US" sz="2000" b="1" u="sng">
                <a:solidFill>
                  <a:srgbClr val="FF6600"/>
                </a:solidFill>
                <a:latin typeface="Arial" pitchFamily="34" charset="0"/>
              </a:rPr>
              <a:t>but    Delta &gt; 0.1</a:t>
            </a:r>
          </a:p>
        </p:txBody>
      </p:sp>
      <p:sp>
        <p:nvSpPr>
          <p:cNvPr id="1144835" name="Text Box 3"/>
          <p:cNvSpPr txBox="1">
            <a:spLocks noChangeArrowheads="1"/>
          </p:cNvSpPr>
          <p:nvPr/>
        </p:nvSpPr>
        <p:spPr bwMode="auto">
          <a:xfrm>
            <a:off x="319088" y="2420938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2"/>
                </a:solidFill>
              </a:rPr>
              <a:t>Viral Rebound with new steady state</a:t>
            </a:r>
          </a:p>
        </p:txBody>
      </p:sp>
      <p:sp>
        <p:nvSpPr>
          <p:cNvPr id="11448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Mixed levels (intra-cellular + circulation) </a:t>
            </a:r>
            <a:r>
              <a:rPr lang="en-US" b="1">
                <a:solidFill>
                  <a:srgbClr val="FF6600"/>
                </a:solidFill>
              </a:rPr>
              <a:t>Transient Rebound -&gt; delta decline</a:t>
            </a:r>
          </a:p>
        </p:txBody>
      </p:sp>
      <p:sp>
        <p:nvSpPr>
          <p:cNvPr id="1144837" name="Text Box 5"/>
          <p:cNvSpPr txBox="1">
            <a:spLocks noChangeArrowheads="1"/>
          </p:cNvSpPr>
          <p:nvPr/>
        </p:nvSpPr>
        <p:spPr bwMode="auto">
          <a:xfrm>
            <a:off x="5607050" y="2349500"/>
            <a:ext cx="4679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6600"/>
                </a:solidFill>
              </a:rPr>
              <a:t>TRANSIENT Viral Rebound    followed by delta-mode decline</a:t>
            </a:r>
          </a:p>
        </p:txBody>
      </p:sp>
      <p:pic>
        <p:nvPicPr>
          <p:cNvPr id="1144840" name="Picture 8" descr="boston2-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068638"/>
            <a:ext cx="4752975" cy="35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841" name="Picture 9" descr="boston3-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3068638"/>
            <a:ext cx="4751387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Text Box 2"/>
          <p:cNvSpPr txBox="1">
            <a:spLocks noChangeArrowheads="1"/>
          </p:cNvSpPr>
          <p:nvPr/>
        </p:nvSpPr>
        <p:spPr bwMode="auto">
          <a:xfrm>
            <a:off x="638175" y="1341438"/>
            <a:ext cx="964882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RF x RRes &gt; 1   </a:t>
            </a:r>
            <a:r>
              <a:rPr lang="en-US" sz="2000" b="1">
                <a:latin typeface="Arial" pitchFamily="34" charset="0"/>
                <a:sym typeface="Wingdings" pitchFamily="2" charset="2"/>
              </a:rPr>
              <a:t></a:t>
            </a:r>
            <a:r>
              <a:rPr lang="en-US" sz="2000" b="1">
                <a:latin typeface="Arial" pitchFamily="34" charset="0"/>
              </a:rPr>
              <a:t>  Mut dom		        Mut  RF x RRes</a:t>
            </a:r>
            <a:r>
              <a:rPr lang="en-US" sz="2000" b="1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b="1" u="sng">
                <a:solidFill>
                  <a:srgbClr val="FF6600"/>
                </a:solidFill>
                <a:latin typeface="Arial" pitchFamily="34" charset="0"/>
              </a:rPr>
              <a:t>&gt; 1</a:t>
            </a:r>
            <a:r>
              <a:rPr lang="en-US" sz="2000" b="1">
                <a:latin typeface="Arial" pitchFamily="34" charset="0"/>
              </a:rPr>
              <a:t>  </a:t>
            </a:r>
            <a:r>
              <a:rPr lang="en-US" sz="2000" b="1">
                <a:latin typeface="Arial" pitchFamily="34" charset="0"/>
                <a:sym typeface="Wingdings" pitchFamily="2" charset="2"/>
              </a:rPr>
              <a:t></a:t>
            </a:r>
            <a:r>
              <a:rPr lang="en-US" sz="2000" b="1">
                <a:latin typeface="Arial" pitchFamily="34" charset="0"/>
              </a:rPr>
              <a:t>  Mut dom</a:t>
            </a:r>
            <a:endParaRPr lang="en-US" sz="2800" b="1" u="sng">
              <a:solidFill>
                <a:schemeClr val="tx2"/>
              </a:solidFill>
              <a:latin typeface="Arial" pitchFamily="34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&amp; Emut &gt; Ec    &amp;    </a:t>
            </a:r>
            <a:r>
              <a:rPr lang="en-US" b="1" u="sng">
                <a:solidFill>
                  <a:srgbClr val="FF6600"/>
                </a:solidFill>
                <a:latin typeface="Arial" pitchFamily="34" charset="0"/>
              </a:rPr>
              <a:t>Delta</a:t>
            </a:r>
            <a:r>
              <a:rPr lang="en-US" b="1" u="sng">
                <a:solidFill>
                  <a:srgbClr val="FF6600"/>
                </a:solidFill>
                <a:latin typeface="Arial" pitchFamily="34" charset="0"/>
                <a:sym typeface="Wingdings" pitchFamily="2" charset="2"/>
              </a:rPr>
              <a:t> &gt;&gt; 0.1</a:t>
            </a:r>
            <a:r>
              <a:rPr lang="en-US" sz="2000" b="1">
                <a:latin typeface="Arial" pitchFamily="34" charset="0"/>
              </a:rPr>
              <a:t>		&amp; Emut &gt; Ec  </a:t>
            </a:r>
            <a:r>
              <a:rPr lang="en-US" sz="2000" b="1" u="sng">
                <a:solidFill>
                  <a:srgbClr val="FF6600"/>
                </a:solidFill>
                <a:latin typeface="Arial" pitchFamily="34" charset="0"/>
              </a:rPr>
              <a:t>but    Delta &gt; 0.1</a:t>
            </a:r>
          </a:p>
        </p:txBody>
      </p:sp>
      <p:sp>
        <p:nvSpPr>
          <p:cNvPr id="11468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Mixed levels (intra-cellular + circulation) </a:t>
            </a:r>
            <a:r>
              <a:rPr lang="en-US" b="1">
                <a:solidFill>
                  <a:srgbClr val="FF6600"/>
                </a:solidFill>
              </a:rPr>
              <a:t>Eradication with Fully Resistant Virus</a:t>
            </a:r>
          </a:p>
        </p:txBody>
      </p:sp>
      <p:sp>
        <p:nvSpPr>
          <p:cNvPr id="1146885" name="Text Box 5"/>
          <p:cNvSpPr txBox="1">
            <a:spLocks noChangeArrowheads="1"/>
          </p:cNvSpPr>
          <p:nvPr/>
        </p:nvSpPr>
        <p:spPr bwMode="auto">
          <a:xfrm>
            <a:off x="5607050" y="2349500"/>
            <a:ext cx="4679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6600"/>
                </a:solidFill>
              </a:rPr>
              <a:t>TRANSIENT Viral Rebound    followed by delta-mode decline</a:t>
            </a:r>
          </a:p>
        </p:txBody>
      </p:sp>
      <p:pic>
        <p:nvPicPr>
          <p:cNvPr id="1146887" name="Picture 7" descr="boston3-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3068638"/>
            <a:ext cx="4751387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888" name="Text Box 8"/>
          <p:cNvSpPr txBox="1">
            <a:spLocks noChangeArrowheads="1"/>
          </p:cNvSpPr>
          <p:nvPr/>
        </p:nvSpPr>
        <p:spPr bwMode="auto">
          <a:xfrm>
            <a:off x="463550" y="2295525"/>
            <a:ext cx="4679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6600"/>
                </a:solidFill>
              </a:rPr>
              <a:t>TRANSIENT Viral Rebound           may lead to viral eradication</a:t>
            </a:r>
          </a:p>
        </p:txBody>
      </p:sp>
      <p:pic>
        <p:nvPicPr>
          <p:cNvPr id="1146889" name="Picture 9" descr="boston3-camai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68638"/>
            <a:ext cx="4824412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890" name="Oval 10"/>
          <p:cNvSpPr>
            <a:spLocks noChangeArrowheads="1"/>
          </p:cNvSpPr>
          <p:nvPr/>
        </p:nvSpPr>
        <p:spPr bwMode="auto">
          <a:xfrm>
            <a:off x="2622550" y="6092825"/>
            <a:ext cx="2232025" cy="503238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4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4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4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468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88" grpId="0"/>
      <p:bldP spid="1146890" grpId="0" animBg="1"/>
      <p:bldP spid="1146890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9982200" cy="765175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30000"/>
              </a:lnSpc>
            </a:pPr>
            <a:r>
              <a:rPr lang="en-US" sz="3200" b="1" u="sng"/>
              <a:t>Conclusions – dynamical aspects</a:t>
            </a:r>
            <a:endParaRPr lang="en-US" sz="3200" u="sng"/>
          </a:p>
        </p:txBody>
      </p:sp>
      <p:sp>
        <p:nvSpPr>
          <p:cNvPr id="1054723" name="Text Box 3"/>
          <p:cNvSpPr txBox="1">
            <a:spLocks noChangeArrowheads="1"/>
          </p:cNvSpPr>
          <p:nvPr/>
        </p:nvSpPr>
        <p:spPr bwMode="auto">
          <a:xfrm>
            <a:off x="0" y="981075"/>
            <a:ext cx="10287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	</a:t>
            </a:r>
            <a:endParaRPr lang="en-US" sz="2800" b="1">
              <a:solidFill>
                <a:schemeClr val="tx2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054724" name="Text Box 4"/>
          <p:cNvSpPr txBox="1">
            <a:spLocks noChangeArrowheads="1"/>
          </p:cNvSpPr>
          <p:nvPr/>
        </p:nvSpPr>
        <p:spPr bwMode="auto">
          <a:xfrm>
            <a:off x="0" y="692150"/>
            <a:ext cx="10183813" cy="590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sz="2800" b="1"/>
              <a:t> We present a new math model for HCV viral dynamics      and resistance evolution on both intra-cellular level and cell infection levels.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tx2"/>
                </a:solidFill>
              </a:rPr>
              <a:t> Occurrence of the mutation , selection and amplification processes intra-cellularly with a more rapid time-scale than cell-infection rates allows for a more rapid evolution of resistance with the same mutation rate.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bg1"/>
                </a:solidFill>
              </a:rPr>
              <a:t> Furthermore, the interplay between the intra-cell viral evolution dynamics and the cell infection dynamics gives rise to a richer repertoire of viral kinetics/evolution patterns than with the previous model of cell infection level only.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/>
        </p:nvSpPr>
        <p:spPr bwMode="auto">
          <a:xfrm>
            <a:off x="438150" y="514350"/>
            <a:ext cx="952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bIns="0" anchor="ctr"/>
          <a:lstStyle/>
          <a:p>
            <a:r>
              <a:rPr lang="it-IT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65315" name="Rectangle 3"/>
          <p:cNvSpPr>
            <a:spLocks noChangeArrowheads="1"/>
          </p:cNvSpPr>
          <p:nvPr/>
        </p:nvSpPr>
        <p:spPr bwMode="auto">
          <a:xfrm>
            <a:off x="38100" y="0"/>
            <a:ext cx="102489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DE" sz="3600" b="1"/>
              <a:t>Fitting of PK/VK with ICCI model</a:t>
            </a:r>
          </a:p>
        </p:txBody>
      </p:sp>
      <p:sp>
        <p:nvSpPr>
          <p:cNvPr id="1165316" name="Rectangle 4"/>
          <p:cNvSpPr>
            <a:spLocks noChangeArrowheads="1"/>
          </p:cNvSpPr>
          <p:nvPr/>
        </p:nvSpPr>
        <p:spPr bwMode="auto">
          <a:xfrm>
            <a:off x="0" y="981075"/>
            <a:ext cx="1028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3200" b="1">
                <a:solidFill>
                  <a:schemeClr val="tx2"/>
                </a:solidFill>
                <a:latin typeface="Arial Narrow" pitchFamily="34" charset="0"/>
              </a:rPr>
              <a:t>Model allows to estimate PD parameters from PK/VK data			IF measured FREQUENT enough at specific times</a:t>
            </a:r>
          </a:p>
        </p:txBody>
      </p:sp>
      <p:sp>
        <p:nvSpPr>
          <p:cNvPr id="1165317" name="Line 5"/>
          <p:cNvSpPr>
            <a:spLocks noChangeShapeType="1"/>
          </p:cNvSpPr>
          <p:nvPr/>
        </p:nvSpPr>
        <p:spPr bwMode="auto">
          <a:xfrm>
            <a:off x="0" y="765175"/>
            <a:ext cx="10287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1165318" name="Picture 6" descr="ICCI-VKPK-example-10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133600"/>
            <a:ext cx="9864725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5319" name="Rectangle 7"/>
          <p:cNvSpPr>
            <a:spLocks noChangeArrowheads="1"/>
          </p:cNvSpPr>
          <p:nvPr/>
        </p:nvSpPr>
        <p:spPr bwMode="auto">
          <a:xfrm>
            <a:off x="0" y="6461125"/>
            <a:ext cx="10287000" cy="3968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					Days   		(Simulated hypothetical drug effect)</a:t>
            </a:r>
          </a:p>
        </p:txBody>
      </p:sp>
      <p:sp>
        <p:nvSpPr>
          <p:cNvPr id="1165321" name="Text Box 9"/>
          <p:cNvSpPr txBox="1">
            <a:spLocks noChangeArrowheads="1"/>
          </p:cNvSpPr>
          <p:nvPr/>
        </p:nvSpPr>
        <p:spPr bwMode="auto">
          <a:xfrm>
            <a:off x="2152650" y="2266950"/>
            <a:ext cx="3619500" cy="1635125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Adequate sampling of VK and PK allows for determination of IN-VIVO pharmacodynamical parameters (Ec90 etc)</a:t>
            </a:r>
          </a:p>
        </p:txBody>
      </p:sp>
      <p:sp>
        <p:nvSpPr>
          <p:cNvPr id="1165322" name="Line 10"/>
          <p:cNvSpPr>
            <a:spLocks noChangeShapeType="1"/>
          </p:cNvSpPr>
          <p:nvPr/>
        </p:nvSpPr>
        <p:spPr bwMode="auto">
          <a:xfrm flipH="1">
            <a:off x="1438275" y="3133725"/>
            <a:ext cx="7239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2050"/>
            <a:ext cx="385762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419600"/>
            <a:ext cx="4543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0"/>
            <a:ext cx="45434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6341" name="Text Box 5"/>
          <p:cNvSpPr txBox="1">
            <a:spLocks noChangeArrowheads="1"/>
          </p:cNvSpPr>
          <p:nvPr/>
        </p:nvSpPr>
        <p:spPr bwMode="auto">
          <a:xfrm>
            <a:off x="2146300" y="4318000"/>
            <a:ext cx="1168400" cy="406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IFN level</a:t>
            </a:r>
          </a:p>
        </p:txBody>
      </p:sp>
      <p:sp>
        <p:nvSpPr>
          <p:cNvPr id="1166342" name="Text Box 6"/>
          <p:cNvSpPr txBox="1">
            <a:spLocks noChangeArrowheads="1"/>
          </p:cNvSpPr>
          <p:nvPr/>
        </p:nvSpPr>
        <p:spPr bwMode="auto">
          <a:xfrm rot="10800000">
            <a:off x="6350" y="2717800"/>
            <a:ext cx="793750" cy="1600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Blocking Effectiveness</a:t>
            </a:r>
          </a:p>
        </p:txBody>
      </p:sp>
      <p:sp>
        <p:nvSpPr>
          <p:cNvPr id="1166343" name="Text Box 7"/>
          <p:cNvSpPr txBox="1">
            <a:spLocks noChangeArrowheads="1"/>
          </p:cNvSpPr>
          <p:nvPr/>
        </p:nvSpPr>
        <p:spPr bwMode="auto">
          <a:xfrm rot="10800000">
            <a:off x="4640263" y="4673600"/>
            <a:ext cx="793750" cy="1600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HCV RNA (log IU/ml)</a:t>
            </a:r>
          </a:p>
        </p:txBody>
      </p:sp>
      <p:sp>
        <p:nvSpPr>
          <p:cNvPr id="1166344" name="Text Box 8"/>
          <p:cNvSpPr txBox="1">
            <a:spLocks noChangeArrowheads="1"/>
          </p:cNvSpPr>
          <p:nvPr/>
        </p:nvSpPr>
        <p:spPr bwMode="auto">
          <a:xfrm rot="10800000">
            <a:off x="4716463" y="392113"/>
            <a:ext cx="793750" cy="16017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Serum IFN (log pg/ml)</a:t>
            </a:r>
          </a:p>
        </p:txBody>
      </p:sp>
      <p:sp>
        <p:nvSpPr>
          <p:cNvPr id="1166345" name="Text Box 9"/>
          <p:cNvSpPr txBox="1">
            <a:spLocks noChangeArrowheads="1"/>
          </p:cNvSpPr>
          <p:nvPr/>
        </p:nvSpPr>
        <p:spPr bwMode="auto">
          <a:xfrm>
            <a:off x="152400" y="190500"/>
            <a:ext cx="4330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u="sng">
                <a:latin typeface="Times New Roman" pitchFamily="18" charset="0"/>
              </a:rPr>
              <a:t>Blocking Effectiveness </a:t>
            </a:r>
          </a:p>
          <a:p>
            <a:pPr algn="l"/>
            <a:r>
              <a:rPr lang="en-US" sz="2800" b="1" u="sng">
                <a:latin typeface="Times New Roman" pitchFamily="18" charset="0"/>
              </a:rPr>
              <a:t>as function of IFN level</a:t>
            </a:r>
          </a:p>
        </p:txBody>
      </p:sp>
      <p:sp>
        <p:nvSpPr>
          <p:cNvPr id="1166346" name="Text Box 10"/>
          <p:cNvSpPr txBox="1">
            <a:spLocks noChangeArrowheads="1"/>
          </p:cNvSpPr>
          <p:nvPr/>
        </p:nvSpPr>
        <p:spPr bwMode="auto">
          <a:xfrm>
            <a:off x="0" y="1154113"/>
            <a:ext cx="5159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Symbol" pitchFamily="18" charset="2"/>
              </a:rPr>
              <a:t>e</a:t>
            </a:r>
          </a:p>
        </p:txBody>
      </p:sp>
      <p:sp>
        <p:nvSpPr>
          <p:cNvPr id="1166347" name="Text Box 11"/>
          <p:cNvSpPr txBox="1">
            <a:spLocks noChangeArrowheads="1"/>
          </p:cNvSpPr>
          <p:nvPr/>
        </p:nvSpPr>
        <p:spPr bwMode="auto">
          <a:xfrm>
            <a:off x="327025" y="1581150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</a:rPr>
              <a:t>(LIFN) = </a:t>
            </a:r>
          </a:p>
        </p:txBody>
      </p:sp>
      <p:sp>
        <p:nvSpPr>
          <p:cNvPr id="1166348" name="Line 12"/>
          <p:cNvSpPr>
            <a:spLocks noChangeShapeType="1"/>
          </p:cNvSpPr>
          <p:nvPr/>
        </p:nvSpPr>
        <p:spPr bwMode="auto">
          <a:xfrm>
            <a:off x="1593850" y="1781175"/>
            <a:ext cx="2397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66349" name="Text Box 13"/>
          <p:cNvSpPr txBox="1">
            <a:spLocks noChangeArrowheads="1"/>
          </p:cNvSpPr>
          <p:nvPr/>
        </p:nvSpPr>
        <p:spPr bwMode="auto">
          <a:xfrm>
            <a:off x="2636838" y="1800225"/>
            <a:ext cx="1506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</a:rPr>
              <a:t>+  LIFN </a:t>
            </a:r>
            <a:r>
              <a:rPr lang="en-US" sz="3200" b="1" baseline="30000">
                <a:latin typeface="Times New Roman" pitchFamily="18" charset="0"/>
              </a:rPr>
              <a:t>N</a:t>
            </a:r>
          </a:p>
        </p:txBody>
      </p:sp>
      <p:sp>
        <p:nvSpPr>
          <p:cNvPr id="1166350" name="Text Box 14"/>
          <p:cNvSpPr txBox="1">
            <a:spLocks noChangeArrowheads="1"/>
          </p:cNvSpPr>
          <p:nvPr/>
        </p:nvSpPr>
        <p:spPr bwMode="auto">
          <a:xfrm>
            <a:off x="1668463" y="1828800"/>
            <a:ext cx="109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</a:rPr>
              <a:t>Ec50 </a:t>
            </a:r>
            <a:r>
              <a:rPr lang="en-US" sz="3200" b="1" baseline="30000">
                <a:latin typeface="Times New Roman" pitchFamily="18" charset="0"/>
              </a:rPr>
              <a:t>N</a:t>
            </a:r>
          </a:p>
        </p:txBody>
      </p:sp>
      <p:sp>
        <p:nvSpPr>
          <p:cNvPr id="1166351" name="Text Box 15"/>
          <p:cNvSpPr txBox="1">
            <a:spLocks noChangeArrowheads="1"/>
          </p:cNvSpPr>
          <p:nvPr/>
        </p:nvSpPr>
        <p:spPr bwMode="auto">
          <a:xfrm>
            <a:off x="1533525" y="1285875"/>
            <a:ext cx="252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</a:rPr>
              <a:t>Effmax *  LIFN </a:t>
            </a:r>
            <a:r>
              <a:rPr lang="en-US" sz="3200" b="1" baseline="30000">
                <a:latin typeface="Times New Roman" pitchFamily="18" charset="0"/>
              </a:rPr>
              <a:t>N</a:t>
            </a:r>
          </a:p>
        </p:txBody>
      </p:sp>
      <p:sp>
        <p:nvSpPr>
          <p:cNvPr id="1166352" name="Line 16"/>
          <p:cNvSpPr>
            <a:spLocks noChangeShapeType="1"/>
          </p:cNvSpPr>
          <p:nvPr/>
        </p:nvSpPr>
        <p:spPr bwMode="auto">
          <a:xfrm>
            <a:off x="5842000" y="1435100"/>
            <a:ext cx="3962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66353" name="AutoShape 17"/>
          <p:cNvSpPr>
            <a:spLocks noChangeArrowheads="1"/>
          </p:cNvSpPr>
          <p:nvPr/>
        </p:nvSpPr>
        <p:spPr bwMode="auto">
          <a:xfrm rot="10800000">
            <a:off x="4251325" y="5438775"/>
            <a:ext cx="1590675" cy="341313"/>
          </a:xfrm>
          <a:prstGeom prst="rightArrow">
            <a:avLst>
              <a:gd name="adj1" fmla="val 50000"/>
              <a:gd name="adj2" fmla="val 11651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66354" name="Text Box 18"/>
          <p:cNvSpPr txBox="1">
            <a:spLocks noChangeArrowheads="1"/>
          </p:cNvSpPr>
          <p:nvPr/>
        </p:nvSpPr>
        <p:spPr bwMode="auto">
          <a:xfrm>
            <a:off x="0" y="4787900"/>
            <a:ext cx="4318000" cy="210026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Estimation of PD parameters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Ec50 (Ec90)= sensitivity to IFN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Effmax 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N = 2</a:t>
            </a:r>
            <a:r>
              <a:rPr lang="en-US" sz="2400" b="1" baseline="30000">
                <a:latin typeface="Times New Roman" pitchFamily="18" charset="0"/>
              </a:rPr>
              <a:t>nd</a:t>
            </a:r>
            <a:r>
              <a:rPr lang="en-US" sz="2400" b="1">
                <a:latin typeface="Times New Roman" pitchFamily="18" charset="0"/>
              </a:rPr>
              <a:t> order sensitivity to IFN</a:t>
            </a:r>
          </a:p>
        </p:txBody>
      </p:sp>
      <p:sp>
        <p:nvSpPr>
          <p:cNvPr id="1166355" name="AutoShape 19"/>
          <p:cNvSpPr>
            <a:spLocks noChangeArrowheads="1"/>
          </p:cNvSpPr>
          <p:nvPr/>
        </p:nvSpPr>
        <p:spPr bwMode="auto">
          <a:xfrm rot="6566196">
            <a:off x="2786857" y="3183731"/>
            <a:ext cx="4445000" cy="519113"/>
          </a:xfrm>
          <a:prstGeom prst="rightArrow">
            <a:avLst>
              <a:gd name="adj1" fmla="val 50000"/>
              <a:gd name="adj2" fmla="val 2140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ChangeArrowheads="1"/>
          </p:cNvSpPr>
          <p:nvPr/>
        </p:nvSpPr>
        <p:spPr bwMode="auto">
          <a:xfrm>
            <a:off x="438150" y="514350"/>
            <a:ext cx="952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bIns="0" anchor="ctr"/>
          <a:lstStyle/>
          <a:p>
            <a:r>
              <a:rPr lang="it-IT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67363" name="Rectangle 3"/>
          <p:cNvSpPr>
            <a:spLocks noChangeArrowheads="1"/>
          </p:cNvSpPr>
          <p:nvPr/>
        </p:nvSpPr>
        <p:spPr bwMode="auto">
          <a:xfrm>
            <a:off x="38100" y="0"/>
            <a:ext cx="102489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DE" sz="3600" b="1"/>
              <a:t>Resistance Evolution with ICCI model</a:t>
            </a:r>
          </a:p>
        </p:txBody>
      </p:sp>
      <p:sp>
        <p:nvSpPr>
          <p:cNvPr id="1167364" name="Line 4"/>
          <p:cNvSpPr>
            <a:spLocks noChangeShapeType="1"/>
          </p:cNvSpPr>
          <p:nvPr/>
        </p:nvSpPr>
        <p:spPr bwMode="auto">
          <a:xfrm>
            <a:off x="0" y="765175"/>
            <a:ext cx="10287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1167365" name="Picture 5" descr="ICCI-VKRaRb-example-10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276475"/>
            <a:ext cx="10039350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66" name="Rectangle 6"/>
          <p:cNvSpPr>
            <a:spLocks noChangeArrowheads="1"/>
          </p:cNvSpPr>
          <p:nvPr/>
        </p:nvSpPr>
        <p:spPr bwMode="auto">
          <a:xfrm>
            <a:off x="0" y="6461125"/>
            <a:ext cx="10287000" cy="3968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					Days   		(Simulated hypothetical drug effect)</a:t>
            </a:r>
          </a:p>
        </p:txBody>
      </p:sp>
      <p:sp>
        <p:nvSpPr>
          <p:cNvPr id="1167367" name="Rectangle 7"/>
          <p:cNvSpPr>
            <a:spLocks noChangeArrowheads="1"/>
          </p:cNvSpPr>
          <p:nvPr/>
        </p:nvSpPr>
        <p:spPr bwMode="auto">
          <a:xfrm>
            <a:off x="0" y="981075"/>
            <a:ext cx="1028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3200" b="1">
                <a:solidFill>
                  <a:schemeClr val="tx2"/>
                </a:solidFill>
                <a:latin typeface="Arial Narrow" pitchFamily="34" charset="0"/>
              </a:rPr>
              <a:t>Model allows to predict Relative-fitness and resistance profiles   IF  PK/VK (and sequence) data available at rebound / slowing</a:t>
            </a:r>
          </a:p>
        </p:txBody>
      </p:sp>
      <p:sp>
        <p:nvSpPr>
          <p:cNvPr id="1167368" name="Text Box 8"/>
          <p:cNvSpPr txBox="1">
            <a:spLocks noChangeArrowheads="1"/>
          </p:cNvSpPr>
          <p:nvPr/>
        </p:nvSpPr>
        <p:spPr bwMode="auto">
          <a:xfrm>
            <a:off x="2828925" y="4295775"/>
            <a:ext cx="4572000" cy="1025525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Adequate sampling of VK and PK allows for determination of IN-VIVO RELATIVE-FITNESS x Resistance</a:t>
            </a:r>
          </a:p>
        </p:txBody>
      </p:sp>
      <p:sp>
        <p:nvSpPr>
          <p:cNvPr id="1167369" name="Line 9"/>
          <p:cNvSpPr>
            <a:spLocks noChangeShapeType="1"/>
          </p:cNvSpPr>
          <p:nvPr/>
        </p:nvSpPr>
        <p:spPr bwMode="auto">
          <a:xfrm flipH="1" flipV="1">
            <a:off x="5219700" y="3495675"/>
            <a:ext cx="247650" cy="7715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9982200" cy="765175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30000"/>
              </a:lnSpc>
            </a:pPr>
            <a:r>
              <a:rPr lang="en-US" sz="3200" b="1" u="sng"/>
              <a:t>Conclusions – clinical implications</a:t>
            </a:r>
            <a:endParaRPr lang="en-US" sz="3200" u="sng"/>
          </a:p>
        </p:txBody>
      </p:sp>
      <p:sp>
        <p:nvSpPr>
          <p:cNvPr id="1155075" name="Text Box 3"/>
          <p:cNvSpPr txBox="1">
            <a:spLocks noChangeArrowheads="1"/>
          </p:cNvSpPr>
          <p:nvPr/>
        </p:nvSpPr>
        <p:spPr bwMode="auto">
          <a:xfrm>
            <a:off x="0" y="981075"/>
            <a:ext cx="10287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	</a:t>
            </a:r>
            <a:endParaRPr lang="en-US" sz="2800" b="1">
              <a:solidFill>
                <a:schemeClr val="tx2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155076" name="Text Box 4"/>
          <p:cNvSpPr txBox="1">
            <a:spLocks noChangeArrowheads="1"/>
          </p:cNvSpPr>
          <p:nvPr/>
        </p:nvSpPr>
        <p:spPr bwMode="auto">
          <a:xfrm>
            <a:off x="0" y="692150"/>
            <a:ext cx="10287000" cy="604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800" b="1"/>
              <a:t> The new model reproduces viral kinetics and resistance evolution patterns observed in-vivo with direct anti-HCV.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sz="2800" b="1" u="sng"/>
              <a:t> In particular, clinically important patterns are</a:t>
            </a:r>
            <a:r>
              <a:rPr lang="en-US" sz="2800" b="1"/>
              <a:t>:                       </a:t>
            </a:r>
            <a:r>
              <a:rPr lang="en-US" sz="2400" b="1"/>
              <a:t>- Switch from early rapid gamma-mode to a late delta-mode, 		which may give rise to lack of SVR in 12 weeks if delta is slow. - A transient rebound followed by delta-mode decline, 			which may allow for SVR in 12 weeks even if fully resistant 	virus developed during mono-therapy, IF delta is rapid.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800" b="1"/>
              <a:t> </a:t>
            </a:r>
            <a:r>
              <a:rPr lang="en-US" sz="2800" b="1">
                <a:solidFill>
                  <a:schemeClr val="tx2"/>
                </a:solidFill>
              </a:rPr>
              <a:t>The main dynamical parameters can be estimated by fitting the observed data to the model - analytical solution then allows to predict which kinetic / resistance-evolution pattern will be achieved as early as 2 weeks  (not shown).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ChangeArrowheads="1"/>
          </p:cNvSpPr>
          <p:nvPr/>
        </p:nvSpPr>
        <p:spPr bwMode="auto">
          <a:xfrm>
            <a:off x="438150" y="514350"/>
            <a:ext cx="952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bIns="0" anchor="ctr"/>
          <a:lstStyle/>
          <a:p>
            <a:r>
              <a:rPr lang="it-IT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73507" name="Rectangle 3"/>
          <p:cNvSpPr>
            <a:spLocks noChangeArrowheads="1"/>
          </p:cNvSpPr>
          <p:nvPr/>
        </p:nvSpPr>
        <p:spPr bwMode="auto">
          <a:xfrm>
            <a:off x="38100" y="0"/>
            <a:ext cx="102489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DE" sz="3600" b="1"/>
              <a:t>Ongoing / Future Projects - </a:t>
            </a:r>
            <a:r>
              <a:rPr lang="en-US" sz="3600" b="1"/>
              <a:t>“Basic” Science</a:t>
            </a:r>
            <a:endParaRPr lang="de-DE" sz="3600" b="1"/>
          </a:p>
        </p:txBody>
      </p:sp>
      <p:sp>
        <p:nvSpPr>
          <p:cNvPr id="1173508" name="Line 4"/>
          <p:cNvSpPr>
            <a:spLocks noChangeShapeType="1"/>
          </p:cNvSpPr>
          <p:nvPr/>
        </p:nvSpPr>
        <p:spPr bwMode="auto">
          <a:xfrm>
            <a:off x="0" y="765175"/>
            <a:ext cx="10287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73509" name="Rectangle 5"/>
          <p:cNvSpPr>
            <a:spLocks noChangeArrowheads="1"/>
          </p:cNvSpPr>
          <p:nvPr/>
        </p:nvSpPr>
        <p:spPr bwMode="auto">
          <a:xfrm>
            <a:off x="0" y="771525"/>
            <a:ext cx="102870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b="1">
                <a:latin typeface="Arial Narrow" pitchFamily="34" charset="0"/>
              </a:rPr>
              <a:t> De-simplification of the biological level of the model</a:t>
            </a:r>
          </a:p>
          <a:p>
            <a:pPr algn="l">
              <a:buFont typeface="Wingdings" pitchFamily="2" charset="2"/>
              <a:buNone/>
            </a:pPr>
            <a:r>
              <a:rPr lang="en-US" sz="2800" b="1">
                <a:latin typeface="Arial Narrow" pitchFamily="34" charset="0"/>
              </a:rPr>
              <a:t>   </a:t>
            </a:r>
            <a:r>
              <a:rPr lang="en-US" sz="2800" b="1">
                <a:latin typeface="Arial Narrow" pitchFamily="34" charset="0"/>
                <a:sym typeface="Wingdings" pitchFamily="2" charset="2"/>
              </a:rPr>
              <a:t> to allow</a:t>
            </a:r>
            <a:r>
              <a:rPr lang="en-US" sz="2800" b="1">
                <a:latin typeface="Arial Narrow" pitchFamily="34" charset="0"/>
              </a:rPr>
              <a:t> better identification of the different model components</a:t>
            </a:r>
          </a:p>
          <a:p>
            <a:pPr algn="l">
              <a:buFont typeface="Wingdings" pitchFamily="2" charset="2"/>
              <a:buNone/>
            </a:pPr>
            <a:r>
              <a:rPr lang="en-US" sz="2800" b="1">
                <a:latin typeface="Arial Narrow" pitchFamily="34" charset="0"/>
              </a:rPr>
              <a:t>   -  Inclusion of variable for different enzymes (protease, polymerase)</a:t>
            </a:r>
          </a:p>
          <a:p>
            <a:pPr algn="l">
              <a:buFont typeface="Wingdings" pitchFamily="2" charset="2"/>
              <a:buNone/>
            </a:pPr>
            <a:r>
              <a:rPr lang="en-US" sz="2800" b="1">
                <a:latin typeface="Arial Narrow" pitchFamily="34" charset="0"/>
              </a:rPr>
              <a:t>  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b="1">
                <a:latin typeface="Arial Narrow" pitchFamily="34" charset="0"/>
              </a:rPr>
              <a:t> Generalization and de-approximation of mean-field approx of model</a:t>
            </a:r>
          </a:p>
          <a:p>
            <a:pPr algn="l"/>
            <a:r>
              <a:rPr lang="en-US" sz="2800">
                <a:latin typeface="Arial Narrow" pitchFamily="34" charset="0"/>
              </a:rPr>
              <a:t>   </a:t>
            </a:r>
            <a:r>
              <a:rPr lang="en-US" sz="2800" b="1">
                <a:latin typeface="Arial Narrow" pitchFamily="34" charset="0"/>
                <a:sym typeface="Wingdings" pitchFamily="2" charset="2"/>
              </a:rPr>
              <a:t> to allow dynamics of individual cells with distribution </a:t>
            </a:r>
          </a:p>
          <a:p>
            <a:pPr algn="l"/>
            <a:r>
              <a:rPr lang="en-US" sz="2800" b="1">
                <a:latin typeface="Arial Narrow" pitchFamily="34" charset="0"/>
                <a:sym typeface="Wingdings" pitchFamily="2" charset="2"/>
              </a:rPr>
              <a:t>	different intra-cellular replication dynamics and viral strains</a:t>
            </a:r>
          </a:p>
          <a:p>
            <a:pPr algn="l"/>
            <a:r>
              <a:rPr lang="en-US" sz="2800" b="1">
                <a:latin typeface="Arial Narrow" pitchFamily="34" charset="0"/>
                <a:sym typeface="Wingdings" pitchFamily="2" charset="2"/>
              </a:rPr>
              <a:t>   - Use of PDE instead of ODE to take into consideration cell “age”</a:t>
            </a:r>
          </a:p>
          <a:p>
            <a:pPr algn="l"/>
            <a:r>
              <a:rPr lang="en-US" sz="2800" b="1">
                <a:latin typeface="Arial Narrow" pitchFamily="34" charset="0"/>
                <a:sym typeface="Wingdings" pitchFamily="2" charset="2"/>
              </a:rPr>
              <a:t>   - Stochastic simulations to test the continuous deterministic model</a:t>
            </a:r>
          </a:p>
          <a:p>
            <a:pPr algn="l">
              <a:buFont typeface="Wingdings" pitchFamily="2" charset="2"/>
              <a:buNone/>
            </a:pPr>
            <a:r>
              <a:rPr lang="en-US" sz="2800" b="1">
                <a:latin typeface="Arial Narrow" pitchFamily="34" charset="0"/>
              </a:rPr>
              <a:t> 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b="1">
                <a:latin typeface="Arial Narrow" pitchFamily="34" charset="0"/>
              </a:rPr>
              <a:t> Generalization to a better representation of multiple strains  </a:t>
            </a:r>
          </a:p>
          <a:p>
            <a:pPr algn="l">
              <a:buFont typeface="Wingdings" pitchFamily="2" charset="2"/>
              <a:buNone/>
            </a:pPr>
            <a:r>
              <a:rPr lang="en-US" sz="2800" b="1">
                <a:latin typeface="Arial Narrow" pitchFamily="34" charset="0"/>
              </a:rPr>
              <a:t>   </a:t>
            </a:r>
            <a:r>
              <a:rPr lang="en-US" sz="2800" b="1">
                <a:latin typeface="Arial Narrow" pitchFamily="34" charset="0"/>
                <a:sym typeface="Wingdings" pitchFamily="2" charset="2"/>
              </a:rPr>
              <a:t> to allow continuous/stepwise resistance evolution of strains</a:t>
            </a:r>
            <a:endParaRPr lang="en-US" sz="2800" b="1">
              <a:latin typeface="Arial Narrow" pitchFamily="34" charset="0"/>
            </a:endParaRPr>
          </a:p>
          <a:p>
            <a:pPr algn="l">
              <a:buFont typeface="Wingdings" pitchFamily="2" charset="2"/>
              <a:buNone/>
            </a:pPr>
            <a:r>
              <a:rPr lang="en-US" sz="2800" b="1">
                <a:latin typeface="Arial Narrow" pitchFamily="34" charset="0"/>
              </a:rPr>
              <a:t>   - Use of strain indexing, with vectors for the different parameters</a:t>
            </a:r>
          </a:p>
          <a:p>
            <a:pPr algn="l">
              <a:buFont typeface="Wingdings" pitchFamily="2" charset="2"/>
              <a:buNone/>
            </a:pPr>
            <a:r>
              <a:rPr lang="en-US" sz="2800" b="1">
                <a:latin typeface="Arial Narrow" pitchFamily="34" charset="0"/>
              </a:rPr>
              <a:t>   - Use of PDE for strain characteristic space – Rel-Fitness, Rel-Resist</a:t>
            </a:r>
          </a:p>
        </p:txBody>
      </p:sp>
      <p:sp>
        <p:nvSpPr>
          <p:cNvPr id="1173510" name="Text Box 6"/>
          <p:cNvSpPr txBox="1">
            <a:spLocks noChangeArrowheads="1"/>
          </p:cNvSpPr>
          <p:nvPr/>
        </p:nvSpPr>
        <p:spPr bwMode="auto">
          <a:xfrm>
            <a:off x="50800" y="2020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Oval 2"/>
          <p:cNvSpPr>
            <a:spLocks noChangeArrowheads="1"/>
          </p:cNvSpPr>
          <p:nvPr/>
        </p:nvSpPr>
        <p:spPr bwMode="auto">
          <a:xfrm>
            <a:off x="3259138" y="1241425"/>
            <a:ext cx="6799262" cy="5184775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00" b="1" i="1">
              <a:solidFill>
                <a:srgbClr val="CC3300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102870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3600" b="1"/>
              <a:t>Multi-level (ICCI) Intra-Cellular + Cell Infection generic model of anti-viral dynamics</a:t>
            </a:r>
          </a:p>
        </p:txBody>
      </p:sp>
      <p:sp>
        <p:nvSpPr>
          <p:cNvPr id="1175556" name="AutoShape 4"/>
          <p:cNvSpPr>
            <a:spLocks noChangeArrowheads="1"/>
          </p:cNvSpPr>
          <p:nvPr/>
        </p:nvSpPr>
        <p:spPr bwMode="auto">
          <a:xfrm>
            <a:off x="595313" y="4200525"/>
            <a:ext cx="1139825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75557" name="Line 5"/>
          <p:cNvSpPr>
            <a:spLocks noChangeShapeType="1"/>
          </p:cNvSpPr>
          <p:nvPr/>
        </p:nvSpPr>
        <p:spPr bwMode="auto">
          <a:xfrm>
            <a:off x="595313" y="2651125"/>
            <a:ext cx="0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75558" name="Line 6"/>
          <p:cNvSpPr>
            <a:spLocks noChangeShapeType="1"/>
          </p:cNvSpPr>
          <p:nvPr/>
        </p:nvSpPr>
        <p:spPr bwMode="auto">
          <a:xfrm>
            <a:off x="481013" y="2770188"/>
            <a:ext cx="227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75559" name="AutoShape 7"/>
          <p:cNvSpPr>
            <a:spLocks noChangeArrowheads="1"/>
          </p:cNvSpPr>
          <p:nvPr/>
        </p:nvSpPr>
        <p:spPr bwMode="auto">
          <a:xfrm>
            <a:off x="784225" y="4398963"/>
            <a:ext cx="1141413" cy="1192212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75560" name="AutoShape 8"/>
          <p:cNvSpPr>
            <a:spLocks noChangeArrowheads="1"/>
          </p:cNvSpPr>
          <p:nvPr/>
        </p:nvSpPr>
        <p:spPr bwMode="auto">
          <a:xfrm>
            <a:off x="822325" y="4797425"/>
            <a:ext cx="1597025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b="1">
                <a:solidFill>
                  <a:srgbClr val="FF0000"/>
                </a:solidFill>
                <a:latin typeface="Miriam" pitchFamily="2" charset="-79"/>
                <a:cs typeface="Miriam" pitchFamily="2" charset="-79"/>
              </a:rPr>
              <a:t>Virus</a:t>
            </a:r>
          </a:p>
        </p:txBody>
      </p:sp>
      <p:sp>
        <p:nvSpPr>
          <p:cNvPr id="1175561" name="Oval 9"/>
          <p:cNvSpPr>
            <a:spLocks noChangeArrowheads="1"/>
          </p:cNvSpPr>
          <p:nvPr/>
        </p:nvSpPr>
        <p:spPr bwMode="auto">
          <a:xfrm>
            <a:off x="936625" y="1816100"/>
            <a:ext cx="1482725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Target</a:t>
            </a:r>
            <a:r>
              <a:rPr lang="en-US" sz="1600">
                <a:solidFill>
                  <a:schemeClr val="bg1"/>
                </a:solidFill>
                <a:latin typeface="Miriam" pitchFamily="2" charset="-79"/>
                <a:cs typeface="Miriam" pitchFamily="2" charset="-79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Cell</a:t>
            </a:r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endParaRPr lang="en-US" sz="10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75562" name="Line 10"/>
          <p:cNvSpPr>
            <a:spLocks noChangeShapeType="1"/>
          </p:cNvSpPr>
          <p:nvPr/>
        </p:nvSpPr>
        <p:spPr bwMode="auto">
          <a:xfrm>
            <a:off x="2533650" y="2443163"/>
            <a:ext cx="1109663" cy="973137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75563" name="Line 11"/>
          <p:cNvSpPr>
            <a:spLocks noChangeShapeType="1"/>
          </p:cNvSpPr>
          <p:nvPr/>
        </p:nvSpPr>
        <p:spPr bwMode="auto">
          <a:xfrm flipV="1">
            <a:off x="2043113" y="3500438"/>
            <a:ext cx="1371600" cy="98266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75564" name="Line 12"/>
          <p:cNvSpPr>
            <a:spLocks noChangeShapeType="1"/>
          </p:cNvSpPr>
          <p:nvPr/>
        </p:nvSpPr>
        <p:spPr bwMode="auto">
          <a:xfrm flipV="1">
            <a:off x="8528050" y="1700213"/>
            <a:ext cx="684213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75565" name="Line 13"/>
          <p:cNvSpPr>
            <a:spLocks noChangeShapeType="1"/>
          </p:cNvSpPr>
          <p:nvPr/>
        </p:nvSpPr>
        <p:spPr bwMode="auto">
          <a:xfrm flipH="1" flipV="1">
            <a:off x="366713" y="2443163"/>
            <a:ext cx="455612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1175566" name="Group 14"/>
          <p:cNvGrpSpPr>
            <a:grpSpLocks/>
          </p:cNvGrpSpPr>
          <p:nvPr/>
        </p:nvGrpSpPr>
        <p:grpSpPr bwMode="auto">
          <a:xfrm>
            <a:off x="9239250" y="1557338"/>
            <a:ext cx="304800" cy="477837"/>
            <a:chOff x="5820" y="981"/>
            <a:chExt cx="192" cy="301"/>
          </a:xfrm>
        </p:grpSpPr>
        <p:sp>
          <p:nvSpPr>
            <p:cNvPr id="1175567" name="Line 15"/>
            <p:cNvSpPr>
              <a:spLocks noChangeShapeType="1"/>
            </p:cNvSpPr>
            <p:nvPr/>
          </p:nvSpPr>
          <p:spPr bwMode="auto">
            <a:xfrm>
              <a:off x="5820" y="1077"/>
              <a:ext cx="19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75568" name="Line 16"/>
            <p:cNvSpPr>
              <a:spLocks noChangeShapeType="1"/>
            </p:cNvSpPr>
            <p:nvPr/>
          </p:nvSpPr>
          <p:spPr bwMode="auto">
            <a:xfrm>
              <a:off x="5916" y="981"/>
              <a:ext cx="0" cy="30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175569" name="AutoShape 17"/>
          <p:cNvSpPr>
            <a:spLocks noChangeArrowheads="1"/>
          </p:cNvSpPr>
          <p:nvPr/>
        </p:nvSpPr>
        <p:spPr bwMode="auto">
          <a:xfrm rot="19826458" flipH="1">
            <a:off x="2190750" y="4508500"/>
            <a:ext cx="1439863" cy="619125"/>
          </a:xfrm>
          <a:prstGeom prst="notchedRightArrow">
            <a:avLst>
              <a:gd name="adj1" fmla="val 50000"/>
              <a:gd name="adj2" fmla="val 5814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75570" name="Text Box 18"/>
          <p:cNvSpPr txBox="1">
            <a:spLocks noChangeArrowheads="1"/>
          </p:cNvSpPr>
          <p:nvPr/>
        </p:nvSpPr>
        <p:spPr bwMode="auto">
          <a:xfrm>
            <a:off x="9536113" y="1268413"/>
            <a:ext cx="455612" cy="7159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4800" b="1">
                <a:solidFill>
                  <a:schemeClr val="bg1"/>
                </a:solidFill>
                <a:latin typeface="Symbol" pitchFamily="18" charset="2"/>
                <a:cs typeface="Miriam" pitchFamily="2" charset="-79"/>
              </a:rPr>
              <a:t>d</a:t>
            </a:r>
            <a:endParaRPr lang="en-US" sz="48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75571" name="Line 19"/>
          <p:cNvSpPr>
            <a:spLocks noChangeShapeType="1"/>
          </p:cNvSpPr>
          <p:nvPr/>
        </p:nvSpPr>
        <p:spPr bwMode="auto">
          <a:xfrm flipH="1">
            <a:off x="366713" y="5900738"/>
            <a:ext cx="684212" cy="7159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75572" name="AutoShape 20"/>
          <p:cNvSpPr>
            <a:spLocks noChangeArrowheads="1"/>
          </p:cNvSpPr>
          <p:nvPr/>
        </p:nvSpPr>
        <p:spPr bwMode="auto">
          <a:xfrm>
            <a:off x="3198813" y="1341438"/>
            <a:ext cx="7273925" cy="5327650"/>
          </a:xfrm>
          <a:prstGeom prst="star16">
            <a:avLst>
              <a:gd name="adj" fmla="val 46745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75573" name="Rectangle 21"/>
          <p:cNvSpPr>
            <a:spLocks noChangeArrowheads="1"/>
          </p:cNvSpPr>
          <p:nvPr/>
        </p:nvSpPr>
        <p:spPr bwMode="auto">
          <a:xfrm>
            <a:off x="1501775" y="1317625"/>
            <a:ext cx="5143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u="sng">
                <a:solidFill>
                  <a:schemeClr val="bg1"/>
                </a:solidFill>
              </a:rPr>
              <a:t>Infected</a:t>
            </a:r>
            <a:endParaRPr lang="en-US" u="sng">
              <a:solidFill>
                <a:schemeClr val="bg1"/>
              </a:solidFill>
            </a:endParaRPr>
          </a:p>
          <a:p>
            <a:r>
              <a:rPr lang="en-US" b="1" u="sng">
                <a:solidFill>
                  <a:schemeClr val="bg1"/>
                </a:solidFill>
              </a:rPr>
              <a:t>Cell</a:t>
            </a:r>
          </a:p>
        </p:txBody>
      </p:sp>
      <p:sp>
        <p:nvSpPr>
          <p:cNvPr id="1175574" name="Line 22"/>
          <p:cNvSpPr>
            <a:spLocks noChangeShapeType="1"/>
          </p:cNvSpPr>
          <p:nvPr/>
        </p:nvSpPr>
        <p:spPr bwMode="auto">
          <a:xfrm>
            <a:off x="7196138" y="5949950"/>
            <a:ext cx="0" cy="4762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75575" name="Line 23"/>
          <p:cNvSpPr>
            <a:spLocks noChangeShapeType="1"/>
          </p:cNvSpPr>
          <p:nvPr/>
        </p:nvSpPr>
        <p:spPr bwMode="auto">
          <a:xfrm>
            <a:off x="7081838" y="6069013"/>
            <a:ext cx="2270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75576" name="AutoShape 24"/>
          <p:cNvSpPr>
            <a:spLocks noChangeArrowheads="1"/>
          </p:cNvSpPr>
          <p:nvPr/>
        </p:nvSpPr>
        <p:spPr bwMode="auto">
          <a:xfrm>
            <a:off x="3189288" y="3975100"/>
            <a:ext cx="2371725" cy="954088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Packed virus</a:t>
            </a:r>
          </a:p>
        </p:txBody>
      </p:sp>
      <p:sp>
        <p:nvSpPr>
          <p:cNvPr id="1175577" name="AutoShape 25"/>
          <p:cNvSpPr>
            <a:spLocks noChangeArrowheads="1"/>
          </p:cNvSpPr>
          <p:nvPr/>
        </p:nvSpPr>
        <p:spPr bwMode="auto">
          <a:xfrm>
            <a:off x="5164138" y="4452938"/>
            <a:ext cx="1800225" cy="1943100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Miriam" pitchFamily="2" charset="-79"/>
                <a:cs typeface="Miriam" pitchFamily="2" charset="-79"/>
              </a:rPr>
              <a:t>Intra-cell RNA</a:t>
            </a:r>
          </a:p>
        </p:txBody>
      </p:sp>
      <p:sp>
        <p:nvSpPr>
          <p:cNvPr id="1175578" name="Oval 26"/>
          <p:cNvSpPr>
            <a:spLocks noChangeArrowheads="1"/>
          </p:cNvSpPr>
          <p:nvPr/>
        </p:nvSpPr>
        <p:spPr bwMode="auto">
          <a:xfrm>
            <a:off x="5843588" y="2020888"/>
            <a:ext cx="1716087" cy="5254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Polymerase</a:t>
            </a:r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endParaRPr lang="en-US" sz="10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75579" name="Line 27"/>
          <p:cNvSpPr>
            <a:spLocks noChangeShapeType="1"/>
          </p:cNvSpPr>
          <p:nvPr/>
        </p:nvSpPr>
        <p:spPr bwMode="auto">
          <a:xfrm flipH="1">
            <a:off x="8167688" y="4941888"/>
            <a:ext cx="215900" cy="574675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75580" name="Line 28"/>
          <p:cNvSpPr>
            <a:spLocks noChangeShapeType="1"/>
          </p:cNvSpPr>
          <p:nvPr/>
        </p:nvSpPr>
        <p:spPr bwMode="auto">
          <a:xfrm>
            <a:off x="6296025" y="5805488"/>
            <a:ext cx="755650" cy="3603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75581" name="Line 29"/>
          <p:cNvSpPr>
            <a:spLocks noChangeShapeType="1"/>
          </p:cNvSpPr>
          <p:nvPr/>
        </p:nvSpPr>
        <p:spPr bwMode="auto">
          <a:xfrm>
            <a:off x="8350250" y="3525838"/>
            <a:ext cx="0" cy="731837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75582" name="AutoShape 30"/>
          <p:cNvSpPr>
            <a:spLocks noChangeArrowheads="1"/>
          </p:cNvSpPr>
          <p:nvPr/>
        </p:nvSpPr>
        <p:spPr bwMode="auto">
          <a:xfrm>
            <a:off x="7435850" y="2840038"/>
            <a:ext cx="1905000" cy="1981200"/>
          </a:xfrm>
          <a:prstGeom prst="star16">
            <a:avLst>
              <a:gd name="adj" fmla="val 375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75583" name="Oval 31"/>
          <p:cNvSpPr>
            <a:spLocks noChangeArrowheads="1"/>
          </p:cNvSpPr>
          <p:nvPr/>
        </p:nvSpPr>
        <p:spPr bwMode="auto">
          <a:xfrm>
            <a:off x="7664450" y="3068638"/>
            <a:ext cx="1481138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00" b="1" i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Replic UNIT</a:t>
            </a:r>
            <a:endParaRPr lang="en-US" sz="24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75585" name="Line 33"/>
          <p:cNvSpPr>
            <a:spLocks noChangeShapeType="1"/>
          </p:cNvSpPr>
          <p:nvPr/>
        </p:nvSpPr>
        <p:spPr bwMode="auto">
          <a:xfrm>
            <a:off x="8096250" y="5516563"/>
            <a:ext cx="0" cy="4762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75586" name="Line 34"/>
          <p:cNvSpPr>
            <a:spLocks noChangeShapeType="1"/>
          </p:cNvSpPr>
          <p:nvPr/>
        </p:nvSpPr>
        <p:spPr bwMode="auto">
          <a:xfrm>
            <a:off x="7981950" y="5635625"/>
            <a:ext cx="2270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75587" name="AutoShape 35"/>
          <p:cNvSpPr>
            <a:spLocks noChangeArrowheads="1"/>
          </p:cNvSpPr>
          <p:nvPr/>
        </p:nvSpPr>
        <p:spPr bwMode="auto">
          <a:xfrm rot="2660030" flipH="1">
            <a:off x="4425950" y="4714875"/>
            <a:ext cx="1141413" cy="619125"/>
          </a:xfrm>
          <a:prstGeom prst="notchedRightArrow">
            <a:avLst>
              <a:gd name="adj1" fmla="val 50000"/>
              <a:gd name="adj2" fmla="val 4609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75592" name="Text Box 40"/>
          <p:cNvSpPr txBox="1">
            <a:spLocks noChangeArrowheads="1"/>
          </p:cNvSpPr>
          <p:nvPr/>
        </p:nvSpPr>
        <p:spPr bwMode="auto">
          <a:xfrm>
            <a:off x="8312150" y="5157788"/>
            <a:ext cx="431800" cy="8651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4800" b="1">
                <a:solidFill>
                  <a:schemeClr val="bg1"/>
                </a:solidFill>
                <a:latin typeface="Symbol" pitchFamily="18" charset="2"/>
                <a:cs typeface="Miriam" pitchFamily="2" charset="-79"/>
              </a:rPr>
              <a:t>g</a:t>
            </a:r>
            <a:endParaRPr lang="en-US" sz="48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75593" name="AutoShape 41"/>
          <p:cNvSpPr>
            <a:spLocks noChangeArrowheads="1"/>
          </p:cNvSpPr>
          <p:nvPr/>
        </p:nvSpPr>
        <p:spPr bwMode="auto">
          <a:xfrm rot="13843907">
            <a:off x="6570662" y="2479676"/>
            <a:ext cx="720725" cy="2482850"/>
          </a:xfrm>
          <a:prstGeom prst="curvedLeftArrow">
            <a:avLst>
              <a:gd name="adj1" fmla="val 10702"/>
              <a:gd name="adj2" fmla="val 79600"/>
              <a:gd name="adj3" fmla="val 33333"/>
            </a:avLst>
          </a:prstGeom>
          <a:solidFill>
            <a:schemeClr val="hlink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75596" name="AutoShape 44"/>
          <p:cNvSpPr>
            <a:spLocks noChangeArrowheads="1"/>
          </p:cNvSpPr>
          <p:nvPr/>
        </p:nvSpPr>
        <p:spPr bwMode="auto">
          <a:xfrm rot="19826458" flipH="1">
            <a:off x="6289675" y="4403725"/>
            <a:ext cx="1762125" cy="619125"/>
          </a:xfrm>
          <a:prstGeom prst="notchedRightArrow">
            <a:avLst>
              <a:gd name="adj1" fmla="val 50000"/>
              <a:gd name="adj2" fmla="val 71154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75600" name="Oval 48"/>
          <p:cNvSpPr>
            <a:spLocks noChangeArrowheads="1"/>
          </p:cNvSpPr>
          <p:nvPr/>
        </p:nvSpPr>
        <p:spPr bwMode="auto">
          <a:xfrm>
            <a:off x="3821113" y="2827338"/>
            <a:ext cx="1716087" cy="5254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Protease</a:t>
            </a:r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endParaRPr lang="en-US" sz="10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1175601" name="AutoShape 49"/>
          <p:cNvSpPr>
            <a:spLocks noChangeArrowheads="1"/>
          </p:cNvSpPr>
          <p:nvPr/>
        </p:nvSpPr>
        <p:spPr bwMode="auto">
          <a:xfrm rot="4111988" flipH="1">
            <a:off x="4566444" y="3874294"/>
            <a:ext cx="1563687" cy="225425"/>
          </a:xfrm>
          <a:prstGeom prst="notchedRightArrow">
            <a:avLst>
              <a:gd name="adj1" fmla="val 50000"/>
              <a:gd name="adj2" fmla="val 173415"/>
            </a:avLst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/>
          <a:lstStyle/>
          <a:p>
            <a:r>
              <a:rPr lang="en-US"/>
              <a:t>v</a:t>
            </a:r>
          </a:p>
        </p:txBody>
      </p:sp>
      <p:sp>
        <p:nvSpPr>
          <p:cNvPr id="1175602" name="AutoShape 50"/>
          <p:cNvSpPr>
            <a:spLocks noChangeArrowheads="1"/>
          </p:cNvSpPr>
          <p:nvPr/>
        </p:nvSpPr>
        <p:spPr bwMode="auto">
          <a:xfrm rot="6478714" flipH="1">
            <a:off x="4923631" y="3371057"/>
            <a:ext cx="2238375" cy="515938"/>
          </a:xfrm>
          <a:prstGeom prst="notchedRightArrow">
            <a:avLst>
              <a:gd name="adj1" fmla="val 18704"/>
              <a:gd name="adj2" fmla="val 83535"/>
            </a:avLst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75603" name="AutoShape 51"/>
          <p:cNvSpPr>
            <a:spLocks noChangeArrowheads="1"/>
          </p:cNvSpPr>
          <p:nvPr/>
        </p:nvSpPr>
        <p:spPr bwMode="auto">
          <a:xfrm rot="13191957" flipH="1">
            <a:off x="5354638" y="3278188"/>
            <a:ext cx="715962" cy="225425"/>
          </a:xfrm>
          <a:prstGeom prst="notchedRightArrow">
            <a:avLst>
              <a:gd name="adj1" fmla="val 50000"/>
              <a:gd name="adj2" fmla="val 79401"/>
            </a:avLst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/>
          <a:lstStyle/>
          <a:p>
            <a:r>
              <a:rPr lang="en-US"/>
              <a:t>v</a:t>
            </a:r>
          </a:p>
        </p:txBody>
      </p:sp>
      <p:sp>
        <p:nvSpPr>
          <p:cNvPr id="1175604" name="AutoShape 52"/>
          <p:cNvSpPr>
            <a:spLocks noChangeArrowheads="1"/>
          </p:cNvSpPr>
          <p:nvPr/>
        </p:nvSpPr>
        <p:spPr bwMode="auto">
          <a:xfrm rot="15583916" flipH="1">
            <a:off x="6619875" y="2774951"/>
            <a:ext cx="758825" cy="292100"/>
          </a:xfrm>
          <a:prstGeom prst="notchedRightArrow">
            <a:avLst>
              <a:gd name="adj1" fmla="val 50000"/>
              <a:gd name="adj2" fmla="val 64946"/>
            </a:avLst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/>
          <a:lstStyle/>
          <a:p>
            <a:r>
              <a:rPr lang="en-US"/>
              <a:t>v</a:t>
            </a:r>
          </a:p>
        </p:txBody>
      </p:sp>
      <p:sp>
        <p:nvSpPr>
          <p:cNvPr id="1175605" name="Line 53"/>
          <p:cNvSpPr>
            <a:spLocks noChangeShapeType="1"/>
          </p:cNvSpPr>
          <p:nvPr/>
        </p:nvSpPr>
        <p:spPr bwMode="auto">
          <a:xfrm flipV="1">
            <a:off x="6778625" y="1695450"/>
            <a:ext cx="412750" cy="33496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75606" name="Line 54"/>
          <p:cNvSpPr>
            <a:spLocks noChangeShapeType="1"/>
          </p:cNvSpPr>
          <p:nvPr/>
        </p:nvSpPr>
        <p:spPr bwMode="auto">
          <a:xfrm flipV="1">
            <a:off x="4775200" y="2482850"/>
            <a:ext cx="412750" cy="33496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7" name="AutoShape 3"/>
          <p:cNvSpPr>
            <a:spLocks noChangeArrowheads="1"/>
          </p:cNvSpPr>
          <p:nvPr/>
        </p:nvSpPr>
        <p:spPr bwMode="auto">
          <a:xfrm>
            <a:off x="2514600" y="4137025"/>
            <a:ext cx="1139825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779268" name="Line 4"/>
          <p:cNvSpPr>
            <a:spLocks noChangeShapeType="1"/>
          </p:cNvSpPr>
          <p:nvPr/>
        </p:nvSpPr>
        <p:spPr bwMode="auto">
          <a:xfrm>
            <a:off x="2514600" y="2587625"/>
            <a:ext cx="0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79269" name="Line 5"/>
          <p:cNvSpPr>
            <a:spLocks noChangeShapeType="1"/>
          </p:cNvSpPr>
          <p:nvPr/>
        </p:nvSpPr>
        <p:spPr bwMode="auto">
          <a:xfrm>
            <a:off x="2400300" y="2706688"/>
            <a:ext cx="2270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79270" name="Line 6"/>
          <p:cNvSpPr>
            <a:spLocks noChangeShapeType="1"/>
          </p:cNvSpPr>
          <p:nvPr/>
        </p:nvSpPr>
        <p:spPr bwMode="auto">
          <a:xfrm>
            <a:off x="8153400" y="36576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79271" name="AutoShape 7"/>
          <p:cNvSpPr>
            <a:spLocks noChangeArrowheads="1"/>
          </p:cNvSpPr>
          <p:nvPr/>
        </p:nvSpPr>
        <p:spPr bwMode="auto">
          <a:xfrm>
            <a:off x="2703513" y="4335463"/>
            <a:ext cx="1141412" cy="1192212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779272" name="AutoShape 8"/>
          <p:cNvSpPr>
            <a:spLocks noChangeArrowheads="1"/>
          </p:cNvSpPr>
          <p:nvPr/>
        </p:nvSpPr>
        <p:spPr bwMode="auto">
          <a:xfrm>
            <a:off x="2741613" y="4733925"/>
            <a:ext cx="1597025" cy="1192213"/>
          </a:xfrm>
          <a:prstGeom prst="irregularSeal2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b="1">
                <a:solidFill>
                  <a:srgbClr val="FF0000"/>
                </a:solidFill>
                <a:latin typeface="Miriam" pitchFamily="2" charset="-79"/>
                <a:cs typeface="Miriam" pitchFamily="2" charset="-79"/>
              </a:rPr>
              <a:t>Virus</a:t>
            </a:r>
          </a:p>
        </p:txBody>
      </p:sp>
      <p:sp>
        <p:nvSpPr>
          <p:cNvPr id="779273" name="Oval 9"/>
          <p:cNvSpPr>
            <a:spLocks noChangeArrowheads="1"/>
          </p:cNvSpPr>
          <p:nvPr/>
        </p:nvSpPr>
        <p:spPr bwMode="auto">
          <a:xfrm>
            <a:off x="2855913" y="1752600"/>
            <a:ext cx="1482725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Target</a:t>
            </a:r>
            <a:r>
              <a:rPr lang="en-US" sz="1600">
                <a:solidFill>
                  <a:schemeClr val="bg1"/>
                </a:solidFill>
                <a:latin typeface="Miriam" pitchFamily="2" charset="-79"/>
                <a:cs typeface="Miriam" pitchFamily="2" charset="-79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Miriam" pitchFamily="2" charset="-79"/>
              </a:rPr>
              <a:t>Cell</a:t>
            </a:r>
            <a:endParaRPr lang="en-US" sz="1600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  <a:p>
            <a:endParaRPr lang="en-US" sz="1000" b="1">
              <a:solidFill>
                <a:schemeClr val="bg1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779274" name="Line 10"/>
          <p:cNvSpPr>
            <a:spLocks noChangeShapeType="1"/>
          </p:cNvSpPr>
          <p:nvPr/>
        </p:nvSpPr>
        <p:spPr bwMode="auto">
          <a:xfrm>
            <a:off x="4452938" y="2379663"/>
            <a:ext cx="1109662" cy="973137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79275" name="Line 11"/>
          <p:cNvSpPr>
            <a:spLocks noChangeShapeType="1"/>
          </p:cNvSpPr>
          <p:nvPr/>
        </p:nvSpPr>
        <p:spPr bwMode="auto">
          <a:xfrm flipV="1">
            <a:off x="3962400" y="2971800"/>
            <a:ext cx="914400" cy="1447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79276" name="Line 12"/>
          <p:cNvSpPr>
            <a:spLocks noChangeShapeType="1"/>
          </p:cNvSpPr>
          <p:nvPr/>
        </p:nvSpPr>
        <p:spPr bwMode="auto">
          <a:xfrm flipV="1">
            <a:off x="7543800" y="3886200"/>
            <a:ext cx="684213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79277" name="Line 13"/>
          <p:cNvSpPr>
            <a:spLocks noChangeShapeType="1"/>
          </p:cNvSpPr>
          <p:nvPr/>
        </p:nvSpPr>
        <p:spPr bwMode="auto">
          <a:xfrm flipH="1" flipV="1">
            <a:off x="2286000" y="2379663"/>
            <a:ext cx="455613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79278" name="Line 14"/>
          <p:cNvSpPr>
            <a:spLocks noChangeShapeType="1"/>
          </p:cNvSpPr>
          <p:nvPr/>
        </p:nvSpPr>
        <p:spPr bwMode="auto">
          <a:xfrm>
            <a:off x="8305800" y="3505200"/>
            <a:ext cx="0" cy="477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79279" name="AutoShape 15"/>
          <p:cNvSpPr>
            <a:spLocks noChangeArrowheads="1"/>
          </p:cNvSpPr>
          <p:nvPr/>
        </p:nvSpPr>
        <p:spPr bwMode="auto">
          <a:xfrm rot="19826458" flipH="1">
            <a:off x="4343400" y="4495800"/>
            <a:ext cx="1524000" cy="619125"/>
          </a:xfrm>
          <a:prstGeom prst="notchedRightArrow">
            <a:avLst>
              <a:gd name="adj1" fmla="val 50000"/>
              <a:gd name="adj2" fmla="val 6153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779280" name="Text Box 16"/>
          <p:cNvSpPr txBox="1">
            <a:spLocks noChangeArrowheads="1"/>
          </p:cNvSpPr>
          <p:nvPr/>
        </p:nvSpPr>
        <p:spPr bwMode="auto">
          <a:xfrm>
            <a:off x="7620000" y="3962400"/>
            <a:ext cx="4556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400" b="1">
                <a:latin typeface="Symbol" pitchFamily="18" charset="2"/>
                <a:cs typeface="Miriam" pitchFamily="2" charset="-79"/>
              </a:rPr>
              <a:t>d</a:t>
            </a:r>
            <a:endParaRPr lang="en-US" sz="1000" b="1">
              <a:latin typeface="Miriam" pitchFamily="2" charset="-79"/>
              <a:cs typeface="Miriam" pitchFamily="2" charset="-79"/>
            </a:endParaRPr>
          </a:p>
        </p:txBody>
      </p:sp>
      <p:sp>
        <p:nvSpPr>
          <p:cNvPr id="779281" name="Line 17"/>
          <p:cNvSpPr>
            <a:spLocks noChangeShapeType="1"/>
          </p:cNvSpPr>
          <p:nvPr/>
        </p:nvSpPr>
        <p:spPr bwMode="auto">
          <a:xfrm flipH="1">
            <a:off x="2286000" y="5837238"/>
            <a:ext cx="684213" cy="7159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79282" name="Line 18"/>
          <p:cNvSpPr>
            <a:spLocks noChangeShapeType="1"/>
          </p:cNvSpPr>
          <p:nvPr/>
        </p:nvSpPr>
        <p:spPr bwMode="auto">
          <a:xfrm>
            <a:off x="6477000" y="3505200"/>
            <a:ext cx="0" cy="731838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79283" name="AutoShape 19"/>
          <p:cNvSpPr>
            <a:spLocks noChangeArrowheads="1"/>
          </p:cNvSpPr>
          <p:nvPr/>
        </p:nvSpPr>
        <p:spPr bwMode="auto">
          <a:xfrm>
            <a:off x="5562600" y="2819400"/>
            <a:ext cx="1905000" cy="1981200"/>
          </a:xfrm>
          <a:prstGeom prst="star16">
            <a:avLst>
              <a:gd name="adj" fmla="val 37500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79284" name="Oval 20"/>
          <p:cNvSpPr>
            <a:spLocks noChangeArrowheads="1"/>
          </p:cNvSpPr>
          <p:nvPr/>
        </p:nvSpPr>
        <p:spPr bwMode="auto">
          <a:xfrm>
            <a:off x="5791200" y="3048000"/>
            <a:ext cx="1481138" cy="1549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00" b="1" i="1">
              <a:solidFill>
                <a:srgbClr val="CC3300"/>
              </a:solidFill>
              <a:latin typeface="Miriam" pitchFamily="2" charset="-79"/>
              <a:cs typeface="Miriam" pitchFamily="2" charset="-79"/>
            </a:endParaRPr>
          </a:p>
          <a:p>
            <a:r>
              <a:rPr lang="en-US" b="1">
                <a:solidFill>
                  <a:srgbClr val="CC3300"/>
                </a:solidFill>
                <a:latin typeface="Times New Roman" pitchFamily="18" charset="0"/>
                <a:cs typeface="Miriam" pitchFamily="2" charset="-79"/>
              </a:rPr>
              <a:t>Infected</a:t>
            </a:r>
            <a:endParaRPr lang="en-US">
              <a:solidFill>
                <a:srgbClr val="CC3300"/>
              </a:solidFill>
              <a:latin typeface="Times New Roman" pitchFamily="18" charset="0"/>
              <a:cs typeface="Miriam" pitchFamily="2" charset="-79"/>
            </a:endParaRPr>
          </a:p>
          <a:p>
            <a:r>
              <a:rPr lang="en-US" b="1">
                <a:solidFill>
                  <a:srgbClr val="CC3300"/>
                </a:solidFill>
                <a:latin typeface="Times New Roman" pitchFamily="18" charset="0"/>
                <a:cs typeface="Miriam" pitchFamily="2" charset="-79"/>
              </a:rPr>
              <a:t>Cell</a:t>
            </a:r>
            <a:endParaRPr lang="en-US" b="1">
              <a:solidFill>
                <a:srgbClr val="CC3300"/>
              </a:solidFill>
              <a:latin typeface="Miriam" pitchFamily="2" charset="-79"/>
              <a:cs typeface="Miriam" pitchFamily="2" charset="-79"/>
            </a:endParaRPr>
          </a:p>
        </p:txBody>
      </p:sp>
      <p:sp>
        <p:nvSpPr>
          <p:cNvPr id="779285" name="Freeform 21"/>
          <p:cNvSpPr>
            <a:spLocks/>
          </p:cNvSpPr>
          <p:nvPr/>
        </p:nvSpPr>
        <p:spPr bwMode="auto">
          <a:xfrm>
            <a:off x="4519613" y="2462213"/>
            <a:ext cx="839787" cy="839787"/>
          </a:xfrm>
          <a:custGeom>
            <a:avLst/>
            <a:gdLst>
              <a:gd name="T0" fmla="*/ 237 w 529"/>
              <a:gd name="T1" fmla="*/ 1 h 529"/>
              <a:gd name="T2" fmla="*/ 185 w 529"/>
              <a:gd name="T3" fmla="*/ 12 h 529"/>
              <a:gd name="T4" fmla="*/ 138 w 529"/>
              <a:gd name="T5" fmla="*/ 32 h 529"/>
              <a:gd name="T6" fmla="*/ 96 w 529"/>
              <a:gd name="T7" fmla="*/ 60 h 529"/>
              <a:gd name="T8" fmla="*/ 60 w 529"/>
              <a:gd name="T9" fmla="*/ 96 h 529"/>
              <a:gd name="T10" fmla="*/ 32 w 529"/>
              <a:gd name="T11" fmla="*/ 138 h 529"/>
              <a:gd name="T12" fmla="*/ 12 w 529"/>
              <a:gd name="T13" fmla="*/ 185 h 529"/>
              <a:gd name="T14" fmla="*/ 1 w 529"/>
              <a:gd name="T15" fmla="*/ 237 h 529"/>
              <a:gd name="T16" fmla="*/ 1 w 529"/>
              <a:gd name="T17" fmla="*/ 291 h 529"/>
              <a:gd name="T18" fmla="*/ 12 w 529"/>
              <a:gd name="T19" fmla="*/ 343 h 529"/>
              <a:gd name="T20" fmla="*/ 32 w 529"/>
              <a:gd name="T21" fmla="*/ 390 h 529"/>
              <a:gd name="T22" fmla="*/ 60 w 529"/>
              <a:gd name="T23" fmla="*/ 432 h 529"/>
              <a:gd name="T24" fmla="*/ 96 w 529"/>
              <a:gd name="T25" fmla="*/ 468 h 529"/>
              <a:gd name="T26" fmla="*/ 138 w 529"/>
              <a:gd name="T27" fmla="*/ 496 h 529"/>
              <a:gd name="T28" fmla="*/ 185 w 529"/>
              <a:gd name="T29" fmla="*/ 516 h 529"/>
              <a:gd name="T30" fmla="*/ 237 w 529"/>
              <a:gd name="T31" fmla="*/ 527 h 529"/>
              <a:gd name="T32" fmla="*/ 291 w 529"/>
              <a:gd name="T33" fmla="*/ 527 h 529"/>
              <a:gd name="T34" fmla="*/ 343 w 529"/>
              <a:gd name="T35" fmla="*/ 516 h 529"/>
              <a:gd name="T36" fmla="*/ 390 w 529"/>
              <a:gd name="T37" fmla="*/ 496 h 529"/>
              <a:gd name="T38" fmla="*/ 432 w 529"/>
              <a:gd name="T39" fmla="*/ 468 h 529"/>
              <a:gd name="T40" fmla="*/ 468 w 529"/>
              <a:gd name="T41" fmla="*/ 432 h 529"/>
              <a:gd name="T42" fmla="*/ 496 w 529"/>
              <a:gd name="T43" fmla="*/ 390 h 529"/>
              <a:gd name="T44" fmla="*/ 516 w 529"/>
              <a:gd name="T45" fmla="*/ 343 h 529"/>
              <a:gd name="T46" fmla="*/ 527 w 529"/>
              <a:gd name="T47" fmla="*/ 291 h 529"/>
              <a:gd name="T48" fmla="*/ 527 w 529"/>
              <a:gd name="T49" fmla="*/ 237 h 529"/>
              <a:gd name="T50" fmla="*/ 516 w 529"/>
              <a:gd name="T51" fmla="*/ 185 h 529"/>
              <a:gd name="T52" fmla="*/ 496 w 529"/>
              <a:gd name="T53" fmla="*/ 138 h 529"/>
              <a:gd name="T54" fmla="*/ 468 w 529"/>
              <a:gd name="T55" fmla="*/ 96 h 529"/>
              <a:gd name="T56" fmla="*/ 432 w 529"/>
              <a:gd name="T57" fmla="*/ 60 h 529"/>
              <a:gd name="T58" fmla="*/ 390 w 529"/>
              <a:gd name="T59" fmla="*/ 32 h 529"/>
              <a:gd name="T60" fmla="*/ 343 w 529"/>
              <a:gd name="T61" fmla="*/ 12 h 529"/>
              <a:gd name="T62" fmla="*/ 291 w 529"/>
              <a:gd name="T63" fmla="*/ 1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29" h="529">
                <a:moveTo>
                  <a:pt x="264" y="0"/>
                </a:moveTo>
                <a:lnTo>
                  <a:pt x="237" y="1"/>
                </a:lnTo>
                <a:lnTo>
                  <a:pt x="211" y="5"/>
                </a:lnTo>
                <a:lnTo>
                  <a:pt x="185" y="12"/>
                </a:lnTo>
                <a:lnTo>
                  <a:pt x="161" y="21"/>
                </a:lnTo>
                <a:lnTo>
                  <a:pt x="138" y="32"/>
                </a:lnTo>
                <a:lnTo>
                  <a:pt x="116" y="45"/>
                </a:lnTo>
                <a:lnTo>
                  <a:pt x="96" y="60"/>
                </a:lnTo>
                <a:lnTo>
                  <a:pt x="77" y="77"/>
                </a:lnTo>
                <a:lnTo>
                  <a:pt x="60" y="96"/>
                </a:lnTo>
                <a:lnTo>
                  <a:pt x="45" y="116"/>
                </a:lnTo>
                <a:lnTo>
                  <a:pt x="32" y="138"/>
                </a:lnTo>
                <a:lnTo>
                  <a:pt x="21" y="161"/>
                </a:lnTo>
                <a:lnTo>
                  <a:pt x="12" y="185"/>
                </a:lnTo>
                <a:lnTo>
                  <a:pt x="5" y="211"/>
                </a:lnTo>
                <a:lnTo>
                  <a:pt x="1" y="237"/>
                </a:lnTo>
                <a:lnTo>
                  <a:pt x="0" y="264"/>
                </a:lnTo>
                <a:lnTo>
                  <a:pt x="1" y="291"/>
                </a:lnTo>
                <a:lnTo>
                  <a:pt x="5" y="317"/>
                </a:lnTo>
                <a:lnTo>
                  <a:pt x="12" y="343"/>
                </a:lnTo>
                <a:lnTo>
                  <a:pt x="21" y="367"/>
                </a:lnTo>
                <a:lnTo>
                  <a:pt x="32" y="390"/>
                </a:lnTo>
                <a:lnTo>
                  <a:pt x="45" y="412"/>
                </a:lnTo>
                <a:lnTo>
                  <a:pt x="60" y="432"/>
                </a:lnTo>
                <a:lnTo>
                  <a:pt x="77" y="451"/>
                </a:lnTo>
                <a:lnTo>
                  <a:pt x="96" y="468"/>
                </a:lnTo>
                <a:lnTo>
                  <a:pt x="116" y="483"/>
                </a:lnTo>
                <a:lnTo>
                  <a:pt x="138" y="496"/>
                </a:lnTo>
                <a:lnTo>
                  <a:pt x="161" y="507"/>
                </a:lnTo>
                <a:lnTo>
                  <a:pt x="185" y="516"/>
                </a:lnTo>
                <a:lnTo>
                  <a:pt x="211" y="523"/>
                </a:lnTo>
                <a:lnTo>
                  <a:pt x="237" y="527"/>
                </a:lnTo>
                <a:lnTo>
                  <a:pt x="264" y="528"/>
                </a:lnTo>
                <a:lnTo>
                  <a:pt x="291" y="527"/>
                </a:lnTo>
                <a:lnTo>
                  <a:pt x="317" y="523"/>
                </a:lnTo>
                <a:lnTo>
                  <a:pt x="343" y="516"/>
                </a:lnTo>
                <a:lnTo>
                  <a:pt x="367" y="507"/>
                </a:lnTo>
                <a:lnTo>
                  <a:pt x="390" y="496"/>
                </a:lnTo>
                <a:lnTo>
                  <a:pt x="412" y="483"/>
                </a:lnTo>
                <a:lnTo>
                  <a:pt x="432" y="468"/>
                </a:lnTo>
                <a:lnTo>
                  <a:pt x="451" y="451"/>
                </a:lnTo>
                <a:lnTo>
                  <a:pt x="468" y="432"/>
                </a:lnTo>
                <a:lnTo>
                  <a:pt x="483" y="412"/>
                </a:lnTo>
                <a:lnTo>
                  <a:pt x="496" y="390"/>
                </a:lnTo>
                <a:lnTo>
                  <a:pt x="507" y="367"/>
                </a:lnTo>
                <a:lnTo>
                  <a:pt x="516" y="343"/>
                </a:lnTo>
                <a:lnTo>
                  <a:pt x="523" y="317"/>
                </a:lnTo>
                <a:lnTo>
                  <a:pt x="527" y="291"/>
                </a:lnTo>
                <a:lnTo>
                  <a:pt x="528" y="264"/>
                </a:lnTo>
                <a:lnTo>
                  <a:pt x="527" y="237"/>
                </a:lnTo>
                <a:lnTo>
                  <a:pt x="523" y="211"/>
                </a:lnTo>
                <a:lnTo>
                  <a:pt x="516" y="185"/>
                </a:lnTo>
                <a:lnTo>
                  <a:pt x="507" y="161"/>
                </a:lnTo>
                <a:lnTo>
                  <a:pt x="496" y="138"/>
                </a:lnTo>
                <a:lnTo>
                  <a:pt x="483" y="116"/>
                </a:lnTo>
                <a:lnTo>
                  <a:pt x="468" y="96"/>
                </a:lnTo>
                <a:lnTo>
                  <a:pt x="451" y="77"/>
                </a:lnTo>
                <a:lnTo>
                  <a:pt x="432" y="60"/>
                </a:lnTo>
                <a:lnTo>
                  <a:pt x="412" y="45"/>
                </a:lnTo>
                <a:lnTo>
                  <a:pt x="390" y="32"/>
                </a:lnTo>
                <a:lnTo>
                  <a:pt x="367" y="21"/>
                </a:lnTo>
                <a:lnTo>
                  <a:pt x="343" y="12"/>
                </a:lnTo>
                <a:lnTo>
                  <a:pt x="317" y="5"/>
                </a:lnTo>
                <a:lnTo>
                  <a:pt x="291" y="1"/>
                </a:lnTo>
                <a:lnTo>
                  <a:pt x="264" y="0"/>
                </a:lnTo>
              </a:path>
            </a:pathLst>
          </a:custGeom>
          <a:solidFill>
            <a:srgbClr val="F90C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79286" name="Freeform 22"/>
          <p:cNvSpPr>
            <a:spLocks/>
          </p:cNvSpPr>
          <p:nvPr/>
        </p:nvSpPr>
        <p:spPr bwMode="auto">
          <a:xfrm>
            <a:off x="4625975" y="2568575"/>
            <a:ext cx="628650" cy="628650"/>
          </a:xfrm>
          <a:custGeom>
            <a:avLst/>
            <a:gdLst>
              <a:gd name="T0" fmla="*/ 21 w 396"/>
              <a:gd name="T1" fmla="*/ 0 h 396"/>
              <a:gd name="T2" fmla="*/ 0 w 396"/>
              <a:gd name="T3" fmla="*/ 21 h 396"/>
              <a:gd name="T4" fmla="*/ 374 w 396"/>
              <a:gd name="T5" fmla="*/ 395 h 396"/>
              <a:gd name="T6" fmla="*/ 395 w 396"/>
              <a:gd name="T7" fmla="*/ 374 h 396"/>
              <a:gd name="T8" fmla="*/ 21 w 396"/>
              <a:gd name="T9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6" h="396">
                <a:moveTo>
                  <a:pt x="21" y="0"/>
                </a:moveTo>
                <a:lnTo>
                  <a:pt x="0" y="21"/>
                </a:lnTo>
                <a:lnTo>
                  <a:pt x="374" y="395"/>
                </a:lnTo>
                <a:lnTo>
                  <a:pt x="395" y="374"/>
                </a:lnTo>
                <a:lnTo>
                  <a:pt x="21" y="0"/>
                </a:lnTo>
              </a:path>
            </a:pathLst>
          </a:custGeom>
          <a:solidFill>
            <a:srgbClr val="4D4D4D"/>
          </a:solidFill>
          <a:ln w="762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79287" name="Freeform 23"/>
          <p:cNvSpPr>
            <a:spLocks/>
          </p:cNvSpPr>
          <p:nvPr/>
        </p:nvSpPr>
        <p:spPr bwMode="auto">
          <a:xfrm>
            <a:off x="4495800" y="2438400"/>
            <a:ext cx="887413" cy="887413"/>
          </a:xfrm>
          <a:custGeom>
            <a:avLst/>
            <a:gdLst>
              <a:gd name="T0" fmla="*/ 220 w 559"/>
              <a:gd name="T1" fmla="*/ 6 h 559"/>
              <a:gd name="T2" fmla="*/ 147 w 559"/>
              <a:gd name="T3" fmla="*/ 33 h 559"/>
              <a:gd name="T4" fmla="*/ 101 w 559"/>
              <a:gd name="T5" fmla="*/ 65 h 559"/>
              <a:gd name="T6" fmla="*/ 50 w 559"/>
              <a:gd name="T7" fmla="*/ 121 h 559"/>
              <a:gd name="T8" fmla="*/ 22 w 559"/>
              <a:gd name="T9" fmla="*/ 170 h 559"/>
              <a:gd name="T10" fmla="*/ 5 w 559"/>
              <a:gd name="T11" fmla="*/ 226 h 559"/>
              <a:gd name="T12" fmla="*/ 1 w 559"/>
              <a:gd name="T13" fmla="*/ 306 h 559"/>
              <a:gd name="T14" fmla="*/ 13 w 559"/>
              <a:gd name="T15" fmla="*/ 364 h 559"/>
              <a:gd name="T16" fmla="*/ 46 w 559"/>
              <a:gd name="T17" fmla="*/ 433 h 559"/>
              <a:gd name="T18" fmla="*/ 82 w 559"/>
              <a:gd name="T19" fmla="*/ 476 h 559"/>
              <a:gd name="T20" fmla="*/ 125 w 559"/>
              <a:gd name="T21" fmla="*/ 512 h 559"/>
              <a:gd name="T22" fmla="*/ 194 w 559"/>
              <a:gd name="T23" fmla="*/ 545 h 559"/>
              <a:gd name="T24" fmla="*/ 252 w 559"/>
              <a:gd name="T25" fmla="*/ 557 h 559"/>
              <a:gd name="T26" fmla="*/ 332 w 559"/>
              <a:gd name="T27" fmla="*/ 553 h 559"/>
              <a:gd name="T28" fmla="*/ 388 w 559"/>
              <a:gd name="T29" fmla="*/ 536 h 559"/>
              <a:gd name="T30" fmla="*/ 437 w 559"/>
              <a:gd name="T31" fmla="*/ 508 h 559"/>
              <a:gd name="T32" fmla="*/ 493 w 559"/>
              <a:gd name="T33" fmla="*/ 458 h 559"/>
              <a:gd name="T34" fmla="*/ 525 w 559"/>
              <a:gd name="T35" fmla="*/ 411 h 559"/>
              <a:gd name="T36" fmla="*/ 552 w 559"/>
              <a:gd name="T37" fmla="*/ 338 h 559"/>
              <a:gd name="T38" fmla="*/ 558 w 559"/>
              <a:gd name="T39" fmla="*/ 279 h 559"/>
              <a:gd name="T40" fmla="*/ 552 w 559"/>
              <a:gd name="T41" fmla="*/ 220 h 559"/>
              <a:gd name="T42" fmla="*/ 525 w 559"/>
              <a:gd name="T43" fmla="*/ 147 h 559"/>
              <a:gd name="T44" fmla="*/ 493 w 559"/>
              <a:gd name="T45" fmla="*/ 101 h 559"/>
              <a:gd name="T46" fmla="*/ 437 w 559"/>
              <a:gd name="T47" fmla="*/ 50 h 559"/>
              <a:gd name="T48" fmla="*/ 388 w 559"/>
              <a:gd name="T49" fmla="*/ 22 h 559"/>
              <a:gd name="T50" fmla="*/ 332 w 559"/>
              <a:gd name="T51" fmla="*/ 5 h 559"/>
              <a:gd name="T52" fmla="*/ 252 w 559"/>
              <a:gd name="T53" fmla="*/ 1 h 559"/>
              <a:gd name="T54" fmla="*/ 332 w 559"/>
              <a:gd name="T55" fmla="*/ 35 h 559"/>
              <a:gd name="T56" fmla="*/ 352 w 559"/>
              <a:gd name="T57" fmla="*/ 41 h 559"/>
              <a:gd name="T58" fmla="*/ 421 w 559"/>
              <a:gd name="T59" fmla="*/ 74 h 559"/>
              <a:gd name="T60" fmla="*/ 437 w 559"/>
              <a:gd name="T61" fmla="*/ 86 h 559"/>
              <a:gd name="T62" fmla="*/ 487 w 559"/>
              <a:gd name="T63" fmla="*/ 142 h 559"/>
              <a:gd name="T64" fmla="*/ 497 w 559"/>
              <a:gd name="T65" fmla="*/ 159 h 559"/>
              <a:gd name="T66" fmla="*/ 524 w 559"/>
              <a:gd name="T67" fmla="*/ 232 h 559"/>
              <a:gd name="T68" fmla="*/ 527 w 559"/>
              <a:gd name="T69" fmla="*/ 252 h 559"/>
              <a:gd name="T70" fmla="*/ 523 w 559"/>
              <a:gd name="T71" fmla="*/ 332 h 559"/>
              <a:gd name="T72" fmla="*/ 517 w 559"/>
              <a:gd name="T73" fmla="*/ 352 h 559"/>
              <a:gd name="T74" fmla="*/ 484 w 559"/>
              <a:gd name="T75" fmla="*/ 421 h 559"/>
              <a:gd name="T76" fmla="*/ 472 w 559"/>
              <a:gd name="T77" fmla="*/ 437 h 559"/>
              <a:gd name="T78" fmla="*/ 416 w 559"/>
              <a:gd name="T79" fmla="*/ 487 h 559"/>
              <a:gd name="T80" fmla="*/ 399 w 559"/>
              <a:gd name="T81" fmla="*/ 497 h 559"/>
              <a:gd name="T82" fmla="*/ 326 w 559"/>
              <a:gd name="T83" fmla="*/ 524 h 559"/>
              <a:gd name="T84" fmla="*/ 306 w 559"/>
              <a:gd name="T85" fmla="*/ 527 h 559"/>
              <a:gd name="T86" fmla="*/ 226 w 559"/>
              <a:gd name="T87" fmla="*/ 523 h 559"/>
              <a:gd name="T88" fmla="*/ 206 w 559"/>
              <a:gd name="T89" fmla="*/ 517 h 559"/>
              <a:gd name="T90" fmla="*/ 137 w 559"/>
              <a:gd name="T91" fmla="*/ 484 h 559"/>
              <a:gd name="T92" fmla="*/ 122 w 559"/>
              <a:gd name="T93" fmla="*/ 472 h 559"/>
              <a:gd name="T94" fmla="*/ 71 w 559"/>
              <a:gd name="T95" fmla="*/ 416 h 559"/>
              <a:gd name="T96" fmla="*/ 61 w 559"/>
              <a:gd name="T97" fmla="*/ 399 h 559"/>
              <a:gd name="T98" fmla="*/ 34 w 559"/>
              <a:gd name="T99" fmla="*/ 326 h 559"/>
              <a:gd name="T100" fmla="*/ 31 w 559"/>
              <a:gd name="T101" fmla="*/ 306 h 559"/>
              <a:gd name="T102" fmla="*/ 35 w 559"/>
              <a:gd name="T103" fmla="*/ 226 h 559"/>
              <a:gd name="T104" fmla="*/ 41 w 559"/>
              <a:gd name="T105" fmla="*/ 206 h 559"/>
              <a:gd name="T106" fmla="*/ 74 w 559"/>
              <a:gd name="T107" fmla="*/ 137 h 559"/>
              <a:gd name="T108" fmla="*/ 86 w 559"/>
              <a:gd name="T109" fmla="*/ 122 h 559"/>
              <a:gd name="T110" fmla="*/ 142 w 559"/>
              <a:gd name="T111" fmla="*/ 71 h 559"/>
              <a:gd name="T112" fmla="*/ 159 w 559"/>
              <a:gd name="T113" fmla="*/ 61 h 559"/>
              <a:gd name="T114" fmla="*/ 232 w 559"/>
              <a:gd name="T115" fmla="*/ 34 h 559"/>
              <a:gd name="T116" fmla="*/ 252 w 559"/>
              <a:gd name="T117" fmla="*/ 31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9" h="559">
                <a:moveTo>
                  <a:pt x="252" y="1"/>
                </a:moveTo>
                <a:lnTo>
                  <a:pt x="226" y="5"/>
                </a:lnTo>
                <a:lnTo>
                  <a:pt x="220" y="6"/>
                </a:lnTo>
                <a:lnTo>
                  <a:pt x="194" y="13"/>
                </a:lnTo>
                <a:lnTo>
                  <a:pt x="170" y="22"/>
                </a:lnTo>
                <a:lnTo>
                  <a:pt x="147" y="33"/>
                </a:lnTo>
                <a:lnTo>
                  <a:pt x="125" y="46"/>
                </a:lnTo>
                <a:lnTo>
                  <a:pt x="121" y="50"/>
                </a:lnTo>
                <a:lnTo>
                  <a:pt x="101" y="65"/>
                </a:lnTo>
                <a:lnTo>
                  <a:pt x="82" y="82"/>
                </a:lnTo>
                <a:lnTo>
                  <a:pt x="65" y="101"/>
                </a:lnTo>
                <a:lnTo>
                  <a:pt x="50" y="121"/>
                </a:lnTo>
                <a:lnTo>
                  <a:pt x="46" y="125"/>
                </a:lnTo>
                <a:lnTo>
                  <a:pt x="33" y="147"/>
                </a:lnTo>
                <a:lnTo>
                  <a:pt x="22" y="170"/>
                </a:lnTo>
                <a:lnTo>
                  <a:pt x="13" y="194"/>
                </a:lnTo>
                <a:lnTo>
                  <a:pt x="6" y="220"/>
                </a:lnTo>
                <a:lnTo>
                  <a:pt x="5" y="226"/>
                </a:lnTo>
                <a:lnTo>
                  <a:pt x="1" y="252"/>
                </a:lnTo>
                <a:lnTo>
                  <a:pt x="0" y="279"/>
                </a:lnTo>
                <a:lnTo>
                  <a:pt x="1" y="306"/>
                </a:lnTo>
                <a:lnTo>
                  <a:pt x="5" y="332"/>
                </a:lnTo>
                <a:lnTo>
                  <a:pt x="6" y="338"/>
                </a:lnTo>
                <a:lnTo>
                  <a:pt x="13" y="364"/>
                </a:lnTo>
                <a:lnTo>
                  <a:pt x="22" y="388"/>
                </a:lnTo>
                <a:lnTo>
                  <a:pt x="33" y="411"/>
                </a:lnTo>
                <a:lnTo>
                  <a:pt x="46" y="433"/>
                </a:lnTo>
                <a:lnTo>
                  <a:pt x="50" y="437"/>
                </a:lnTo>
                <a:lnTo>
                  <a:pt x="65" y="458"/>
                </a:lnTo>
                <a:lnTo>
                  <a:pt x="82" y="476"/>
                </a:lnTo>
                <a:lnTo>
                  <a:pt x="101" y="493"/>
                </a:lnTo>
                <a:lnTo>
                  <a:pt x="121" y="508"/>
                </a:lnTo>
                <a:lnTo>
                  <a:pt x="125" y="512"/>
                </a:lnTo>
                <a:lnTo>
                  <a:pt x="147" y="525"/>
                </a:lnTo>
                <a:lnTo>
                  <a:pt x="170" y="536"/>
                </a:lnTo>
                <a:lnTo>
                  <a:pt x="194" y="545"/>
                </a:lnTo>
                <a:lnTo>
                  <a:pt x="220" y="552"/>
                </a:lnTo>
                <a:lnTo>
                  <a:pt x="226" y="553"/>
                </a:lnTo>
                <a:lnTo>
                  <a:pt x="252" y="557"/>
                </a:lnTo>
                <a:lnTo>
                  <a:pt x="279" y="558"/>
                </a:lnTo>
                <a:lnTo>
                  <a:pt x="306" y="557"/>
                </a:lnTo>
                <a:lnTo>
                  <a:pt x="332" y="553"/>
                </a:lnTo>
                <a:lnTo>
                  <a:pt x="338" y="552"/>
                </a:lnTo>
                <a:lnTo>
                  <a:pt x="364" y="545"/>
                </a:lnTo>
                <a:lnTo>
                  <a:pt x="388" y="536"/>
                </a:lnTo>
                <a:lnTo>
                  <a:pt x="411" y="525"/>
                </a:lnTo>
                <a:lnTo>
                  <a:pt x="433" y="512"/>
                </a:lnTo>
                <a:lnTo>
                  <a:pt x="437" y="508"/>
                </a:lnTo>
                <a:lnTo>
                  <a:pt x="458" y="493"/>
                </a:lnTo>
                <a:lnTo>
                  <a:pt x="476" y="476"/>
                </a:lnTo>
                <a:lnTo>
                  <a:pt x="493" y="458"/>
                </a:lnTo>
                <a:lnTo>
                  <a:pt x="508" y="437"/>
                </a:lnTo>
                <a:lnTo>
                  <a:pt x="512" y="433"/>
                </a:lnTo>
                <a:lnTo>
                  <a:pt x="525" y="411"/>
                </a:lnTo>
                <a:lnTo>
                  <a:pt x="536" y="388"/>
                </a:lnTo>
                <a:lnTo>
                  <a:pt x="545" y="364"/>
                </a:lnTo>
                <a:lnTo>
                  <a:pt x="552" y="338"/>
                </a:lnTo>
                <a:lnTo>
                  <a:pt x="553" y="332"/>
                </a:lnTo>
                <a:lnTo>
                  <a:pt x="557" y="306"/>
                </a:lnTo>
                <a:lnTo>
                  <a:pt x="558" y="279"/>
                </a:lnTo>
                <a:lnTo>
                  <a:pt x="557" y="252"/>
                </a:lnTo>
                <a:lnTo>
                  <a:pt x="553" y="226"/>
                </a:lnTo>
                <a:lnTo>
                  <a:pt x="552" y="220"/>
                </a:lnTo>
                <a:lnTo>
                  <a:pt x="545" y="194"/>
                </a:lnTo>
                <a:lnTo>
                  <a:pt x="536" y="170"/>
                </a:lnTo>
                <a:lnTo>
                  <a:pt x="525" y="147"/>
                </a:lnTo>
                <a:lnTo>
                  <a:pt x="512" y="125"/>
                </a:lnTo>
                <a:lnTo>
                  <a:pt x="508" y="121"/>
                </a:lnTo>
                <a:lnTo>
                  <a:pt x="493" y="101"/>
                </a:lnTo>
                <a:lnTo>
                  <a:pt x="476" y="82"/>
                </a:lnTo>
                <a:lnTo>
                  <a:pt x="458" y="65"/>
                </a:lnTo>
                <a:lnTo>
                  <a:pt x="437" y="50"/>
                </a:lnTo>
                <a:lnTo>
                  <a:pt x="433" y="46"/>
                </a:lnTo>
                <a:lnTo>
                  <a:pt x="411" y="33"/>
                </a:lnTo>
                <a:lnTo>
                  <a:pt x="388" y="22"/>
                </a:lnTo>
                <a:lnTo>
                  <a:pt x="364" y="13"/>
                </a:lnTo>
                <a:lnTo>
                  <a:pt x="338" y="6"/>
                </a:lnTo>
                <a:lnTo>
                  <a:pt x="332" y="5"/>
                </a:lnTo>
                <a:lnTo>
                  <a:pt x="306" y="1"/>
                </a:lnTo>
                <a:lnTo>
                  <a:pt x="279" y="0"/>
                </a:lnTo>
                <a:lnTo>
                  <a:pt x="252" y="1"/>
                </a:lnTo>
                <a:lnTo>
                  <a:pt x="279" y="30"/>
                </a:lnTo>
                <a:lnTo>
                  <a:pt x="306" y="31"/>
                </a:lnTo>
                <a:lnTo>
                  <a:pt x="332" y="35"/>
                </a:lnTo>
                <a:lnTo>
                  <a:pt x="332" y="20"/>
                </a:lnTo>
                <a:lnTo>
                  <a:pt x="326" y="34"/>
                </a:lnTo>
                <a:lnTo>
                  <a:pt x="352" y="41"/>
                </a:lnTo>
                <a:lnTo>
                  <a:pt x="376" y="50"/>
                </a:lnTo>
                <a:lnTo>
                  <a:pt x="399" y="61"/>
                </a:lnTo>
                <a:lnTo>
                  <a:pt x="421" y="74"/>
                </a:lnTo>
                <a:lnTo>
                  <a:pt x="427" y="60"/>
                </a:lnTo>
                <a:lnTo>
                  <a:pt x="416" y="71"/>
                </a:lnTo>
                <a:lnTo>
                  <a:pt x="437" y="86"/>
                </a:lnTo>
                <a:lnTo>
                  <a:pt x="455" y="103"/>
                </a:lnTo>
                <a:lnTo>
                  <a:pt x="472" y="122"/>
                </a:lnTo>
                <a:lnTo>
                  <a:pt x="487" y="142"/>
                </a:lnTo>
                <a:lnTo>
                  <a:pt x="498" y="131"/>
                </a:lnTo>
                <a:lnTo>
                  <a:pt x="484" y="137"/>
                </a:lnTo>
                <a:lnTo>
                  <a:pt x="497" y="159"/>
                </a:lnTo>
                <a:lnTo>
                  <a:pt x="508" y="182"/>
                </a:lnTo>
                <a:lnTo>
                  <a:pt x="517" y="206"/>
                </a:lnTo>
                <a:lnTo>
                  <a:pt x="524" y="232"/>
                </a:lnTo>
                <a:lnTo>
                  <a:pt x="538" y="226"/>
                </a:lnTo>
                <a:lnTo>
                  <a:pt x="523" y="226"/>
                </a:lnTo>
                <a:lnTo>
                  <a:pt x="527" y="252"/>
                </a:lnTo>
                <a:lnTo>
                  <a:pt x="528" y="279"/>
                </a:lnTo>
                <a:lnTo>
                  <a:pt x="527" y="306"/>
                </a:lnTo>
                <a:lnTo>
                  <a:pt x="523" y="332"/>
                </a:lnTo>
                <a:lnTo>
                  <a:pt x="538" y="332"/>
                </a:lnTo>
                <a:lnTo>
                  <a:pt x="524" y="326"/>
                </a:lnTo>
                <a:lnTo>
                  <a:pt x="517" y="352"/>
                </a:lnTo>
                <a:lnTo>
                  <a:pt x="508" y="376"/>
                </a:lnTo>
                <a:lnTo>
                  <a:pt x="497" y="399"/>
                </a:lnTo>
                <a:lnTo>
                  <a:pt x="484" y="421"/>
                </a:lnTo>
                <a:lnTo>
                  <a:pt x="498" y="427"/>
                </a:lnTo>
                <a:lnTo>
                  <a:pt x="487" y="416"/>
                </a:lnTo>
                <a:lnTo>
                  <a:pt x="472" y="437"/>
                </a:lnTo>
                <a:lnTo>
                  <a:pt x="455" y="455"/>
                </a:lnTo>
                <a:lnTo>
                  <a:pt x="437" y="472"/>
                </a:lnTo>
                <a:lnTo>
                  <a:pt x="416" y="487"/>
                </a:lnTo>
                <a:lnTo>
                  <a:pt x="427" y="498"/>
                </a:lnTo>
                <a:lnTo>
                  <a:pt x="421" y="484"/>
                </a:lnTo>
                <a:lnTo>
                  <a:pt x="399" y="497"/>
                </a:lnTo>
                <a:lnTo>
                  <a:pt x="376" y="508"/>
                </a:lnTo>
                <a:lnTo>
                  <a:pt x="352" y="517"/>
                </a:lnTo>
                <a:lnTo>
                  <a:pt x="326" y="524"/>
                </a:lnTo>
                <a:lnTo>
                  <a:pt x="332" y="538"/>
                </a:lnTo>
                <a:lnTo>
                  <a:pt x="332" y="523"/>
                </a:lnTo>
                <a:lnTo>
                  <a:pt x="306" y="527"/>
                </a:lnTo>
                <a:lnTo>
                  <a:pt x="279" y="528"/>
                </a:lnTo>
                <a:lnTo>
                  <a:pt x="252" y="527"/>
                </a:lnTo>
                <a:lnTo>
                  <a:pt x="226" y="523"/>
                </a:lnTo>
                <a:lnTo>
                  <a:pt x="226" y="538"/>
                </a:lnTo>
                <a:lnTo>
                  <a:pt x="232" y="524"/>
                </a:lnTo>
                <a:lnTo>
                  <a:pt x="206" y="517"/>
                </a:lnTo>
                <a:lnTo>
                  <a:pt x="182" y="508"/>
                </a:lnTo>
                <a:lnTo>
                  <a:pt x="159" y="497"/>
                </a:lnTo>
                <a:lnTo>
                  <a:pt x="137" y="484"/>
                </a:lnTo>
                <a:lnTo>
                  <a:pt x="131" y="498"/>
                </a:lnTo>
                <a:lnTo>
                  <a:pt x="142" y="487"/>
                </a:lnTo>
                <a:lnTo>
                  <a:pt x="122" y="472"/>
                </a:lnTo>
                <a:lnTo>
                  <a:pt x="103" y="455"/>
                </a:lnTo>
                <a:lnTo>
                  <a:pt x="86" y="437"/>
                </a:lnTo>
                <a:lnTo>
                  <a:pt x="71" y="416"/>
                </a:lnTo>
                <a:lnTo>
                  <a:pt x="60" y="427"/>
                </a:lnTo>
                <a:lnTo>
                  <a:pt x="74" y="421"/>
                </a:lnTo>
                <a:lnTo>
                  <a:pt x="61" y="399"/>
                </a:lnTo>
                <a:lnTo>
                  <a:pt x="50" y="376"/>
                </a:lnTo>
                <a:lnTo>
                  <a:pt x="41" y="352"/>
                </a:lnTo>
                <a:lnTo>
                  <a:pt x="34" y="326"/>
                </a:lnTo>
                <a:lnTo>
                  <a:pt x="20" y="332"/>
                </a:lnTo>
                <a:lnTo>
                  <a:pt x="35" y="332"/>
                </a:lnTo>
                <a:lnTo>
                  <a:pt x="31" y="306"/>
                </a:lnTo>
                <a:lnTo>
                  <a:pt x="30" y="279"/>
                </a:lnTo>
                <a:lnTo>
                  <a:pt x="31" y="252"/>
                </a:lnTo>
                <a:lnTo>
                  <a:pt x="35" y="226"/>
                </a:lnTo>
                <a:lnTo>
                  <a:pt x="20" y="226"/>
                </a:lnTo>
                <a:lnTo>
                  <a:pt x="34" y="232"/>
                </a:lnTo>
                <a:lnTo>
                  <a:pt x="41" y="206"/>
                </a:lnTo>
                <a:lnTo>
                  <a:pt x="50" y="182"/>
                </a:lnTo>
                <a:lnTo>
                  <a:pt x="61" y="159"/>
                </a:lnTo>
                <a:lnTo>
                  <a:pt x="74" y="137"/>
                </a:lnTo>
                <a:lnTo>
                  <a:pt x="60" y="131"/>
                </a:lnTo>
                <a:lnTo>
                  <a:pt x="71" y="142"/>
                </a:lnTo>
                <a:lnTo>
                  <a:pt x="86" y="122"/>
                </a:lnTo>
                <a:lnTo>
                  <a:pt x="103" y="103"/>
                </a:lnTo>
                <a:lnTo>
                  <a:pt x="122" y="86"/>
                </a:lnTo>
                <a:lnTo>
                  <a:pt x="142" y="71"/>
                </a:lnTo>
                <a:lnTo>
                  <a:pt x="131" y="60"/>
                </a:lnTo>
                <a:lnTo>
                  <a:pt x="137" y="74"/>
                </a:lnTo>
                <a:lnTo>
                  <a:pt x="159" y="61"/>
                </a:lnTo>
                <a:lnTo>
                  <a:pt x="182" y="50"/>
                </a:lnTo>
                <a:lnTo>
                  <a:pt x="206" y="41"/>
                </a:lnTo>
                <a:lnTo>
                  <a:pt x="232" y="34"/>
                </a:lnTo>
                <a:lnTo>
                  <a:pt x="226" y="20"/>
                </a:lnTo>
                <a:lnTo>
                  <a:pt x="226" y="35"/>
                </a:lnTo>
                <a:lnTo>
                  <a:pt x="252" y="31"/>
                </a:lnTo>
                <a:lnTo>
                  <a:pt x="279" y="30"/>
                </a:lnTo>
                <a:lnTo>
                  <a:pt x="252" y="1"/>
                </a:lnTo>
              </a:path>
            </a:pathLst>
          </a:custGeom>
          <a:solidFill>
            <a:srgbClr val="F90C07"/>
          </a:solidFill>
          <a:ln w="762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779288" name="Group 24"/>
          <p:cNvGrpSpPr>
            <a:grpSpLocks/>
          </p:cNvGrpSpPr>
          <p:nvPr/>
        </p:nvGrpSpPr>
        <p:grpSpPr bwMode="auto">
          <a:xfrm>
            <a:off x="4724400" y="4343400"/>
            <a:ext cx="887413" cy="887413"/>
            <a:chOff x="2976" y="2736"/>
            <a:chExt cx="559" cy="559"/>
          </a:xfrm>
        </p:grpSpPr>
        <p:sp>
          <p:nvSpPr>
            <p:cNvPr id="779289" name="Freeform 25"/>
            <p:cNvSpPr>
              <a:spLocks/>
            </p:cNvSpPr>
            <p:nvPr/>
          </p:nvSpPr>
          <p:spPr bwMode="auto">
            <a:xfrm>
              <a:off x="2991" y="2751"/>
              <a:ext cx="529" cy="529"/>
            </a:xfrm>
            <a:custGeom>
              <a:avLst/>
              <a:gdLst>
                <a:gd name="T0" fmla="*/ 237 w 529"/>
                <a:gd name="T1" fmla="*/ 1 h 529"/>
                <a:gd name="T2" fmla="*/ 185 w 529"/>
                <a:gd name="T3" fmla="*/ 12 h 529"/>
                <a:gd name="T4" fmla="*/ 138 w 529"/>
                <a:gd name="T5" fmla="*/ 32 h 529"/>
                <a:gd name="T6" fmla="*/ 96 w 529"/>
                <a:gd name="T7" fmla="*/ 60 h 529"/>
                <a:gd name="T8" fmla="*/ 60 w 529"/>
                <a:gd name="T9" fmla="*/ 96 h 529"/>
                <a:gd name="T10" fmla="*/ 32 w 529"/>
                <a:gd name="T11" fmla="*/ 138 h 529"/>
                <a:gd name="T12" fmla="*/ 12 w 529"/>
                <a:gd name="T13" fmla="*/ 185 h 529"/>
                <a:gd name="T14" fmla="*/ 1 w 529"/>
                <a:gd name="T15" fmla="*/ 237 h 529"/>
                <a:gd name="T16" fmla="*/ 1 w 529"/>
                <a:gd name="T17" fmla="*/ 291 h 529"/>
                <a:gd name="T18" fmla="*/ 12 w 529"/>
                <a:gd name="T19" fmla="*/ 343 h 529"/>
                <a:gd name="T20" fmla="*/ 32 w 529"/>
                <a:gd name="T21" fmla="*/ 390 h 529"/>
                <a:gd name="T22" fmla="*/ 60 w 529"/>
                <a:gd name="T23" fmla="*/ 432 h 529"/>
                <a:gd name="T24" fmla="*/ 96 w 529"/>
                <a:gd name="T25" fmla="*/ 468 h 529"/>
                <a:gd name="T26" fmla="*/ 138 w 529"/>
                <a:gd name="T27" fmla="*/ 496 h 529"/>
                <a:gd name="T28" fmla="*/ 185 w 529"/>
                <a:gd name="T29" fmla="*/ 516 h 529"/>
                <a:gd name="T30" fmla="*/ 237 w 529"/>
                <a:gd name="T31" fmla="*/ 527 h 529"/>
                <a:gd name="T32" fmla="*/ 291 w 529"/>
                <a:gd name="T33" fmla="*/ 527 h 529"/>
                <a:gd name="T34" fmla="*/ 343 w 529"/>
                <a:gd name="T35" fmla="*/ 516 h 529"/>
                <a:gd name="T36" fmla="*/ 390 w 529"/>
                <a:gd name="T37" fmla="*/ 496 h 529"/>
                <a:gd name="T38" fmla="*/ 432 w 529"/>
                <a:gd name="T39" fmla="*/ 468 h 529"/>
                <a:gd name="T40" fmla="*/ 468 w 529"/>
                <a:gd name="T41" fmla="*/ 432 h 529"/>
                <a:gd name="T42" fmla="*/ 496 w 529"/>
                <a:gd name="T43" fmla="*/ 390 h 529"/>
                <a:gd name="T44" fmla="*/ 516 w 529"/>
                <a:gd name="T45" fmla="*/ 343 h 529"/>
                <a:gd name="T46" fmla="*/ 527 w 529"/>
                <a:gd name="T47" fmla="*/ 291 h 529"/>
                <a:gd name="T48" fmla="*/ 527 w 529"/>
                <a:gd name="T49" fmla="*/ 237 h 529"/>
                <a:gd name="T50" fmla="*/ 516 w 529"/>
                <a:gd name="T51" fmla="*/ 185 h 529"/>
                <a:gd name="T52" fmla="*/ 496 w 529"/>
                <a:gd name="T53" fmla="*/ 138 h 529"/>
                <a:gd name="T54" fmla="*/ 468 w 529"/>
                <a:gd name="T55" fmla="*/ 96 h 529"/>
                <a:gd name="T56" fmla="*/ 432 w 529"/>
                <a:gd name="T57" fmla="*/ 60 h 529"/>
                <a:gd name="T58" fmla="*/ 390 w 529"/>
                <a:gd name="T59" fmla="*/ 32 h 529"/>
                <a:gd name="T60" fmla="*/ 343 w 529"/>
                <a:gd name="T61" fmla="*/ 12 h 529"/>
                <a:gd name="T62" fmla="*/ 291 w 529"/>
                <a:gd name="T63" fmla="*/ 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9" h="529">
                  <a:moveTo>
                    <a:pt x="264" y="0"/>
                  </a:moveTo>
                  <a:lnTo>
                    <a:pt x="237" y="1"/>
                  </a:lnTo>
                  <a:lnTo>
                    <a:pt x="211" y="5"/>
                  </a:lnTo>
                  <a:lnTo>
                    <a:pt x="185" y="12"/>
                  </a:lnTo>
                  <a:lnTo>
                    <a:pt x="161" y="21"/>
                  </a:lnTo>
                  <a:lnTo>
                    <a:pt x="138" y="32"/>
                  </a:lnTo>
                  <a:lnTo>
                    <a:pt x="116" y="45"/>
                  </a:lnTo>
                  <a:lnTo>
                    <a:pt x="96" y="60"/>
                  </a:lnTo>
                  <a:lnTo>
                    <a:pt x="77" y="77"/>
                  </a:lnTo>
                  <a:lnTo>
                    <a:pt x="60" y="96"/>
                  </a:lnTo>
                  <a:lnTo>
                    <a:pt x="45" y="116"/>
                  </a:lnTo>
                  <a:lnTo>
                    <a:pt x="32" y="138"/>
                  </a:lnTo>
                  <a:lnTo>
                    <a:pt x="21" y="161"/>
                  </a:lnTo>
                  <a:lnTo>
                    <a:pt x="12" y="185"/>
                  </a:lnTo>
                  <a:lnTo>
                    <a:pt x="5" y="211"/>
                  </a:lnTo>
                  <a:lnTo>
                    <a:pt x="1" y="237"/>
                  </a:lnTo>
                  <a:lnTo>
                    <a:pt x="0" y="264"/>
                  </a:lnTo>
                  <a:lnTo>
                    <a:pt x="1" y="291"/>
                  </a:lnTo>
                  <a:lnTo>
                    <a:pt x="5" y="317"/>
                  </a:lnTo>
                  <a:lnTo>
                    <a:pt x="12" y="343"/>
                  </a:lnTo>
                  <a:lnTo>
                    <a:pt x="21" y="367"/>
                  </a:lnTo>
                  <a:lnTo>
                    <a:pt x="32" y="390"/>
                  </a:lnTo>
                  <a:lnTo>
                    <a:pt x="45" y="412"/>
                  </a:lnTo>
                  <a:lnTo>
                    <a:pt x="60" y="432"/>
                  </a:lnTo>
                  <a:lnTo>
                    <a:pt x="77" y="451"/>
                  </a:lnTo>
                  <a:lnTo>
                    <a:pt x="96" y="468"/>
                  </a:lnTo>
                  <a:lnTo>
                    <a:pt x="116" y="483"/>
                  </a:lnTo>
                  <a:lnTo>
                    <a:pt x="138" y="496"/>
                  </a:lnTo>
                  <a:lnTo>
                    <a:pt x="161" y="507"/>
                  </a:lnTo>
                  <a:lnTo>
                    <a:pt x="185" y="516"/>
                  </a:lnTo>
                  <a:lnTo>
                    <a:pt x="211" y="523"/>
                  </a:lnTo>
                  <a:lnTo>
                    <a:pt x="237" y="527"/>
                  </a:lnTo>
                  <a:lnTo>
                    <a:pt x="264" y="528"/>
                  </a:lnTo>
                  <a:lnTo>
                    <a:pt x="291" y="527"/>
                  </a:lnTo>
                  <a:lnTo>
                    <a:pt x="317" y="523"/>
                  </a:lnTo>
                  <a:lnTo>
                    <a:pt x="343" y="516"/>
                  </a:lnTo>
                  <a:lnTo>
                    <a:pt x="367" y="507"/>
                  </a:lnTo>
                  <a:lnTo>
                    <a:pt x="390" y="496"/>
                  </a:lnTo>
                  <a:lnTo>
                    <a:pt x="412" y="483"/>
                  </a:lnTo>
                  <a:lnTo>
                    <a:pt x="432" y="468"/>
                  </a:lnTo>
                  <a:lnTo>
                    <a:pt x="451" y="451"/>
                  </a:lnTo>
                  <a:lnTo>
                    <a:pt x="468" y="432"/>
                  </a:lnTo>
                  <a:lnTo>
                    <a:pt x="483" y="412"/>
                  </a:lnTo>
                  <a:lnTo>
                    <a:pt x="496" y="390"/>
                  </a:lnTo>
                  <a:lnTo>
                    <a:pt x="507" y="367"/>
                  </a:lnTo>
                  <a:lnTo>
                    <a:pt x="516" y="343"/>
                  </a:lnTo>
                  <a:lnTo>
                    <a:pt x="523" y="317"/>
                  </a:lnTo>
                  <a:lnTo>
                    <a:pt x="527" y="291"/>
                  </a:lnTo>
                  <a:lnTo>
                    <a:pt x="528" y="264"/>
                  </a:lnTo>
                  <a:lnTo>
                    <a:pt x="527" y="237"/>
                  </a:lnTo>
                  <a:lnTo>
                    <a:pt x="523" y="211"/>
                  </a:lnTo>
                  <a:lnTo>
                    <a:pt x="516" y="185"/>
                  </a:lnTo>
                  <a:lnTo>
                    <a:pt x="507" y="161"/>
                  </a:lnTo>
                  <a:lnTo>
                    <a:pt x="496" y="138"/>
                  </a:lnTo>
                  <a:lnTo>
                    <a:pt x="483" y="116"/>
                  </a:lnTo>
                  <a:lnTo>
                    <a:pt x="468" y="96"/>
                  </a:lnTo>
                  <a:lnTo>
                    <a:pt x="451" y="77"/>
                  </a:lnTo>
                  <a:lnTo>
                    <a:pt x="432" y="60"/>
                  </a:lnTo>
                  <a:lnTo>
                    <a:pt x="412" y="45"/>
                  </a:lnTo>
                  <a:lnTo>
                    <a:pt x="390" y="32"/>
                  </a:lnTo>
                  <a:lnTo>
                    <a:pt x="367" y="21"/>
                  </a:lnTo>
                  <a:lnTo>
                    <a:pt x="343" y="12"/>
                  </a:lnTo>
                  <a:lnTo>
                    <a:pt x="317" y="5"/>
                  </a:lnTo>
                  <a:lnTo>
                    <a:pt x="291" y="1"/>
                  </a:lnTo>
                  <a:lnTo>
                    <a:pt x="264" y="0"/>
                  </a:lnTo>
                </a:path>
              </a:pathLst>
            </a:cu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79290" name="Freeform 26"/>
            <p:cNvSpPr>
              <a:spLocks/>
            </p:cNvSpPr>
            <p:nvPr/>
          </p:nvSpPr>
          <p:spPr bwMode="auto">
            <a:xfrm>
              <a:off x="3058" y="2818"/>
              <a:ext cx="396" cy="396"/>
            </a:xfrm>
            <a:custGeom>
              <a:avLst/>
              <a:gdLst>
                <a:gd name="T0" fmla="*/ 21 w 396"/>
                <a:gd name="T1" fmla="*/ 0 h 396"/>
                <a:gd name="T2" fmla="*/ 0 w 396"/>
                <a:gd name="T3" fmla="*/ 21 h 396"/>
                <a:gd name="T4" fmla="*/ 374 w 396"/>
                <a:gd name="T5" fmla="*/ 395 h 396"/>
                <a:gd name="T6" fmla="*/ 395 w 396"/>
                <a:gd name="T7" fmla="*/ 374 h 396"/>
                <a:gd name="T8" fmla="*/ 21 w 396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21" y="0"/>
                  </a:moveTo>
                  <a:lnTo>
                    <a:pt x="0" y="21"/>
                  </a:lnTo>
                  <a:lnTo>
                    <a:pt x="374" y="395"/>
                  </a:lnTo>
                  <a:lnTo>
                    <a:pt x="395" y="374"/>
                  </a:lnTo>
                  <a:lnTo>
                    <a:pt x="21" y="0"/>
                  </a:lnTo>
                </a:path>
              </a:pathLst>
            </a:custGeom>
            <a:solidFill>
              <a:srgbClr val="4D4D4D"/>
            </a:solidFill>
            <a:ln w="762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79291" name="Freeform 27"/>
            <p:cNvSpPr>
              <a:spLocks/>
            </p:cNvSpPr>
            <p:nvPr/>
          </p:nvSpPr>
          <p:spPr bwMode="auto">
            <a:xfrm>
              <a:off x="2976" y="2736"/>
              <a:ext cx="559" cy="559"/>
            </a:xfrm>
            <a:custGeom>
              <a:avLst/>
              <a:gdLst>
                <a:gd name="T0" fmla="*/ 220 w 559"/>
                <a:gd name="T1" fmla="*/ 6 h 559"/>
                <a:gd name="T2" fmla="*/ 147 w 559"/>
                <a:gd name="T3" fmla="*/ 33 h 559"/>
                <a:gd name="T4" fmla="*/ 101 w 559"/>
                <a:gd name="T5" fmla="*/ 65 h 559"/>
                <a:gd name="T6" fmla="*/ 50 w 559"/>
                <a:gd name="T7" fmla="*/ 121 h 559"/>
                <a:gd name="T8" fmla="*/ 22 w 559"/>
                <a:gd name="T9" fmla="*/ 170 h 559"/>
                <a:gd name="T10" fmla="*/ 5 w 559"/>
                <a:gd name="T11" fmla="*/ 226 h 559"/>
                <a:gd name="T12" fmla="*/ 1 w 559"/>
                <a:gd name="T13" fmla="*/ 306 h 559"/>
                <a:gd name="T14" fmla="*/ 13 w 559"/>
                <a:gd name="T15" fmla="*/ 364 h 559"/>
                <a:gd name="T16" fmla="*/ 46 w 559"/>
                <a:gd name="T17" fmla="*/ 433 h 559"/>
                <a:gd name="T18" fmla="*/ 82 w 559"/>
                <a:gd name="T19" fmla="*/ 476 h 559"/>
                <a:gd name="T20" fmla="*/ 125 w 559"/>
                <a:gd name="T21" fmla="*/ 512 h 559"/>
                <a:gd name="T22" fmla="*/ 194 w 559"/>
                <a:gd name="T23" fmla="*/ 545 h 559"/>
                <a:gd name="T24" fmla="*/ 252 w 559"/>
                <a:gd name="T25" fmla="*/ 557 h 559"/>
                <a:gd name="T26" fmla="*/ 332 w 559"/>
                <a:gd name="T27" fmla="*/ 553 h 559"/>
                <a:gd name="T28" fmla="*/ 388 w 559"/>
                <a:gd name="T29" fmla="*/ 536 h 559"/>
                <a:gd name="T30" fmla="*/ 437 w 559"/>
                <a:gd name="T31" fmla="*/ 508 h 559"/>
                <a:gd name="T32" fmla="*/ 493 w 559"/>
                <a:gd name="T33" fmla="*/ 458 h 559"/>
                <a:gd name="T34" fmla="*/ 525 w 559"/>
                <a:gd name="T35" fmla="*/ 411 h 559"/>
                <a:gd name="T36" fmla="*/ 552 w 559"/>
                <a:gd name="T37" fmla="*/ 338 h 559"/>
                <a:gd name="T38" fmla="*/ 558 w 559"/>
                <a:gd name="T39" fmla="*/ 279 h 559"/>
                <a:gd name="T40" fmla="*/ 552 w 559"/>
                <a:gd name="T41" fmla="*/ 220 h 559"/>
                <a:gd name="T42" fmla="*/ 525 w 559"/>
                <a:gd name="T43" fmla="*/ 147 h 559"/>
                <a:gd name="T44" fmla="*/ 493 w 559"/>
                <a:gd name="T45" fmla="*/ 101 h 559"/>
                <a:gd name="T46" fmla="*/ 437 w 559"/>
                <a:gd name="T47" fmla="*/ 50 h 559"/>
                <a:gd name="T48" fmla="*/ 388 w 559"/>
                <a:gd name="T49" fmla="*/ 22 h 559"/>
                <a:gd name="T50" fmla="*/ 332 w 559"/>
                <a:gd name="T51" fmla="*/ 5 h 559"/>
                <a:gd name="T52" fmla="*/ 252 w 559"/>
                <a:gd name="T53" fmla="*/ 1 h 559"/>
                <a:gd name="T54" fmla="*/ 332 w 559"/>
                <a:gd name="T55" fmla="*/ 35 h 559"/>
                <a:gd name="T56" fmla="*/ 352 w 559"/>
                <a:gd name="T57" fmla="*/ 41 h 559"/>
                <a:gd name="T58" fmla="*/ 421 w 559"/>
                <a:gd name="T59" fmla="*/ 74 h 559"/>
                <a:gd name="T60" fmla="*/ 437 w 559"/>
                <a:gd name="T61" fmla="*/ 86 h 559"/>
                <a:gd name="T62" fmla="*/ 487 w 559"/>
                <a:gd name="T63" fmla="*/ 142 h 559"/>
                <a:gd name="T64" fmla="*/ 497 w 559"/>
                <a:gd name="T65" fmla="*/ 159 h 559"/>
                <a:gd name="T66" fmla="*/ 524 w 559"/>
                <a:gd name="T67" fmla="*/ 232 h 559"/>
                <a:gd name="T68" fmla="*/ 527 w 559"/>
                <a:gd name="T69" fmla="*/ 252 h 559"/>
                <a:gd name="T70" fmla="*/ 523 w 559"/>
                <a:gd name="T71" fmla="*/ 332 h 559"/>
                <a:gd name="T72" fmla="*/ 517 w 559"/>
                <a:gd name="T73" fmla="*/ 352 h 559"/>
                <a:gd name="T74" fmla="*/ 484 w 559"/>
                <a:gd name="T75" fmla="*/ 421 h 559"/>
                <a:gd name="T76" fmla="*/ 472 w 559"/>
                <a:gd name="T77" fmla="*/ 437 h 559"/>
                <a:gd name="T78" fmla="*/ 416 w 559"/>
                <a:gd name="T79" fmla="*/ 487 h 559"/>
                <a:gd name="T80" fmla="*/ 399 w 559"/>
                <a:gd name="T81" fmla="*/ 497 h 559"/>
                <a:gd name="T82" fmla="*/ 326 w 559"/>
                <a:gd name="T83" fmla="*/ 524 h 559"/>
                <a:gd name="T84" fmla="*/ 306 w 559"/>
                <a:gd name="T85" fmla="*/ 527 h 559"/>
                <a:gd name="T86" fmla="*/ 226 w 559"/>
                <a:gd name="T87" fmla="*/ 523 h 559"/>
                <a:gd name="T88" fmla="*/ 206 w 559"/>
                <a:gd name="T89" fmla="*/ 517 h 559"/>
                <a:gd name="T90" fmla="*/ 137 w 559"/>
                <a:gd name="T91" fmla="*/ 484 h 559"/>
                <a:gd name="T92" fmla="*/ 122 w 559"/>
                <a:gd name="T93" fmla="*/ 472 h 559"/>
                <a:gd name="T94" fmla="*/ 71 w 559"/>
                <a:gd name="T95" fmla="*/ 416 h 559"/>
                <a:gd name="T96" fmla="*/ 61 w 559"/>
                <a:gd name="T97" fmla="*/ 399 h 559"/>
                <a:gd name="T98" fmla="*/ 34 w 559"/>
                <a:gd name="T99" fmla="*/ 326 h 559"/>
                <a:gd name="T100" fmla="*/ 31 w 559"/>
                <a:gd name="T101" fmla="*/ 306 h 559"/>
                <a:gd name="T102" fmla="*/ 35 w 559"/>
                <a:gd name="T103" fmla="*/ 226 h 559"/>
                <a:gd name="T104" fmla="*/ 41 w 559"/>
                <a:gd name="T105" fmla="*/ 206 h 559"/>
                <a:gd name="T106" fmla="*/ 74 w 559"/>
                <a:gd name="T107" fmla="*/ 137 h 559"/>
                <a:gd name="T108" fmla="*/ 86 w 559"/>
                <a:gd name="T109" fmla="*/ 122 h 559"/>
                <a:gd name="T110" fmla="*/ 142 w 559"/>
                <a:gd name="T111" fmla="*/ 71 h 559"/>
                <a:gd name="T112" fmla="*/ 159 w 559"/>
                <a:gd name="T113" fmla="*/ 61 h 559"/>
                <a:gd name="T114" fmla="*/ 232 w 559"/>
                <a:gd name="T115" fmla="*/ 34 h 559"/>
                <a:gd name="T116" fmla="*/ 252 w 559"/>
                <a:gd name="T117" fmla="*/ 31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9" h="559">
                  <a:moveTo>
                    <a:pt x="252" y="1"/>
                  </a:moveTo>
                  <a:lnTo>
                    <a:pt x="226" y="5"/>
                  </a:lnTo>
                  <a:lnTo>
                    <a:pt x="220" y="6"/>
                  </a:lnTo>
                  <a:lnTo>
                    <a:pt x="194" y="13"/>
                  </a:lnTo>
                  <a:lnTo>
                    <a:pt x="170" y="22"/>
                  </a:lnTo>
                  <a:lnTo>
                    <a:pt x="147" y="33"/>
                  </a:lnTo>
                  <a:lnTo>
                    <a:pt x="125" y="46"/>
                  </a:lnTo>
                  <a:lnTo>
                    <a:pt x="121" y="50"/>
                  </a:lnTo>
                  <a:lnTo>
                    <a:pt x="101" y="65"/>
                  </a:lnTo>
                  <a:lnTo>
                    <a:pt x="82" y="82"/>
                  </a:lnTo>
                  <a:lnTo>
                    <a:pt x="65" y="101"/>
                  </a:lnTo>
                  <a:lnTo>
                    <a:pt x="50" y="121"/>
                  </a:lnTo>
                  <a:lnTo>
                    <a:pt x="46" y="125"/>
                  </a:lnTo>
                  <a:lnTo>
                    <a:pt x="33" y="147"/>
                  </a:lnTo>
                  <a:lnTo>
                    <a:pt x="22" y="170"/>
                  </a:lnTo>
                  <a:lnTo>
                    <a:pt x="13" y="194"/>
                  </a:lnTo>
                  <a:lnTo>
                    <a:pt x="6" y="220"/>
                  </a:lnTo>
                  <a:lnTo>
                    <a:pt x="5" y="226"/>
                  </a:lnTo>
                  <a:lnTo>
                    <a:pt x="1" y="252"/>
                  </a:lnTo>
                  <a:lnTo>
                    <a:pt x="0" y="279"/>
                  </a:lnTo>
                  <a:lnTo>
                    <a:pt x="1" y="306"/>
                  </a:lnTo>
                  <a:lnTo>
                    <a:pt x="5" y="332"/>
                  </a:lnTo>
                  <a:lnTo>
                    <a:pt x="6" y="338"/>
                  </a:lnTo>
                  <a:lnTo>
                    <a:pt x="13" y="364"/>
                  </a:lnTo>
                  <a:lnTo>
                    <a:pt x="22" y="388"/>
                  </a:lnTo>
                  <a:lnTo>
                    <a:pt x="33" y="411"/>
                  </a:lnTo>
                  <a:lnTo>
                    <a:pt x="46" y="433"/>
                  </a:lnTo>
                  <a:lnTo>
                    <a:pt x="50" y="437"/>
                  </a:lnTo>
                  <a:lnTo>
                    <a:pt x="65" y="458"/>
                  </a:lnTo>
                  <a:lnTo>
                    <a:pt x="82" y="476"/>
                  </a:lnTo>
                  <a:lnTo>
                    <a:pt x="101" y="493"/>
                  </a:lnTo>
                  <a:lnTo>
                    <a:pt x="121" y="508"/>
                  </a:lnTo>
                  <a:lnTo>
                    <a:pt x="125" y="512"/>
                  </a:lnTo>
                  <a:lnTo>
                    <a:pt x="147" y="525"/>
                  </a:lnTo>
                  <a:lnTo>
                    <a:pt x="170" y="536"/>
                  </a:lnTo>
                  <a:lnTo>
                    <a:pt x="194" y="545"/>
                  </a:lnTo>
                  <a:lnTo>
                    <a:pt x="220" y="552"/>
                  </a:lnTo>
                  <a:lnTo>
                    <a:pt x="226" y="553"/>
                  </a:lnTo>
                  <a:lnTo>
                    <a:pt x="252" y="557"/>
                  </a:lnTo>
                  <a:lnTo>
                    <a:pt x="279" y="558"/>
                  </a:lnTo>
                  <a:lnTo>
                    <a:pt x="306" y="557"/>
                  </a:lnTo>
                  <a:lnTo>
                    <a:pt x="332" y="553"/>
                  </a:lnTo>
                  <a:lnTo>
                    <a:pt x="338" y="552"/>
                  </a:lnTo>
                  <a:lnTo>
                    <a:pt x="364" y="545"/>
                  </a:lnTo>
                  <a:lnTo>
                    <a:pt x="388" y="536"/>
                  </a:lnTo>
                  <a:lnTo>
                    <a:pt x="411" y="525"/>
                  </a:lnTo>
                  <a:lnTo>
                    <a:pt x="433" y="512"/>
                  </a:lnTo>
                  <a:lnTo>
                    <a:pt x="437" y="508"/>
                  </a:lnTo>
                  <a:lnTo>
                    <a:pt x="458" y="493"/>
                  </a:lnTo>
                  <a:lnTo>
                    <a:pt x="476" y="476"/>
                  </a:lnTo>
                  <a:lnTo>
                    <a:pt x="493" y="458"/>
                  </a:lnTo>
                  <a:lnTo>
                    <a:pt x="508" y="437"/>
                  </a:lnTo>
                  <a:lnTo>
                    <a:pt x="512" y="433"/>
                  </a:lnTo>
                  <a:lnTo>
                    <a:pt x="525" y="411"/>
                  </a:lnTo>
                  <a:lnTo>
                    <a:pt x="536" y="388"/>
                  </a:lnTo>
                  <a:lnTo>
                    <a:pt x="545" y="364"/>
                  </a:lnTo>
                  <a:lnTo>
                    <a:pt x="552" y="338"/>
                  </a:lnTo>
                  <a:lnTo>
                    <a:pt x="553" y="332"/>
                  </a:lnTo>
                  <a:lnTo>
                    <a:pt x="557" y="306"/>
                  </a:lnTo>
                  <a:lnTo>
                    <a:pt x="558" y="279"/>
                  </a:lnTo>
                  <a:lnTo>
                    <a:pt x="557" y="252"/>
                  </a:lnTo>
                  <a:lnTo>
                    <a:pt x="553" y="226"/>
                  </a:lnTo>
                  <a:lnTo>
                    <a:pt x="552" y="220"/>
                  </a:lnTo>
                  <a:lnTo>
                    <a:pt x="545" y="194"/>
                  </a:lnTo>
                  <a:lnTo>
                    <a:pt x="536" y="170"/>
                  </a:lnTo>
                  <a:lnTo>
                    <a:pt x="525" y="147"/>
                  </a:lnTo>
                  <a:lnTo>
                    <a:pt x="512" y="125"/>
                  </a:lnTo>
                  <a:lnTo>
                    <a:pt x="508" y="121"/>
                  </a:lnTo>
                  <a:lnTo>
                    <a:pt x="493" y="101"/>
                  </a:lnTo>
                  <a:lnTo>
                    <a:pt x="476" y="82"/>
                  </a:lnTo>
                  <a:lnTo>
                    <a:pt x="458" y="65"/>
                  </a:lnTo>
                  <a:lnTo>
                    <a:pt x="437" y="50"/>
                  </a:lnTo>
                  <a:lnTo>
                    <a:pt x="433" y="46"/>
                  </a:lnTo>
                  <a:lnTo>
                    <a:pt x="411" y="33"/>
                  </a:lnTo>
                  <a:lnTo>
                    <a:pt x="388" y="22"/>
                  </a:lnTo>
                  <a:lnTo>
                    <a:pt x="364" y="13"/>
                  </a:lnTo>
                  <a:lnTo>
                    <a:pt x="338" y="6"/>
                  </a:lnTo>
                  <a:lnTo>
                    <a:pt x="332" y="5"/>
                  </a:lnTo>
                  <a:lnTo>
                    <a:pt x="306" y="1"/>
                  </a:lnTo>
                  <a:lnTo>
                    <a:pt x="279" y="0"/>
                  </a:lnTo>
                  <a:lnTo>
                    <a:pt x="252" y="1"/>
                  </a:lnTo>
                  <a:lnTo>
                    <a:pt x="279" y="30"/>
                  </a:lnTo>
                  <a:lnTo>
                    <a:pt x="306" y="31"/>
                  </a:lnTo>
                  <a:lnTo>
                    <a:pt x="332" y="35"/>
                  </a:lnTo>
                  <a:lnTo>
                    <a:pt x="332" y="20"/>
                  </a:lnTo>
                  <a:lnTo>
                    <a:pt x="326" y="34"/>
                  </a:lnTo>
                  <a:lnTo>
                    <a:pt x="352" y="41"/>
                  </a:lnTo>
                  <a:lnTo>
                    <a:pt x="376" y="50"/>
                  </a:lnTo>
                  <a:lnTo>
                    <a:pt x="399" y="61"/>
                  </a:lnTo>
                  <a:lnTo>
                    <a:pt x="421" y="74"/>
                  </a:lnTo>
                  <a:lnTo>
                    <a:pt x="427" y="60"/>
                  </a:lnTo>
                  <a:lnTo>
                    <a:pt x="416" y="71"/>
                  </a:lnTo>
                  <a:lnTo>
                    <a:pt x="437" y="86"/>
                  </a:lnTo>
                  <a:lnTo>
                    <a:pt x="455" y="103"/>
                  </a:lnTo>
                  <a:lnTo>
                    <a:pt x="472" y="122"/>
                  </a:lnTo>
                  <a:lnTo>
                    <a:pt x="487" y="142"/>
                  </a:lnTo>
                  <a:lnTo>
                    <a:pt x="498" y="131"/>
                  </a:lnTo>
                  <a:lnTo>
                    <a:pt x="484" y="137"/>
                  </a:lnTo>
                  <a:lnTo>
                    <a:pt x="497" y="159"/>
                  </a:lnTo>
                  <a:lnTo>
                    <a:pt x="508" y="182"/>
                  </a:lnTo>
                  <a:lnTo>
                    <a:pt x="517" y="206"/>
                  </a:lnTo>
                  <a:lnTo>
                    <a:pt x="524" y="232"/>
                  </a:lnTo>
                  <a:lnTo>
                    <a:pt x="538" y="226"/>
                  </a:lnTo>
                  <a:lnTo>
                    <a:pt x="523" y="226"/>
                  </a:lnTo>
                  <a:lnTo>
                    <a:pt x="527" y="252"/>
                  </a:lnTo>
                  <a:lnTo>
                    <a:pt x="528" y="279"/>
                  </a:lnTo>
                  <a:lnTo>
                    <a:pt x="527" y="306"/>
                  </a:lnTo>
                  <a:lnTo>
                    <a:pt x="523" y="332"/>
                  </a:lnTo>
                  <a:lnTo>
                    <a:pt x="538" y="332"/>
                  </a:lnTo>
                  <a:lnTo>
                    <a:pt x="524" y="326"/>
                  </a:lnTo>
                  <a:lnTo>
                    <a:pt x="517" y="352"/>
                  </a:lnTo>
                  <a:lnTo>
                    <a:pt x="508" y="376"/>
                  </a:lnTo>
                  <a:lnTo>
                    <a:pt x="497" y="399"/>
                  </a:lnTo>
                  <a:lnTo>
                    <a:pt x="484" y="421"/>
                  </a:lnTo>
                  <a:lnTo>
                    <a:pt x="498" y="427"/>
                  </a:lnTo>
                  <a:lnTo>
                    <a:pt x="487" y="416"/>
                  </a:lnTo>
                  <a:lnTo>
                    <a:pt x="472" y="437"/>
                  </a:lnTo>
                  <a:lnTo>
                    <a:pt x="455" y="455"/>
                  </a:lnTo>
                  <a:lnTo>
                    <a:pt x="437" y="472"/>
                  </a:lnTo>
                  <a:lnTo>
                    <a:pt x="416" y="487"/>
                  </a:lnTo>
                  <a:lnTo>
                    <a:pt x="427" y="498"/>
                  </a:lnTo>
                  <a:lnTo>
                    <a:pt x="421" y="484"/>
                  </a:lnTo>
                  <a:lnTo>
                    <a:pt x="399" y="497"/>
                  </a:lnTo>
                  <a:lnTo>
                    <a:pt x="376" y="508"/>
                  </a:lnTo>
                  <a:lnTo>
                    <a:pt x="352" y="517"/>
                  </a:lnTo>
                  <a:lnTo>
                    <a:pt x="326" y="524"/>
                  </a:lnTo>
                  <a:lnTo>
                    <a:pt x="332" y="538"/>
                  </a:lnTo>
                  <a:lnTo>
                    <a:pt x="332" y="523"/>
                  </a:lnTo>
                  <a:lnTo>
                    <a:pt x="306" y="527"/>
                  </a:lnTo>
                  <a:lnTo>
                    <a:pt x="279" y="528"/>
                  </a:lnTo>
                  <a:lnTo>
                    <a:pt x="252" y="527"/>
                  </a:lnTo>
                  <a:lnTo>
                    <a:pt x="226" y="523"/>
                  </a:lnTo>
                  <a:lnTo>
                    <a:pt x="226" y="538"/>
                  </a:lnTo>
                  <a:lnTo>
                    <a:pt x="232" y="524"/>
                  </a:lnTo>
                  <a:lnTo>
                    <a:pt x="206" y="517"/>
                  </a:lnTo>
                  <a:lnTo>
                    <a:pt x="182" y="508"/>
                  </a:lnTo>
                  <a:lnTo>
                    <a:pt x="159" y="497"/>
                  </a:lnTo>
                  <a:lnTo>
                    <a:pt x="137" y="484"/>
                  </a:lnTo>
                  <a:lnTo>
                    <a:pt x="131" y="498"/>
                  </a:lnTo>
                  <a:lnTo>
                    <a:pt x="142" y="487"/>
                  </a:lnTo>
                  <a:lnTo>
                    <a:pt x="122" y="472"/>
                  </a:lnTo>
                  <a:lnTo>
                    <a:pt x="103" y="455"/>
                  </a:lnTo>
                  <a:lnTo>
                    <a:pt x="86" y="437"/>
                  </a:lnTo>
                  <a:lnTo>
                    <a:pt x="71" y="416"/>
                  </a:lnTo>
                  <a:lnTo>
                    <a:pt x="60" y="427"/>
                  </a:lnTo>
                  <a:lnTo>
                    <a:pt x="74" y="421"/>
                  </a:lnTo>
                  <a:lnTo>
                    <a:pt x="61" y="399"/>
                  </a:lnTo>
                  <a:lnTo>
                    <a:pt x="50" y="376"/>
                  </a:lnTo>
                  <a:lnTo>
                    <a:pt x="41" y="352"/>
                  </a:lnTo>
                  <a:lnTo>
                    <a:pt x="34" y="326"/>
                  </a:lnTo>
                  <a:lnTo>
                    <a:pt x="20" y="332"/>
                  </a:lnTo>
                  <a:lnTo>
                    <a:pt x="35" y="332"/>
                  </a:lnTo>
                  <a:lnTo>
                    <a:pt x="31" y="306"/>
                  </a:lnTo>
                  <a:lnTo>
                    <a:pt x="30" y="279"/>
                  </a:lnTo>
                  <a:lnTo>
                    <a:pt x="31" y="252"/>
                  </a:lnTo>
                  <a:lnTo>
                    <a:pt x="35" y="226"/>
                  </a:lnTo>
                  <a:lnTo>
                    <a:pt x="20" y="226"/>
                  </a:lnTo>
                  <a:lnTo>
                    <a:pt x="34" y="232"/>
                  </a:lnTo>
                  <a:lnTo>
                    <a:pt x="41" y="206"/>
                  </a:lnTo>
                  <a:lnTo>
                    <a:pt x="50" y="182"/>
                  </a:lnTo>
                  <a:lnTo>
                    <a:pt x="61" y="159"/>
                  </a:lnTo>
                  <a:lnTo>
                    <a:pt x="74" y="137"/>
                  </a:lnTo>
                  <a:lnTo>
                    <a:pt x="60" y="131"/>
                  </a:lnTo>
                  <a:lnTo>
                    <a:pt x="71" y="142"/>
                  </a:lnTo>
                  <a:lnTo>
                    <a:pt x="86" y="122"/>
                  </a:lnTo>
                  <a:lnTo>
                    <a:pt x="103" y="103"/>
                  </a:lnTo>
                  <a:lnTo>
                    <a:pt x="122" y="86"/>
                  </a:lnTo>
                  <a:lnTo>
                    <a:pt x="142" y="71"/>
                  </a:lnTo>
                  <a:lnTo>
                    <a:pt x="131" y="60"/>
                  </a:lnTo>
                  <a:lnTo>
                    <a:pt x="137" y="74"/>
                  </a:lnTo>
                  <a:lnTo>
                    <a:pt x="159" y="61"/>
                  </a:lnTo>
                  <a:lnTo>
                    <a:pt x="182" y="50"/>
                  </a:lnTo>
                  <a:lnTo>
                    <a:pt x="206" y="41"/>
                  </a:lnTo>
                  <a:lnTo>
                    <a:pt x="232" y="34"/>
                  </a:lnTo>
                  <a:lnTo>
                    <a:pt x="226" y="20"/>
                  </a:lnTo>
                  <a:lnTo>
                    <a:pt x="226" y="35"/>
                  </a:lnTo>
                  <a:lnTo>
                    <a:pt x="252" y="31"/>
                  </a:lnTo>
                  <a:lnTo>
                    <a:pt x="279" y="30"/>
                  </a:lnTo>
                  <a:lnTo>
                    <a:pt x="252" y="1"/>
                  </a:lnTo>
                </a:path>
              </a:pathLst>
            </a:custGeom>
            <a:solidFill>
              <a:srgbClr val="F90C07"/>
            </a:solidFill>
            <a:ln w="762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779293" name="Rectangle 29"/>
          <p:cNvSpPr>
            <a:spLocks noChangeArrowheads="1"/>
          </p:cNvSpPr>
          <p:nvPr/>
        </p:nvSpPr>
        <p:spPr bwMode="auto">
          <a:xfrm>
            <a:off x="0" y="188913"/>
            <a:ext cx="10287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3600" b="1">
                <a:solidFill>
                  <a:schemeClr val="tx2"/>
                </a:solidFill>
              </a:rPr>
              <a:t>Basic Model of  Viral  Dynamics 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on Cellular Infection   (CI)    level </a:t>
            </a: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ChangeArrowheads="1"/>
          </p:cNvSpPr>
          <p:nvPr/>
        </p:nvSpPr>
        <p:spPr bwMode="auto">
          <a:xfrm>
            <a:off x="438150" y="514350"/>
            <a:ext cx="952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bIns="0" anchor="ctr"/>
          <a:lstStyle/>
          <a:p>
            <a:r>
              <a:rPr lang="it-IT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79651" name="Rectangle 3"/>
          <p:cNvSpPr>
            <a:spLocks noChangeArrowheads="1"/>
          </p:cNvSpPr>
          <p:nvPr/>
        </p:nvSpPr>
        <p:spPr bwMode="auto">
          <a:xfrm>
            <a:off x="38100" y="0"/>
            <a:ext cx="102489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DE" sz="3600" b="1">
                <a:solidFill>
                  <a:schemeClr val="tx2"/>
                </a:solidFill>
              </a:rPr>
              <a:t>Ongoing / Future Projects - </a:t>
            </a:r>
            <a:r>
              <a:rPr lang="en-US" sz="3600" b="1">
                <a:solidFill>
                  <a:schemeClr val="tx2"/>
                </a:solidFill>
              </a:rPr>
              <a:t>“Translational”</a:t>
            </a:r>
            <a:endParaRPr lang="de-DE" sz="3600" b="1">
              <a:solidFill>
                <a:schemeClr val="tx2"/>
              </a:solidFill>
            </a:endParaRPr>
          </a:p>
        </p:txBody>
      </p:sp>
      <p:sp>
        <p:nvSpPr>
          <p:cNvPr id="1179652" name="Line 4"/>
          <p:cNvSpPr>
            <a:spLocks noChangeShapeType="1"/>
          </p:cNvSpPr>
          <p:nvPr/>
        </p:nvSpPr>
        <p:spPr bwMode="auto">
          <a:xfrm>
            <a:off x="0" y="765175"/>
            <a:ext cx="10287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79653" name="Rectangle 5"/>
          <p:cNvSpPr>
            <a:spLocks noChangeArrowheads="1"/>
          </p:cNvSpPr>
          <p:nvPr/>
        </p:nvSpPr>
        <p:spPr bwMode="auto">
          <a:xfrm>
            <a:off x="0" y="933450"/>
            <a:ext cx="10287000" cy="589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 Bridging in-vitro results and in-vivo modeling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2800" b="1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 to allow prediction of in-vivo pharmacodynamics from				 in-vitro estimates</a:t>
            </a:r>
            <a:endParaRPr lang="en-US" sz="2800" b="1">
              <a:solidFill>
                <a:schemeClr val="tx2"/>
              </a:solidFill>
              <a:latin typeface="Arial Narrow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   -  Inclusion of  drug-enzyme (protease, polymerase) interactions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   -  Link to Modeling of in-vitro assay results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  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80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Analytical solutions / approximations of the model</a:t>
            </a:r>
          </a:p>
          <a:p>
            <a:pPr algn="l">
              <a:lnSpc>
                <a:spcPct val="80000"/>
              </a:lnSpc>
            </a:pP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2800" b="1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 to allow</a:t>
            </a: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 better prediction of the different patterns of viral decline</a:t>
            </a:r>
          </a:p>
          <a:p>
            <a:pPr algn="l">
              <a:lnSpc>
                <a:spcPct val="80000"/>
              </a:lnSpc>
            </a:pP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	and/or or viral resistance evolution.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800" b="1">
              <a:solidFill>
                <a:schemeClr val="tx2"/>
              </a:solidFill>
              <a:latin typeface="Arial Narrow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 De-coupling of the estimates for related parameters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2800" b="1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 to allow better estimates of each effect separately</a:t>
            </a:r>
            <a:endParaRPr lang="en-US" sz="2800" b="1">
              <a:solidFill>
                <a:schemeClr val="tx2"/>
              </a:solidFill>
              <a:latin typeface="Arial Narrow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 Analysis of parameter identifiability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2800" b="1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 to allow sampling protocol optimization </a:t>
            </a:r>
            <a:endParaRPr lang="en-US" sz="2800" b="1">
              <a:solidFill>
                <a:schemeClr val="tx2"/>
              </a:solidFill>
              <a:latin typeface="Arial Narrow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   - Analytical analysis by maximum likelihood approaches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  <a:latin typeface="Arial Narrow" pitchFamily="34" charset="0"/>
              </a:rPr>
              <a:t>   - Numerical analysis by Monte-Carlo simulation</a:t>
            </a:r>
          </a:p>
        </p:txBody>
      </p:sp>
      <p:sp>
        <p:nvSpPr>
          <p:cNvPr id="1179654" name="Text Box 6"/>
          <p:cNvSpPr txBox="1">
            <a:spLocks noChangeArrowheads="1"/>
          </p:cNvSpPr>
          <p:nvPr/>
        </p:nvSpPr>
        <p:spPr bwMode="auto">
          <a:xfrm>
            <a:off x="50800" y="2020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ChangeArrowheads="1"/>
          </p:cNvSpPr>
          <p:nvPr/>
        </p:nvSpPr>
        <p:spPr bwMode="auto">
          <a:xfrm>
            <a:off x="438150" y="514350"/>
            <a:ext cx="952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bIns="0" anchor="ctr"/>
          <a:lstStyle/>
          <a:p>
            <a:r>
              <a:rPr lang="it-IT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77603" name="Rectangle 3"/>
          <p:cNvSpPr>
            <a:spLocks noChangeArrowheads="1"/>
          </p:cNvSpPr>
          <p:nvPr/>
        </p:nvSpPr>
        <p:spPr bwMode="auto">
          <a:xfrm>
            <a:off x="38100" y="0"/>
            <a:ext cx="102489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DE" sz="3600" b="1"/>
              <a:t>Analysis of Parameter Identifiability</a:t>
            </a:r>
          </a:p>
        </p:txBody>
      </p:sp>
      <p:sp>
        <p:nvSpPr>
          <p:cNvPr id="1177604" name="Line 4"/>
          <p:cNvSpPr>
            <a:spLocks noChangeShapeType="1"/>
          </p:cNvSpPr>
          <p:nvPr/>
        </p:nvSpPr>
        <p:spPr bwMode="auto">
          <a:xfrm>
            <a:off x="0" y="765175"/>
            <a:ext cx="10287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77605" name="Rectangle 5"/>
          <p:cNvSpPr>
            <a:spLocks noChangeArrowheads="1"/>
          </p:cNvSpPr>
          <p:nvPr/>
        </p:nvSpPr>
        <p:spPr bwMode="auto">
          <a:xfrm>
            <a:off x="0" y="771525"/>
            <a:ext cx="1028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2400" b="1">
                <a:latin typeface="Arial Narrow" pitchFamily="34" charset="0"/>
              </a:rPr>
              <a:t>Monte-Carlo approach: model simulated; sampled every X hrs; Y% noise added; 	N replicas made; each replica fitted by model</a:t>
            </a:r>
          </a:p>
          <a:p>
            <a:pPr algn="l">
              <a:buFont typeface="Wingdings" pitchFamily="2" charset="2"/>
              <a:buNone/>
            </a:pPr>
            <a:r>
              <a:rPr lang="en-US" sz="2400" b="1">
                <a:latin typeface="Arial Narrow" pitchFamily="34" charset="0"/>
              </a:rPr>
              <a:t>Preliminary results – only for Ec50  ;  N=20 ;  Noise Y =  ±15% of  logVL</a:t>
            </a:r>
          </a:p>
        </p:txBody>
      </p:sp>
      <p:sp>
        <p:nvSpPr>
          <p:cNvPr id="1177606" name="Text Box 6"/>
          <p:cNvSpPr txBox="1">
            <a:spLocks noChangeArrowheads="1"/>
          </p:cNvSpPr>
          <p:nvPr/>
        </p:nvSpPr>
        <p:spPr bwMode="auto">
          <a:xfrm>
            <a:off x="50800" y="2020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7607" name="Rectangle 7"/>
          <p:cNvSpPr>
            <a:spLocks noChangeArrowheads="1"/>
          </p:cNvSpPr>
          <p:nvPr/>
        </p:nvSpPr>
        <p:spPr bwMode="auto">
          <a:xfrm>
            <a:off x="0" y="1901825"/>
            <a:ext cx="10287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3200" b="1" u="sng">
                <a:solidFill>
                  <a:schemeClr val="tx2"/>
                </a:solidFill>
                <a:latin typeface="Arial Narrow" pitchFamily="34" charset="0"/>
              </a:rPr>
              <a:t>Sampling</a:t>
            </a:r>
            <a:r>
              <a:rPr lang="en-US" sz="3200" b="1">
                <a:solidFill>
                  <a:schemeClr val="tx2"/>
                </a:solidFill>
                <a:latin typeface="Arial Narrow" pitchFamily="34" charset="0"/>
              </a:rPr>
              <a:t> 		</a:t>
            </a:r>
            <a:r>
              <a:rPr lang="en-US" sz="3200" b="1" u="sng">
                <a:solidFill>
                  <a:schemeClr val="tx2"/>
                </a:solidFill>
                <a:latin typeface="Arial Narrow" pitchFamily="34" charset="0"/>
              </a:rPr>
              <a:t>Orig Err</a:t>
            </a:r>
            <a:r>
              <a:rPr lang="en-US" sz="3200" b="1">
                <a:solidFill>
                  <a:schemeClr val="tx2"/>
                </a:solidFill>
                <a:latin typeface="Arial Narrow" pitchFamily="34" charset="0"/>
              </a:rPr>
              <a:t>	 </a:t>
            </a:r>
            <a:r>
              <a:rPr lang="en-US" sz="3200" b="1" u="sng">
                <a:solidFill>
                  <a:schemeClr val="tx2"/>
                </a:solidFill>
                <a:latin typeface="Arial Narrow" pitchFamily="34" charset="0"/>
              </a:rPr>
              <a:t>Avg Err</a:t>
            </a:r>
            <a:r>
              <a:rPr lang="en-US" sz="3200" b="1">
                <a:solidFill>
                  <a:schemeClr val="tx2"/>
                </a:solidFill>
                <a:latin typeface="Arial Narrow" pitchFamily="34" charset="0"/>
              </a:rPr>
              <a:t>	</a:t>
            </a:r>
            <a:r>
              <a:rPr lang="en-US" sz="3200" b="1" u="sng">
                <a:solidFill>
                  <a:schemeClr val="tx2"/>
                </a:solidFill>
                <a:latin typeface="Arial Narrow" pitchFamily="34" charset="0"/>
              </a:rPr>
              <a:t>STD-Err</a:t>
            </a:r>
            <a:r>
              <a:rPr lang="en-US" sz="3200" b="1">
                <a:solidFill>
                  <a:schemeClr val="tx2"/>
                </a:solidFill>
                <a:latin typeface="Arial Narrow" pitchFamily="34" charset="0"/>
              </a:rPr>
              <a:t>	</a:t>
            </a:r>
            <a:r>
              <a:rPr lang="en-US" sz="3200" b="1" u="sng">
                <a:solidFill>
                  <a:schemeClr val="tx2"/>
                </a:solidFill>
                <a:latin typeface="Arial Narrow" pitchFamily="34" charset="0"/>
              </a:rPr>
              <a:t>Max-Err</a:t>
            </a:r>
            <a:endParaRPr lang="en-US" sz="3200" b="1">
              <a:solidFill>
                <a:schemeClr val="tx2"/>
              </a:solidFill>
              <a:latin typeface="Arial Narrow" pitchFamily="34" charset="0"/>
            </a:endParaRPr>
          </a:p>
          <a:p>
            <a:pPr algn="l">
              <a:buFont typeface="Wingdings" pitchFamily="2" charset="2"/>
              <a:buNone/>
            </a:pP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Ec50 estimated</a:t>
            </a:r>
            <a:r>
              <a:rPr lang="en-US" sz="3200" b="1">
                <a:solidFill>
                  <a:schemeClr val="tx2"/>
                </a:solidFill>
                <a:latin typeface="Arial Narrow" pitchFamily="34" charset="0"/>
              </a:rPr>
              <a:t>		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wt      mut	 wt      mut	wt     mut	wt       mut</a:t>
            </a:r>
          </a:p>
          <a:p>
            <a:pPr algn="l">
              <a:lnSpc>
                <a:spcPct val="150000"/>
              </a:lnSpc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  <a:cs typeface="Arial" pitchFamily="34" charset="0"/>
              </a:rPr>
              <a:t>Day 0-9</a:t>
            </a:r>
            <a:r>
              <a:rPr lang="en-US">
                <a:cs typeface="Arial" pitchFamily="34" charset="0"/>
              </a:rPr>
              <a:t>: </a:t>
            </a:r>
            <a:r>
              <a:rPr lang="en-US" b="1">
                <a:solidFill>
                  <a:schemeClr val="tx2"/>
                </a:solidFill>
                <a:cs typeface="Arial" pitchFamily="34" charset="0"/>
              </a:rPr>
              <a:t>q2 hrs		0.02%  0.01%	 1.2%   1.5%	0.4%    0.8%	1.8%   2.3%</a:t>
            </a:r>
          </a:p>
          <a:p>
            <a:pPr algn="l">
              <a:buFont typeface="Wingdings" pitchFamily="2" charset="2"/>
              <a:buNone/>
            </a:pPr>
            <a:endParaRPr lang="en-US" b="1">
              <a:solidFill>
                <a:schemeClr val="tx2"/>
              </a:solidFill>
              <a:cs typeface="Arial" pitchFamily="34" charset="0"/>
            </a:endParaRPr>
          </a:p>
          <a:p>
            <a:pPr algn="l"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Day 0-2</a:t>
            </a:r>
            <a:r>
              <a:rPr lang="en-US"/>
              <a:t>: </a:t>
            </a:r>
            <a:r>
              <a:rPr lang="en-US" b="1">
                <a:solidFill>
                  <a:schemeClr val="tx2"/>
                </a:solidFill>
              </a:rPr>
              <a:t>q2 hrs		0.12%  99.9%	 1.7%   71%	0.9%    22%	2.8%   96%</a:t>
            </a:r>
          </a:p>
          <a:p>
            <a:pPr algn="l">
              <a:buFont typeface="Wingdings" pitchFamily="2" charset="2"/>
              <a:buNone/>
            </a:pPr>
            <a:endParaRPr lang="en-US" b="1">
              <a:solidFill>
                <a:schemeClr val="tx2"/>
              </a:solidFill>
            </a:endParaRPr>
          </a:p>
          <a:p>
            <a:pPr algn="l"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Day 0-2</a:t>
            </a:r>
            <a:r>
              <a:rPr lang="en-US"/>
              <a:t>: </a:t>
            </a:r>
            <a:r>
              <a:rPr lang="en-US" b="1">
                <a:solidFill>
                  <a:schemeClr val="tx2"/>
                </a:solidFill>
              </a:rPr>
              <a:t>q2 hrs</a:t>
            </a:r>
            <a:r>
              <a:rPr lang="en-US"/>
              <a:t> </a:t>
            </a:r>
            <a:r>
              <a:rPr lang="en-US" b="1">
                <a:solidFill>
                  <a:schemeClr val="tx2"/>
                </a:solidFill>
              </a:rPr>
              <a:t>	0.01%  0.04%	 1.7%   3.7%	0.9%    3.7%	2.9%   9.9%</a:t>
            </a:r>
          </a:p>
          <a:p>
            <a:pPr algn="l"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   + days 2-7: qd</a:t>
            </a:r>
          </a:p>
          <a:p>
            <a:pPr algn="l">
              <a:buFont typeface="Wingdings" pitchFamily="2" charset="2"/>
              <a:buNone/>
            </a:pPr>
            <a:endParaRPr lang="en-US" b="1">
              <a:solidFill>
                <a:schemeClr val="tx2"/>
              </a:solidFill>
            </a:endParaRPr>
          </a:p>
          <a:p>
            <a:pPr algn="l"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Day 0-2</a:t>
            </a:r>
            <a:r>
              <a:rPr lang="en-US"/>
              <a:t>: </a:t>
            </a:r>
            <a:r>
              <a:rPr lang="en-US" b="1">
                <a:solidFill>
                  <a:schemeClr val="tx2"/>
                </a:solidFill>
              </a:rPr>
              <a:t>q2 hrs		0.01%  0.01%	 1.7%   2.6%	0.9%    1.8%	2.9%   4.9%</a:t>
            </a:r>
          </a:p>
          <a:p>
            <a:pPr algn="l"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  + days 3-5 + </a:t>
            </a:r>
            <a:r>
              <a:rPr lang="en-US" b="1" u="sng">
                <a:solidFill>
                  <a:schemeClr val="tx2"/>
                </a:solidFill>
              </a:rPr>
              <a:t>days 5-7: q2 hrs</a:t>
            </a:r>
          </a:p>
          <a:p>
            <a:pPr algn="l">
              <a:buFont typeface="Wingdings" pitchFamily="2" charset="2"/>
              <a:buNone/>
            </a:pPr>
            <a:endParaRPr lang="en-US" b="1">
              <a:solidFill>
                <a:schemeClr val="tx2"/>
              </a:solidFill>
            </a:endParaRPr>
          </a:p>
          <a:p>
            <a:pPr algn="l">
              <a:buFont typeface="Wingdings" pitchFamily="2" charset="2"/>
              <a:buNone/>
            </a:pPr>
            <a:r>
              <a:rPr lang="en-US" b="1">
                <a:solidFill>
                  <a:schemeClr val="accent1"/>
                </a:solidFill>
              </a:rPr>
              <a:t>Day 0-2</a:t>
            </a:r>
            <a:r>
              <a:rPr lang="en-US">
                <a:solidFill>
                  <a:schemeClr val="accent1"/>
                </a:solidFill>
              </a:rPr>
              <a:t>: </a:t>
            </a:r>
            <a:r>
              <a:rPr lang="en-US" b="1">
                <a:solidFill>
                  <a:schemeClr val="accent1"/>
                </a:solidFill>
              </a:rPr>
              <a:t>q2 hrs		4.4%   ----	 4.3%   ----	2.4%    -----	7.1%   ----</a:t>
            </a:r>
          </a:p>
          <a:p>
            <a:pPr algn="l">
              <a:buFont typeface="Wingdings" pitchFamily="2" charset="2"/>
              <a:buNone/>
            </a:pPr>
            <a:r>
              <a:rPr lang="en-US" b="1">
                <a:solidFill>
                  <a:schemeClr val="accent1"/>
                </a:solidFill>
              </a:rPr>
              <a:t>  </a:t>
            </a:r>
            <a:r>
              <a:rPr lang="en-US" b="1" u="sng">
                <a:solidFill>
                  <a:schemeClr val="accent1"/>
                </a:solidFill>
              </a:rPr>
              <a:t>with  CI   Model</a:t>
            </a:r>
          </a:p>
        </p:txBody>
      </p:sp>
      <p:sp>
        <p:nvSpPr>
          <p:cNvPr id="1177608" name="Line 8"/>
          <p:cNvSpPr>
            <a:spLocks noChangeShapeType="1"/>
          </p:cNvSpPr>
          <p:nvPr/>
        </p:nvSpPr>
        <p:spPr bwMode="auto">
          <a:xfrm>
            <a:off x="0" y="2924175"/>
            <a:ext cx="10144125" cy="190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ChangeArrowheads="1"/>
          </p:cNvSpPr>
          <p:nvPr/>
        </p:nvSpPr>
        <p:spPr bwMode="auto">
          <a:xfrm>
            <a:off x="438150" y="514350"/>
            <a:ext cx="952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bIns="0" anchor="ctr"/>
          <a:lstStyle/>
          <a:p>
            <a:r>
              <a:rPr lang="it-IT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74531" name="Rectangle 3"/>
          <p:cNvSpPr>
            <a:spLocks noChangeArrowheads="1"/>
          </p:cNvSpPr>
          <p:nvPr/>
        </p:nvSpPr>
        <p:spPr bwMode="auto">
          <a:xfrm>
            <a:off x="38100" y="0"/>
            <a:ext cx="102489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DE" sz="3600" b="1"/>
              <a:t>Analysis of Parameter Identifiability</a:t>
            </a:r>
          </a:p>
        </p:txBody>
      </p:sp>
      <p:sp>
        <p:nvSpPr>
          <p:cNvPr id="1174532" name="Line 4"/>
          <p:cNvSpPr>
            <a:spLocks noChangeShapeType="1"/>
          </p:cNvSpPr>
          <p:nvPr/>
        </p:nvSpPr>
        <p:spPr bwMode="auto">
          <a:xfrm>
            <a:off x="0" y="765175"/>
            <a:ext cx="10287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74533" name="Rectangle 5"/>
          <p:cNvSpPr>
            <a:spLocks noChangeArrowheads="1"/>
          </p:cNvSpPr>
          <p:nvPr/>
        </p:nvSpPr>
        <p:spPr bwMode="auto">
          <a:xfrm>
            <a:off x="0" y="771525"/>
            <a:ext cx="1028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2400" b="1">
                <a:latin typeface="Arial Narrow" pitchFamily="34" charset="0"/>
              </a:rPr>
              <a:t>Monte-Carlo approach: model simulated; sampled every X hrs; Y% noise added; 	N replicas made; each replica fitted by model</a:t>
            </a:r>
          </a:p>
          <a:p>
            <a:pPr algn="l">
              <a:buFont typeface="Wingdings" pitchFamily="2" charset="2"/>
              <a:buNone/>
            </a:pPr>
            <a:r>
              <a:rPr lang="en-US" sz="2400" b="1">
                <a:latin typeface="Arial Narrow" pitchFamily="34" charset="0"/>
              </a:rPr>
              <a:t>Preliminary results – fit only for Ec50  ;  N=20 ;  Noise Y =  ±15% of  logVL</a:t>
            </a:r>
          </a:p>
        </p:txBody>
      </p:sp>
      <p:sp>
        <p:nvSpPr>
          <p:cNvPr id="1174534" name="Text Box 6"/>
          <p:cNvSpPr txBox="1">
            <a:spLocks noChangeArrowheads="1"/>
          </p:cNvSpPr>
          <p:nvPr/>
        </p:nvSpPr>
        <p:spPr bwMode="auto">
          <a:xfrm>
            <a:off x="50800" y="2020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4535" name="Rectangle 7"/>
          <p:cNvSpPr>
            <a:spLocks noChangeArrowheads="1"/>
          </p:cNvSpPr>
          <p:nvPr/>
        </p:nvSpPr>
        <p:spPr bwMode="auto">
          <a:xfrm>
            <a:off x="0" y="1901825"/>
            <a:ext cx="10287000" cy="488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3200" b="1" u="sng">
                <a:solidFill>
                  <a:schemeClr val="tx2"/>
                </a:solidFill>
                <a:latin typeface="Arial Narrow" pitchFamily="34" charset="0"/>
              </a:rPr>
              <a:t>Sampling</a:t>
            </a:r>
            <a:r>
              <a:rPr lang="en-US" sz="3200" b="1">
                <a:solidFill>
                  <a:schemeClr val="tx2"/>
                </a:solidFill>
                <a:latin typeface="Arial Narrow" pitchFamily="34" charset="0"/>
              </a:rPr>
              <a:t> 		</a:t>
            </a:r>
            <a:r>
              <a:rPr lang="en-US" sz="3200" b="1" u="sng">
                <a:solidFill>
                  <a:schemeClr val="tx2"/>
                </a:solidFill>
                <a:latin typeface="Arial Narrow" pitchFamily="34" charset="0"/>
              </a:rPr>
              <a:t>Orig Err</a:t>
            </a:r>
            <a:r>
              <a:rPr lang="en-US" sz="3200" b="1">
                <a:solidFill>
                  <a:schemeClr val="tx2"/>
                </a:solidFill>
                <a:latin typeface="Arial Narrow" pitchFamily="34" charset="0"/>
              </a:rPr>
              <a:t>	 </a:t>
            </a:r>
            <a:r>
              <a:rPr lang="en-US" sz="3200" b="1" u="sng">
                <a:solidFill>
                  <a:schemeClr val="tx2"/>
                </a:solidFill>
                <a:latin typeface="Arial Narrow" pitchFamily="34" charset="0"/>
              </a:rPr>
              <a:t>Avg Err</a:t>
            </a:r>
            <a:r>
              <a:rPr lang="en-US" sz="3200" b="1">
                <a:solidFill>
                  <a:schemeClr val="tx2"/>
                </a:solidFill>
                <a:latin typeface="Arial Narrow" pitchFamily="34" charset="0"/>
              </a:rPr>
              <a:t>	</a:t>
            </a:r>
            <a:r>
              <a:rPr lang="en-US" sz="3200" b="1" u="sng">
                <a:solidFill>
                  <a:schemeClr val="tx2"/>
                </a:solidFill>
                <a:latin typeface="Arial Narrow" pitchFamily="34" charset="0"/>
              </a:rPr>
              <a:t>STD-Err</a:t>
            </a:r>
            <a:r>
              <a:rPr lang="en-US" sz="3200" b="1">
                <a:solidFill>
                  <a:schemeClr val="tx2"/>
                </a:solidFill>
                <a:latin typeface="Arial Narrow" pitchFamily="34" charset="0"/>
              </a:rPr>
              <a:t>	</a:t>
            </a:r>
            <a:r>
              <a:rPr lang="en-US" sz="3200" b="1" u="sng">
                <a:solidFill>
                  <a:schemeClr val="tx2"/>
                </a:solidFill>
                <a:latin typeface="Arial Narrow" pitchFamily="34" charset="0"/>
              </a:rPr>
              <a:t>Max-Err</a:t>
            </a:r>
            <a:endParaRPr lang="en-US" sz="3200" b="1">
              <a:solidFill>
                <a:schemeClr val="tx2"/>
              </a:solidFill>
              <a:latin typeface="Arial Narrow" pitchFamily="34" charset="0"/>
            </a:endParaRPr>
          </a:p>
          <a:p>
            <a:pPr algn="l">
              <a:buFont typeface="Wingdings" pitchFamily="2" charset="2"/>
              <a:buNone/>
            </a:pP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Ec50 estimated</a:t>
            </a:r>
            <a:r>
              <a:rPr lang="en-US" sz="3200" b="1">
                <a:solidFill>
                  <a:schemeClr val="tx2"/>
                </a:solidFill>
                <a:latin typeface="Arial Narrow" pitchFamily="34" charset="0"/>
              </a:rPr>
              <a:t>		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wt      mut	 wt      mut	wt     mut	wt       mut</a:t>
            </a:r>
          </a:p>
          <a:p>
            <a:pPr algn="l">
              <a:lnSpc>
                <a:spcPct val="150000"/>
              </a:lnSpc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  <a:cs typeface="Arial" pitchFamily="34" charset="0"/>
              </a:rPr>
              <a:t>Day 0-9</a:t>
            </a:r>
            <a:r>
              <a:rPr lang="en-US">
                <a:cs typeface="Arial" pitchFamily="34" charset="0"/>
              </a:rPr>
              <a:t>: </a:t>
            </a:r>
            <a:r>
              <a:rPr lang="en-US" b="1">
                <a:solidFill>
                  <a:schemeClr val="tx2"/>
                </a:solidFill>
                <a:cs typeface="Arial" pitchFamily="34" charset="0"/>
              </a:rPr>
              <a:t>q2 hrs		0.02%  0.01%	 1.2%   1.5%	0.4%    0.8%	1.8%   2.3%</a:t>
            </a:r>
          </a:p>
          <a:p>
            <a:pPr algn="l">
              <a:buFont typeface="Wingdings" pitchFamily="2" charset="2"/>
              <a:buNone/>
            </a:pPr>
            <a:endParaRPr lang="en-US" b="1">
              <a:solidFill>
                <a:schemeClr val="tx2"/>
              </a:solidFill>
              <a:cs typeface="Arial" pitchFamily="34" charset="0"/>
            </a:endParaRPr>
          </a:p>
          <a:p>
            <a:pPr algn="l"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Day 0-9</a:t>
            </a:r>
            <a:r>
              <a:rPr lang="en-US">
                <a:solidFill>
                  <a:schemeClr val="bg1"/>
                </a:solidFill>
              </a:rPr>
              <a:t>: </a:t>
            </a:r>
            <a:r>
              <a:rPr lang="en-US" b="1" u="sng">
                <a:solidFill>
                  <a:schemeClr val="bg1"/>
                </a:solidFill>
              </a:rPr>
              <a:t>q4 hrs	</a:t>
            </a:r>
            <a:r>
              <a:rPr lang="en-US" b="1">
                <a:solidFill>
                  <a:schemeClr val="bg1"/>
                </a:solidFill>
              </a:rPr>
              <a:t>	0.01%  0.02%	 1.1%   1.4%	0.4%    0.9%	1.6%   2.3%</a:t>
            </a:r>
          </a:p>
          <a:p>
            <a:pPr algn="l">
              <a:buFont typeface="Wingdings" pitchFamily="2" charset="2"/>
              <a:buNone/>
            </a:pPr>
            <a:endParaRPr lang="en-US" b="1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Day 0-2</a:t>
            </a:r>
            <a:r>
              <a:rPr lang="en-US">
                <a:solidFill>
                  <a:schemeClr val="bg1"/>
                </a:solidFill>
              </a:rPr>
              <a:t>: </a:t>
            </a:r>
            <a:r>
              <a:rPr lang="en-US" b="1" u="sng">
                <a:solidFill>
                  <a:schemeClr val="bg1"/>
                </a:solidFill>
              </a:rPr>
              <a:t>q4 hrs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	0.00%  0.04%	 1.4%   2.7%	0.6%    2.7%	2.2%   5.9%</a:t>
            </a:r>
          </a:p>
          <a:p>
            <a:pPr algn="l"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   + days 2-7: qd</a:t>
            </a:r>
          </a:p>
          <a:p>
            <a:pPr algn="l">
              <a:buFont typeface="Wingdings" pitchFamily="2" charset="2"/>
              <a:buNone/>
            </a:pPr>
            <a:endParaRPr lang="en-US" b="1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None/>
            </a:pPr>
            <a:endParaRPr lang="en-US" b="1">
              <a:solidFill>
                <a:srgbClr val="FFFFFF"/>
              </a:solidFill>
            </a:endParaRPr>
          </a:p>
          <a:p>
            <a:pPr algn="l"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</a:rPr>
              <a:t>Day 0-9</a:t>
            </a:r>
            <a:r>
              <a:rPr lang="en-US">
                <a:solidFill>
                  <a:srgbClr val="FFFFFF"/>
                </a:solidFill>
              </a:rPr>
              <a:t>: </a:t>
            </a:r>
            <a:r>
              <a:rPr lang="en-US" b="1" u="sng">
                <a:solidFill>
                  <a:srgbClr val="FFFFFF"/>
                </a:solidFill>
              </a:rPr>
              <a:t>q8 hrs	</a:t>
            </a:r>
            <a:r>
              <a:rPr lang="en-US" b="1">
                <a:solidFill>
                  <a:srgbClr val="FFFFFF"/>
                </a:solidFill>
              </a:rPr>
              <a:t>	0.01%  0.02%	 10%   11%	4.5%    6.9%	26%   32%</a:t>
            </a:r>
          </a:p>
          <a:p>
            <a:pPr algn="l"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</a:rPr>
              <a:t>	</a:t>
            </a:r>
          </a:p>
          <a:p>
            <a:pPr algn="l"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</a:rPr>
              <a:t>(over optimistic estimate – only Ec50 estimated and all other parameters kept – 				need to fit with full parameter set)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74536" name="Line 8"/>
          <p:cNvSpPr>
            <a:spLocks noChangeShapeType="1"/>
          </p:cNvSpPr>
          <p:nvPr/>
        </p:nvSpPr>
        <p:spPr bwMode="auto">
          <a:xfrm>
            <a:off x="0" y="2924175"/>
            <a:ext cx="10144125" cy="190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238" y="260350"/>
            <a:ext cx="9517062" cy="6477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Acknowledgements</a:t>
            </a:r>
          </a:p>
        </p:txBody>
      </p:sp>
      <p:sp>
        <p:nvSpPr>
          <p:cNvPr id="893955" name="Rectangle 3"/>
          <p:cNvSpPr>
            <a:spLocks noChangeArrowheads="1"/>
          </p:cNvSpPr>
          <p:nvPr/>
        </p:nvSpPr>
        <p:spPr bwMode="auto">
          <a:xfrm>
            <a:off x="0" y="3019425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893956" name="Object 4"/>
          <p:cNvGraphicFramePr>
            <a:graphicFrameLocks noChangeAspect="1"/>
          </p:cNvGraphicFramePr>
          <p:nvPr/>
        </p:nvGraphicFramePr>
        <p:xfrm>
          <a:off x="9451975" y="0"/>
          <a:ext cx="8350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962" name="Microsoft Drawing 1.01" r:id="rId3" imgW="754063" imgH="711200" progId="MSDraw.1.01">
                  <p:embed/>
                </p:oleObj>
              </mc:Choice>
              <mc:Fallback>
                <p:oleObj name="Microsoft Drawing 1.01" r:id="rId3" imgW="754063" imgH="711200" progId="MSDraw.1.0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1975" y="0"/>
                        <a:ext cx="83502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957" name="Rectangle 5"/>
          <p:cNvSpPr>
            <a:spLocks noChangeArrowheads="1"/>
          </p:cNvSpPr>
          <p:nvPr/>
        </p:nvSpPr>
        <p:spPr bwMode="auto">
          <a:xfrm>
            <a:off x="4089400" y="0"/>
            <a:ext cx="5829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hangingPunct="1"/>
            <a:r>
              <a:rPr lang="en-US" sz="1200">
                <a:solidFill>
                  <a:srgbClr val="3366CC"/>
                </a:solidFill>
                <a:effectDag name="">
                  <a:cont type="tree" name="">
                    <a:effect ref="fillLine"/>
                    <a:outerShdw dist="38100" dir="13500000" algn="br">
                      <a:srgbClr val="7FAAFF"/>
                    </a:outerShdw>
                  </a:cont>
                  <a:cont type="tree" name="">
                    <a:effect ref="fillLine"/>
                    <a:outerShdw dist="38100" dir="2700000" algn="tl">
                      <a:srgbClr val="1E3D7A"/>
                    </a:outerShdw>
                  </a:cont>
                  <a:effect ref="fillLine"/>
                </a:effectDag>
                <a:cs typeface="Arial" pitchFamily="34" charset="0"/>
              </a:rPr>
              <a:t>The Mina &amp; Ervard Goodman Faculty of Life Sciences, Bar-Ilan University </a:t>
            </a:r>
          </a:p>
        </p:txBody>
      </p:sp>
      <p:sp>
        <p:nvSpPr>
          <p:cNvPr id="893958" name="Text Box 6"/>
          <p:cNvSpPr txBox="1">
            <a:spLocks noChangeArrowheads="1"/>
          </p:cNvSpPr>
          <p:nvPr/>
        </p:nvSpPr>
        <p:spPr bwMode="auto">
          <a:xfrm>
            <a:off x="0" y="990600"/>
            <a:ext cx="10287000" cy="588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rgbClr val="FFFF00"/>
                </a:solidFill>
              </a:rPr>
              <a:t>Laboratory for Modeling</a:t>
            </a:r>
            <a:r>
              <a:rPr lang="en-US"/>
              <a:t> </a:t>
            </a:r>
            <a:r>
              <a:rPr lang="en-US" b="1" u="sng">
                <a:solidFill>
                  <a:srgbClr val="FFFF00"/>
                </a:solidFill>
              </a:rPr>
              <a:t>In-patient Pathogen and Immune Dynamics</a:t>
            </a:r>
            <a:endParaRPr lang="en-US" sz="1800" b="1" u="sng">
              <a:solidFill>
                <a:srgbClr val="FFFF00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 u="sng">
                <a:solidFill>
                  <a:srgbClr val="FFFF00"/>
                </a:solidFill>
                <a:cs typeface="Arial" pitchFamily="34" charset="0"/>
              </a:rPr>
              <a:t>The Mina &amp; Ervard Goodman Faculty of Life Sciences</a:t>
            </a:r>
            <a:r>
              <a:rPr lang="en-US" sz="1800" b="1">
                <a:solidFill>
                  <a:srgbClr val="FFFF00"/>
                </a:solidFill>
                <a:cs typeface="Arial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cs typeface="Arial" pitchFamily="34" charset="0"/>
              </a:rPr>
              <a:t>	</a:t>
            </a:r>
            <a:r>
              <a:rPr lang="en-US" sz="1800" b="1" u="sng">
                <a:solidFill>
                  <a:srgbClr val="FFFF00"/>
                </a:solidFill>
                <a:cs typeface="Arial" pitchFamily="34" charset="0"/>
              </a:rPr>
              <a:t>Bar-Ilan University, Ramat-Gan, Israel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cs typeface="Arial" pitchFamily="34" charset="0"/>
              </a:rPr>
              <a:t>	</a:t>
            </a:r>
            <a:r>
              <a:rPr lang="en-US" sz="2400" b="1" u="sng">
                <a:solidFill>
                  <a:srgbClr val="FFFF00"/>
                </a:solidFill>
                <a:cs typeface="Arial" pitchFamily="34" charset="0"/>
              </a:rPr>
              <a:t>HBV</a:t>
            </a:r>
            <a:r>
              <a:rPr lang="en-US" sz="1800">
                <a:solidFill>
                  <a:srgbClr val="FFFF00"/>
                </a:solidFill>
                <a:cs typeface="Arial" pitchFamily="34" charset="0"/>
              </a:rPr>
              <a:t>			</a:t>
            </a:r>
            <a:r>
              <a:rPr lang="en-US" sz="2400" b="1" u="sng">
                <a:solidFill>
                  <a:srgbClr val="FFFF00"/>
                </a:solidFill>
                <a:cs typeface="Arial" pitchFamily="34" charset="0"/>
              </a:rPr>
              <a:t>HCV</a:t>
            </a:r>
            <a:r>
              <a:rPr lang="en-US" sz="1800">
                <a:solidFill>
                  <a:srgbClr val="FFFF00"/>
                </a:solidFill>
                <a:cs typeface="Arial" pitchFamily="34" charset="0"/>
              </a:rPr>
              <a:t>			</a:t>
            </a:r>
            <a:r>
              <a:rPr lang="en-US" sz="2400" b="1" u="sng">
                <a:solidFill>
                  <a:srgbClr val="FFCC99"/>
                </a:solidFill>
                <a:cs typeface="Arial" pitchFamily="34" charset="0"/>
              </a:rPr>
              <a:t>Computational</a:t>
            </a:r>
            <a:r>
              <a:rPr lang="en-US" sz="1800">
                <a:solidFill>
                  <a:srgbClr val="FFFF00"/>
                </a:solidFill>
                <a:cs typeface="Arial" pitchFamily="34" charset="0"/>
              </a:rPr>
              <a:t>	</a:t>
            </a:r>
            <a:endParaRPr lang="en-US" sz="1800" b="1" u="sng">
              <a:solidFill>
                <a:srgbClr val="FFFF00"/>
              </a:solidFill>
              <a:cs typeface="Arial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cs typeface="Arial" pitchFamily="34" charset="0"/>
              </a:rPr>
              <a:t>	</a:t>
            </a:r>
            <a:r>
              <a:rPr lang="en-US" b="1">
                <a:solidFill>
                  <a:srgbClr val="FFFF00"/>
                </a:solidFill>
              </a:rPr>
              <a:t>Yafit Maayan</a:t>
            </a:r>
            <a:r>
              <a:rPr lang="en-US"/>
              <a:t> </a:t>
            </a:r>
            <a:r>
              <a:rPr lang="en-US" sz="1800" b="1">
                <a:solidFill>
                  <a:srgbClr val="FFFF00"/>
                </a:solidFill>
                <a:cs typeface="Arial" pitchFamily="34" charset="0"/>
              </a:rPr>
              <a:t>		</a:t>
            </a:r>
            <a:r>
              <a:rPr lang="en-US" sz="2400" b="1">
                <a:solidFill>
                  <a:srgbClr val="FFFF00"/>
                </a:solidFill>
                <a:cs typeface="Arial" pitchFamily="34" charset="0"/>
              </a:rPr>
              <a:t>Jeremie Guedj	 </a:t>
            </a:r>
            <a:r>
              <a:rPr lang="en-US" sz="2400" b="1">
                <a:solidFill>
                  <a:srgbClr val="FFCC99"/>
                </a:solidFill>
              </a:rPr>
              <a:t>Ronen Tal</a:t>
            </a:r>
            <a:endParaRPr lang="en-US" sz="2400" b="1">
              <a:solidFill>
                <a:srgbClr val="FFCC99"/>
              </a:solidFill>
              <a:cs typeface="Arial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cs typeface="Arial" pitchFamily="34" charset="0"/>
              </a:rPr>
              <a:t>	</a:t>
            </a:r>
            <a:r>
              <a:rPr lang="en-US" b="1">
                <a:solidFill>
                  <a:srgbClr val="FFFF00"/>
                </a:solidFill>
                <a:cs typeface="Arial" pitchFamily="34" charset="0"/>
              </a:rPr>
              <a:t>David Burg</a:t>
            </a:r>
            <a:r>
              <a:rPr lang="en-US" sz="1800" b="1">
                <a:solidFill>
                  <a:srgbClr val="FFFF00"/>
                </a:solidFill>
                <a:cs typeface="Arial" pitchFamily="34" charset="0"/>
              </a:rPr>
              <a:t>		</a:t>
            </a:r>
            <a:r>
              <a:rPr lang="en-US" b="1">
                <a:solidFill>
                  <a:srgbClr val="FFFF00"/>
                </a:solidFill>
                <a:cs typeface="Arial" pitchFamily="34" charset="0"/>
              </a:rPr>
              <a:t>Esther Hagai</a:t>
            </a:r>
            <a:r>
              <a:rPr lang="en-US" sz="1800" b="1">
                <a:solidFill>
                  <a:srgbClr val="FFFF00"/>
                </a:solidFill>
                <a:cs typeface="Arial" pitchFamily="34" charset="0"/>
              </a:rPr>
              <a:t>		 </a:t>
            </a:r>
            <a:r>
              <a:rPr lang="en-US" b="1">
                <a:solidFill>
                  <a:srgbClr val="FFCC99"/>
                </a:solidFill>
                <a:cs typeface="Arial" pitchFamily="34" charset="0"/>
              </a:rPr>
              <a:t>Moshe Mishan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cs typeface="Arial" pitchFamily="34" charset="0"/>
              </a:rPr>
              <a:t>	 </a:t>
            </a:r>
            <a:r>
              <a:rPr lang="en-US" sz="2400" b="1" u="sng">
                <a:solidFill>
                  <a:srgbClr val="FFFF00"/>
                </a:solidFill>
              </a:rPr>
              <a:t>HIV</a:t>
            </a:r>
            <a:r>
              <a:rPr lang="en-US" sz="2400"/>
              <a:t> </a:t>
            </a:r>
            <a:r>
              <a:rPr lang="en-US" sz="1800" b="1">
                <a:solidFill>
                  <a:srgbClr val="FFFF00"/>
                </a:solidFill>
                <a:cs typeface="Arial" pitchFamily="34" charset="0"/>
              </a:rPr>
              <a:t>			</a:t>
            </a:r>
            <a:r>
              <a:rPr lang="en-US" b="1">
                <a:solidFill>
                  <a:srgbClr val="FFFF00"/>
                </a:solidFill>
                <a:cs typeface="Arial" pitchFamily="34" charset="0"/>
              </a:rPr>
              <a:t>Rachel Drummer-Levi</a:t>
            </a:r>
            <a:r>
              <a:rPr lang="en-US" sz="1800" b="1">
                <a:solidFill>
                  <a:srgbClr val="FFFF00"/>
                </a:solidFill>
                <a:cs typeface="Arial" pitchFamily="34" charset="0"/>
              </a:rPr>
              <a:t>	 </a:t>
            </a:r>
            <a:r>
              <a:rPr lang="en-US" b="1">
                <a:solidFill>
                  <a:srgbClr val="FFCC99"/>
                </a:solidFill>
                <a:cs typeface="Arial" pitchFamily="34" charset="0"/>
              </a:rPr>
              <a:t>Lee Ben-Ami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cs typeface="Arial" pitchFamily="34" charset="0"/>
              </a:rPr>
              <a:t>	 </a:t>
            </a:r>
            <a:r>
              <a:rPr lang="en-US" b="1">
                <a:solidFill>
                  <a:srgbClr val="FFFF00"/>
                </a:solidFill>
                <a:cs typeface="Arial" pitchFamily="34" charset="0"/>
              </a:rPr>
              <a:t>Jessica Rose</a:t>
            </a:r>
            <a:r>
              <a:rPr lang="en-US" sz="1800" b="1">
                <a:solidFill>
                  <a:srgbClr val="FFFF00"/>
                </a:solidFill>
                <a:cs typeface="Arial" pitchFamily="34" charset="0"/>
              </a:rPr>
              <a:t>		 </a:t>
            </a:r>
            <a:r>
              <a:rPr lang="en-US" b="1">
                <a:solidFill>
                  <a:srgbClr val="FFFF00"/>
                </a:solidFill>
              </a:rPr>
              <a:t>Lynn Rozenberg	 </a:t>
            </a:r>
            <a:r>
              <a:rPr lang="en-US" b="1">
                <a:solidFill>
                  <a:srgbClr val="FFCC99"/>
                </a:solidFill>
              </a:rPr>
              <a:t>Sean Miller</a:t>
            </a:r>
            <a:endParaRPr lang="en-US" b="1">
              <a:solidFill>
                <a:srgbClr val="FFCC99"/>
              </a:solidFill>
              <a:cs typeface="Arial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cs typeface="Arial" pitchFamily="34" charset="0"/>
              </a:rPr>
              <a:t>	 </a:t>
            </a:r>
            <a:r>
              <a:rPr lang="en-US" b="1">
                <a:solidFill>
                  <a:srgbClr val="FFFF00"/>
                </a:solidFill>
              </a:rPr>
              <a:t>David Shalom</a:t>
            </a:r>
            <a:r>
              <a:rPr lang="en-US"/>
              <a:t> </a:t>
            </a:r>
            <a:r>
              <a:rPr lang="en-US" sz="1800" b="1">
                <a:solidFill>
                  <a:srgbClr val="FFFF00"/>
                </a:solidFill>
                <a:cs typeface="Arial" pitchFamily="34" charset="0"/>
              </a:rPr>
              <a:t>		 </a:t>
            </a:r>
            <a:r>
              <a:rPr lang="en-US" sz="2400" b="1">
                <a:solidFill>
                  <a:srgbClr val="FFFF00"/>
                </a:solidFill>
                <a:cs typeface="Arial" pitchFamily="34" charset="0"/>
              </a:rPr>
              <a:t>Harel Dahari</a:t>
            </a:r>
            <a:r>
              <a:rPr lang="en-US" sz="1800" b="1">
                <a:solidFill>
                  <a:srgbClr val="FFFF00"/>
                </a:solidFill>
                <a:cs typeface="Arial" pitchFamily="34" charset="0"/>
              </a:rPr>
              <a:t>		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cs typeface="Arial" pitchFamily="34" charset="0"/>
              </a:rPr>
              <a:t>	 </a:t>
            </a:r>
            <a:r>
              <a:rPr lang="en-US" sz="2400" b="1" u="sng">
                <a:solidFill>
                  <a:schemeClr val="accent1"/>
                </a:solidFill>
                <a:cs typeface="Arial" pitchFamily="34" charset="0"/>
              </a:rPr>
              <a:t>Lupus and Immune Regulation</a:t>
            </a:r>
            <a:r>
              <a:rPr lang="en-US" sz="1800" b="1">
                <a:solidFill>
                  <a:schemeClr val="accent1"/>
                </a:solidFill>
                <a:cs typeface="Arial" pitchFamily="34" charset="0"/>
              </a:rPr>
              <a:t>	</a:t>
            </a:r>
            <a:r>
              <a:rPr lang="en-US" sz="1800" b="1">
                <a:solidFill>
                  <a:schemeClr val="folHlink"/>
                </a:solidFill>
                <a:cs typeface="Arial" pitchFamily="34" charset="0"/>
              </a:rPr>
              <a:t>	</a:t>
            </a:r>
            <a:r>
              <a:rPr lang="en-US" sz="2400" b="1" u="sng">
                <a:solidFill>
                  <a:srgbClr val="FFCC99"/>
                </a:solidFill>
                <a:cs typeface="Arial" pitchFamily="34" charset="0"/>
              </a:rPr>
              <a:t>Project Manager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chemeClr val="folHlink"/>
                </a:solidFill>
                <a:cs typeface="Arial" pitchFamily="34" charset="0"/>
              </a:rPr>
              <a:t>	 </a:t>
            </a:r>
            <a:r>
              <a:rPr lang="en-US" sz="2400" b="1">
                <a:solidFill>
                  <a:schemeClr val="accent1"/>
                </a:solidFill>
                <a:cs typeface="Arial" pitchFamily="34" charset="0"/>
              </a:rPr>
              <a:t>Arnon Arazi	</a:t>
            </a:r>
            <a:r>
              <a:rPr lang="en-US" sz="1800" b="1">
                <a:solidFill>
                  <a:schemeClr val="folHlink"/>
                </a:solidFill>
                <a:cs typeface="Arial" pitchFamily="34" charset="0"/>
              </a:rPr>
              <a:t>				</a:t>
            </a:r>
            <a:r>
              <a:rPr lang="en-US" sz="2400" b="1">
                <a:solidFill>
                  <a:srgbClr val="FFCC99"/>
                </a:solidFill>
              </a:rPr>
              <a:t>Yonit Homburger</a:t>
            </a:r>
            <a:endParaRPr lang="en-US" sz="2400" b="1">
              <a:solidFill>
                <a:srgbClr val="FFCC99"/>
              </a:solidFill>
              <a:cs typeface="Arial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1800" b="1">
                <a:solidFill>
                  <a:schemeClr val="folHlink"/>
                </a:solidFill>
                <a:cs typeface="Arial" pitchFamily="34" charset="0"/>
              </a:rPr>
              <a:t>	 </a:t>
            </a:r>
            <a:r>
              <a:rPr lang="en-US" b="1">
                <a:solidFill>
                  <a:schemeClr val="accent1"/>
                </a:solidFill>
                <a:cs typeface="Arial" pitchFamily="34" charset="0"/>
              </a:rPr>
              <a:t>Asher Uziel </a:t>
            </a:r>
          </a:p>
        </p:txBody>
      </p:sp>
      <p:sp>
        <p:nvSpPr>
          <p:cNvPr id="893960" name="Oval 8"/>
          <p:cNvSpPr>
            <a:spLocks noChangeArrowheads="1"/>
          </p:cNvSpPr>
          <p:nvPr/>
        </p:nvSpPr>
        <p:spPr bwMode="auto">
          <a:xfrm>
            <a:off x="3049588" y="2774950"/>
            <a:ext cx="3382962" cy="503238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93961" name="Oval 9"/>
          <p:cNvSpPr>
            <a:spLocks noChangeArrowheads="1"/>
          </p:cNvSpPr>
          <p:nvPr/>
        </p:nvSpPr>
        <p:spPr bwMode="auto">
          <a:xfrm>
            <a:off x="3170238" y="4295775"/>
            <a:ext cx="3382962" cy="503238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3913" y="1295400"/>
            <a:ext cx="8624887" cy="5257800"/>
          </a:xfrm>
          <a:noFill/>
          <a:ln w="47625" cap="flat" cmpd="thinThick">
            <a:solidFill>
              <a:srgbClr val="FFFF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 u="sng">
                <a:solidFill>
                  <a:srgbClr val="FFFF00"/>
                </a:solidFill>
              </a:rPr>
              <a:t>Target cells:</a:t>
            </a:r>
          </a:p>
          <a:p>
            <a:pPr>
              <a:buFontTx/>
              <a:buNone/>
            </a:pPr>
            <a:r>
              <a:rPr lang="en-US">
                <a:solidFill>
                  <a:srgbClr val="FFFF00"/>
                </a:solidFill>
              </a:rPr>
              <a:t>		dT/dt = S  +  P(T)  -  d T  -  </a:t>
            </a:r>
            <a:r>
              <a:rPr lang="en-US" b="1"/>
              <a:t>(1-</a:t>
            </a:r>
            <a:r>
              <a:rPr lang="en-US" b="1">
                <a:latin typeface="Symbol" pitchFamily="18" charset="2"/>
              </a:rPr>
              <a:t>h</a:t>
            </a:r>
            <a:r>
              <a:rPr lang="en-US" b="1"/>
              <a:t>)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>
                <a:solidFill>
                  <a:srgbClr val="FFFF00"/>
                </a:solidFill>
              </a:rPr>
              <a:t> V T</a:t>
            </a:r>
          </a:p>
          <a:p>
            <a:pPr>
              <a:buFontTx/>
              <a:buNone/>
            </a:pPr>
            <a:r>
              <a:rPr lang="en-US">
                <a:solidFill>
                  <a:srgbClr val="FFFF00"/>
                </a:solidFill>
              </a:rPr>
              <a:t>							  </a:t>
            </a:r>
            <a:r>
              <a:rPr lang="en-US" sz="2400">
                <a:solidFill>
                  <a:srgbClr val="FF0066"/>
                </a:solidFill>
              </a:rPr>
              <a:t>Blocking Infection</a:t>
            </a:r>
            <a:endParaRPr lang="en-US" sz="2400">
              <a:solidFill>
                <a:srgbClr val="66FF66"/>
              </a:solidFill>
            </a:endParaRPr>
          </a:p>
          <a:p>
            <a:pPr>
              <a:buFontTx/>
              <a:buNone/>
            </a:pPr>
            <a:r>
              <a:rPr lang="en-US" u="sng">
                <a:solidFill>
                  <a:srgbClr val="FFFF00"/>
                </a:solidFill>
              </a:rPr>
              <a:t>Infected Cells:</a:t>
            </a:r>
            <a:endParaRPr lang="en-US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>
                <a:solidFill>
                  <a:srgbClr val="FFFF00"/>
                </a:solidFill>
              </a:rPr>
              <a:t>		dI/dt =    </a:t>
            </a:r>
            <a:r>
              <a:rPr lang="en-US" b="1"/>
              <a:t>(1-</a:t>
            </a:r>
            <a:r>
              <a:rPr lang="en-US" b="1">
                <a:latin typeface="Symbol" pitchFamily="18" charset="2"/>
              </a:rPr>
              <a:t>h</a:t>
            </a:r>
            <a:r>
              <a:rPr lang="en-US" b="1"/>
              <a:t>)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>
                <a:solidFill>
                  <a:srgbClr val="FFFF00"/>
                </a:solidFill>
              </a:rPr>
              <a:t> V T   -           (</a:t>
            </a:r>
            <a:r>
              <a:rPr lang="en-US">
                <a:solidFill>
                  <a:srgbClr val="FFFF00"/>
                </a:solidFill>
                <a:latin typeface="Symbol" pitchFamily="18" charset="2"/>
              </a:rPr>
              <a:t>d)</a:t>
            </a:r>
            <a:r>
              <a:rPr lang="en-US">
                <a:solidFill>
                  <a:srgbClr val="FFFF00"/>
                </a:solidFill>
              </a:rPr>
              <a:t> I</a:t>
            </a:r>
          </a:p>
          <a:p>
            <a:pPr>
              <a:buFontTx/>
              <a:buNone/>
            </a:pPr>
            <a:r>
              <a:rPr lang="en-US">
                <a:solidFill>
                  <a:srgbClr val="FFFF00"/>
                </a:solidFill>
              </a:rPr>
              <a:t>			      </a:t>
            </a:r>
            <a:r>
              <a:rPr lang="en-US" sz="2400">
                <a:solidFill>
                  <a:srgbClr val="FF0066"/>
                </a:solidFill>
              </a:rPr>
              <a:t>Blocking Infection</a:t>
            </a:r>
            <a:endParaRPr lang="en-US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u="sng">
                <a:solidFill>
                  <a:srgbClr val="FFFF00"/>
                </a:solidFill>
              </a:rPr>
              <a:t>Free Virions:</a:t>
            </a:r>
            <a:endParaRPr lang="en-US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>
                <a:solidFill>
                  <a:srgbClr val="FFFF00"/>
                </a:solidFill>
              </a:rPr>
              <a:t>		dV/dt =   </a:t>
            </a:r>
            <a:r>
              <a:rPr lang="en-US" b="1"/>
              <a:t>(1-</a:t>
            </a:r>
            <a:r>
              <a:rPr lang="en-US" b="1">
                <a:latin typeface="Symbol" pitchFamily="18" charset="2"/>
              </a:rPr>
              <a:t>e</a:t>
            </a:r>
            <a:r>
              <a:rPr lang="en-US" b="1"/>
              <a:t>)</a:t>
            </a:r>
            <a:r>
              <a:rPr lang="en-US">
                <a:solidFill>
                  <a:srgbClr val="FFFF00"/>
                </a:solidFill>
              </a:rPr>
              <a:t> p I         -         c V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66FF66"/>
                </a:solidFill>
              </a:rPr>
              <a:t>			         Blocking Production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750888" y="0"/>
            <a:ext cx="8743950" cy="685800"/>
          </a:xfrm>
          <a:noFill/>
          <a:ln/>
        </p:spPr>
        <p:txBody>
          <a:bodyPr lIns="92075" tIns="46038" rIns="92075" bIns="46038"/>
          <a:lstStyle/>
          <a:p>
            <a:r>
              <a:rPr lang="en-US" b="1"/>
              <a:t>CI  Model  -  Effect of Therapy</a:t>
            </a:r>
          </a:p>
        </p:txBody>
      </p:sp>
      <p:sp>
        <p:nvSpPr>
          <p:cNvPr id="781316" name="Rectangle 4" descr="Dotted grid"/>
          <p:cNvSpPr>
            <a:spLocks noChangeArrowheads="1"/>
          </p:cNvSpPr>
          <p:nvPr/>
        </p:nvSpPr>
        <p:spPr bwMode="auto">
          <a:xfrm>
            <a:off x="3414713" y="5445125"/>
            <a:ext cx="990600" cy="609600"/>
          </a:xfrm>
          <a:prstGeom prst="rect">
            <a:avLst/>
          </a:prstGeom>
          <a:noFill/>
          <a:ln w="57150" cmpd="thinThick">
            <a:solidFill>
              <a:srgbClr val="66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pattFill prst="dotGrid">
                  <a:fgClr>
                    <a:srgbClr val="FF6600"/>
                  </a:fgClr>
                  <a:bgClr>
                    <a:schemeClr val="bg1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81317" name="Rectangle 5" descr="Dotted grid"/>
          <p:cNvSpPr>
            <a:spLocks noChangeArrowheads="1"/>
          </p:cNvSpPr>
          <p:nvPr/>
        </p:nvSpPr>
        <p:spPr bwMode="auto">
          <a:xfrm>
            <a:off x="3343275" y="3716338"/>
            <a:ext cx="990600" cy="609600"/>
          </a:xfrm>
          <a:prstGeom prst="rect">
            <a:avLst/>
          </a:prstGeom>
          <a:noFill/>
          <a:ln w="57150" cmpd="thinThick">
            <a:solidFill>
              <a:srgbClr val="FF993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pattFill prst="dotGrid">
                  <a:fgClr>
                    <a:srgbClr val="FF6600"/>
                  </a:fgClr>
                  <a:bgClr>
                    <a:schemeClr val="bg1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81318" name="Rectangle 6" descr="Dotted grid"/>
          <p:cNvSpPr>
            <a:spLocks noChangeArrowheads="1"/>
          </p:cNvSpPr>
          <p:nvPr/>
        </p:nvSpPr>
        <p:spPr bwMode="auto">
          <a:xfrm>
            <a:off x="6656388" y="1916113"/>
            <a:ext cx="990600" cy="609600"/>
          </a:xfrm>
          <a:prstGeom prst="rect">
            <a:avLst/>
          </a:prstGeom>
          <a:noFill/>
          <a:ln w="57150" cmpd="thinThick">
            <a:solidFill>
              <a:srgbClr val="FF993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pattFill prst="dotGrid">
                  <a:fgClr>
                    <a:srgbClr val="FF6600"/>
                  </a:fgClr>
                  <a:bgClr>
                    <a:schemeClr val="bg1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81319" name="Rectangle 7"/>
          <p:cNvSpPr>
            <a:spLocks noChangeArrowheads="1"/>
          </p:cNvSpPr>
          <p:nvPr/>
        </p:nvSpPr>
        <p:spPr bwMode="auto">
          <a:xfrm>
            <a:off x="895350" y="620713"/>
            <a:ext cx="8743950" cy="647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4000" b="1">
                <a:solidFill>
                  <a:schemeClr val="tx2"/>
                </a:solidFill>
              </a:rPr>
              <a:t>w/ INFECTED CELL as BLACK BOX</a:t>
            </a: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10058400" cy="12192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3200" b="1" u="sng">
                <a:solidFill>
                  <a:srgbClr val="FFFF00"/>
                </a:solidFill>
              </a:rPr>
              <a:t>HCV  Bi-Phasic  (IFN  qd)  Dose-dependent Decline</a:t>
            </a:r>
            <a:r>
              <a:rPr lang="en-US" sz="32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65283" name="Text Box 3"/>
          <p:cNvSpPr txBox="1">
            <a:spLocks noChangeArrowheads="1"/>
          </p:cNvSpPr>
          <p:nvPr/>
        </p:nvSpPr>
        <p:spPr bwMode="auto">
          <a:xfrm>
            <a:off x="0" y="6376988"/>
            <a:ext cx="902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</a:rPr>
              <a:t>CORRECTION  of   Neumann et al, Science 1998  (</a:t>
            </a: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</a:rPr>
              <a:t>Only Caucasian patients</a:t>
            </a:r>
            <a:r>
              <a:rPr lang="en-US" b="1">
                <a:solidFill>
                  <a:srgbClr val="FFFF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8652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73150"/>
            <a:ext cx="76962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5285" name="Rectangle 5"/>
          <p:cNvSpPr>
            <a:spLocks noChangeArrowheads="1"/>
          </p:cNvSpPr>
          <p:nvPr/>
        </p:nvSpPr>
        <p:spPr bwMode="auto">
          <a:xfrm>
            <a:off x="8085138" y="1173163"/>
            <a:ext cx="2057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Rapid decline on days 0-2, strongly dose-dependent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FFFF00"/>
              </a:solidFill>
              <a:latin typeface="Times New Roman" pitchFamily="18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Slower </a:t>
            </a:r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</a:rPr>
              <a:t>continuous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decline after day 2</a:t>
            </a:r>
          </a:p>
        </p:txBody>
      </p:sp>
    </p:spTree>
  </p:cSld>
  <p:clrMapOvr>
    <a:masterClrMapping/>
  </p:clrMapOvr>
  <p:transition advTm="4787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9966"/>
        </a:solidFill>
        <a:ln w="19050" cap="flat" cmpd="sng" algn="ctr">
          <a:solidFill>
            <a:srgbClr val="FFCC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9966"/>
        </a:solidFill>
        <a:ln w="19050" cap="flat" cmpd="sng" algn="ctr">
          <a:solidFill>
            <a:srgbClr val="FFCC6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517972360</TotalTime>
  <Words>6722</Words>
  <Application>Microsoft Office PowerPoint</Application>
  <PresentationFormat>35mm Slides</PresentationFormat>
  <Paragraphs>1353</Paragraphs>
  <Slides>73</Slides>
  <Notes>46</Notes>
  <HiddenSlides>17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Times New Roman</vt:lpstr>
      <vt:lpstr>Arial</vt:lpstr>
      <vt:lpstr>Arial Narrow</vt:lpstr>
      <vt:lpstr>Miriam</vt:lpstr>
      <vt:lpstr>Symbol</vt:lpstr>
      <vt:lpstr>Wingdings</vt:lpstr>
      <vt:lpstr>Tahoma</vt:lpstr>
      <vt:lpstr>Default Design</vt:lpstr>
      <vt:lpstr>Microsoft Excel Worksheet</vt:lpstr>
      <vt:lpstr>Microsoft Clip Gallery</vt:lpstr>
      <vt:lpstr>Microsoft Equation 3.0</vt:lpstr>
      <vt:lpstr>Microsoft Drawing 1.01</vt:lpstr>
      <vt:lpstr>PowerPoint Presentation</vt:lpstr>
      <vt:lpstr>HIV Kinetics during Anti-Viral Therapy</vt:lpstr>
      <vt:lpstr>0th Order Model of Viral Dynamics</vt:lpstr>
      <vt:lpstr>HIV Kinetics during Anti-Viral Therapy</vt:lpstr>
      <vt:lpstr>0th Order Model of Viral Dynamics</vt:lpstr>
      <vt:lpstr>Understanding  Therapy  Effect  on  HCV</vt:lpstr>
      <vt:lpstr>PowerPoint Presentation</vt:lpstr>
      <vt:lpstr>CI  Model  -  Effect of Therapy</vt:lpstr>
      <vt:lpstr>HCV  Bi-Phasic  (IFN  qd)  Dose-dependent Decline </vt:lpstr>
      <vt:lpstr>Simulation of therapy BLOCKING : Infection   Production</vt:lpstr>
      <vt:lpstr>PowerPoint Presentation</vt:lpstr>
      <vt:lpstr>Simulation BLOCKING Production</vt:lpstr>
      <vt:lpstr>Possible Effects of  IFN  Dose </vt:lpstr>
      <vt:lpstr>Possible Effects of  IFN  Dose </vt:lpstr>
      <vt:lpstr>d mode of anti-viral therapy – </vt:lpstr>
      <vt:lpstr>Modeling Bi-phasic Viral Decline</vt:lpstr>
      <vt:lpstr> Early VIRAL Kinetics –  Differences and similarities between   Peg-IFNa2-A  and  Peg-IFN-a2-B</vt:lpstr>
      <vt:lpstr> Early VIRAL Kinetics –  Differences in viral dynamics  between   Women-A  and  Men-B</vt:lpstr>
      <vt:lpstr> Early VIRIL Kinetics –  Differences in dating dynamics  between   Women-A  and  Men-B</vt:lpstr>
      <vt:lpstr> Early VIRIL Kinetics –  Differences in dating dynamics  between   Women-A  and  Men-B</vt:lpstr>
      <vt:lpstr> Early VIRIL Kinetics –  Differences in dating dynamics  between   Women-A  and  Men-B</vt:lpstr>
      <vt:lpstr> Early VIRIL Kinetics –  Differences and similarities between   Women     -A  and  Men            -B</vt:lpstr>
      <vt:lpstr> Early VIRAL Kinetics –  Differences and similarities between   Peg-IFNa2-A  and  Peg-IFN-a2-B</vt:lpstr>
      <vt:lpstr> Early VIRAL Kinetics –  Differences and similarities between   Peg-IFNa2-A  and  Peg-IFN-a2-B</vt:lpstr>
      <vt:lpstr> Early VIRAL Kinetics –  Pharmacokinetic weekly oscillations with  Peg-IFNa2-A  and  Peg-IFN-a2-B</vt:lpstr>
      <vt:lpstr> Early VIRAL Kinetics –  Second phase decline despite weekly rebounds with         Peg-IFNa2-A  and  Peg-IFN-a2-B</vt:lpstr>
      <vt:lpstr> Can we optimize Pharmaco-dynamics to allow the 2nd slope to be even faster  </vt:lpstr>
      <vt:lpstr> Early VIRAL Kinetics –  Pharmacokinetic weekly oscillations with  Peg-IFNa2-A  and  Peg-IFN-a2-B</vt:lpstr>
      <vt:lpstr> Early VIRAL Kinetics –  Differences and similarities between   Peg-IFNa2-A  and  Peg-IFN-a2-B</vt:lpstr>
      <vt:lpstr> Early VIRAL Kinetics –  Differences and similarities between   Peg-IFNa2-A  and  Peg-IFN-a2-B</vt:lpstr>
      <vt:lpstr>The future of HCV treatment -  Novel generation of therapy with  DIRECT anti-HCV anti-viral therapy  protease inhibitors  polymerase inhibitors   What is the viral kinetics ?  Mechanism of anti-viral effect ? Clinical Implications ?</vt:lpstr>
      <vt:lpstr>The future of HCV treatment:   Novel generation of therapy with DIRECT anti-viral against Hepatitis C  DAV-C (STAT-C) therapy  protease inhibitors  polymerase inhibitors entry inhibitors other   What is the viral kinetics ?  Evolution of Resistance ? Clinical Implications ?</vt:lpstr>
      <vt:lpstr>PowerPoint Presentation</vt:lpstr>
      <vt:lpstr>2nd phase slope  (gen 1) with  DIRECT anti-HCV anti-viral therapy</vt:lpstr>
      <vt:lpstr>        INFECTED CELL  as  BLACK BOX</vt:lpstr>
      <vt:lpstr>Mixed levels (intra-cellular + circulation) generic model of anti-viral dynamics</vt:lpstr>
      <vt:lpstr>Mixed levels (intra-cellular + circulation) generic model of anti-viral dynamics</vt:lpstr>
      <vt:lpstr>Mixed levels (intra-cellular + circulation) generic model of anti-viral dynamics</vt:lpstr>
      <vt:lpstr>Mixed levels (intra-cellular + circulation) generic model of anti-viral dynamics</vt:lpstr>
      <vt:lpstr>Mixed levels (intra-cellular + circulation) generic model of anti-viral dynamics</vt:lpstr>
      <vt:lpstr>Mixed levels (intra-cellular + circulation) generic model of anti-viral dynamics</vt:lpstr>
      <vt:lpstr>Mixed levels (intra-cellular + circulation) generic model of anti-viral dynamics</vt:lpstr>
      <vt:lpstr>PowerPoint Presentation</vt:lpstr>
      <vt:lpstr>PowerPoint Presentation</vt:lpstr>
      <vt:lpstr>PowerPoint Presentation</vt:lpstr>
      <vt:lpstr>Evolution of resistance with  Novel generation of therapy with DIRECT anti-viral against Hepatitis C  DAV-C (STAT-C) therapy    High ( 100%) probability for existence of single (double) mutation resistant strains.  Evolution dynamics of Resistance ?  Effect of cell proliferation limits ?  Effect of Intra-cellular replication dynamics ?</vt:lpstr>
      <vt:lpstr>PowerPoint Presentation</vt:lpstr>
      <vt:lpstr>PowerPoint Presentation</vt:lpstr>
      <vt:lpstr>PowerPoint Presentation</vt:lpstr>
      <vt:lpstr>Differences in development of viral RESISTANCE </vt:lpstr>
      <vt:lpstr>PowerPoint Presentation</vt:lpstr>
      <vt:lpstr>PowerPoint Presentation</vt:lpstr>
      <vt:lpstr>PowerPoint Presentation</vt:lpstr>
      <vt:lpstr>Mixed levels (intra-cellular + circulation) Gamma-mode vs delta-mode</vt:lpstr>
      <vt:lpstr>Mixed levels (intra-cellular + circulation) Long term Clinical Implication</vt:lpstr>
      <vt:lpstr>Mixed levels (intra-cellular + circulation) Delta mode with  WT or Mut  dominant</vt:lpstr>
      <vt:lpstr>Mixed levels (intra-cellular + circulation) Possible Mode Switch </vt:lpstr>
      <vt:lpstr>Mixed levels (intra-cellular + circulation) Rebound with Resistant Virus</vt:lpstr>
      <vt:lpstr>Mixed levels (intra-cellular + circulation) Rebound with Resistant Virus</vt:lpstr>
      <vt:lpstr>Mixed levels (intra-cellular + circulation) Transient Rebound with Resistant Virus</vt:lpstr>
      <vt:lpstr>Mixed levels (intra-cellular + circulation) Transient Rebound -&gt; delta decline</vt:lpstr>
      <vt:lpstr>Mixed levels (intra-cellular + circulation) Eradication with Fully Resistant Virus</vt:lpstr>
      <vt:lpstr>Conclusions – dynamical aspects</vt:lpstr>
      <vt:lpstr>PowerPoint Presentation</vt:lpstr>
      <vt:lpstr>PowerPoint Presentation</vt:lpstr>
      <vt:lpstr>PowerPoint Presentation</vt:lpstr>
      <vt:lpstr>Conclusions – clinical implications</vt:lpstr>
      <vt:lpstr>PowerPoint Presentation</vt:lpstr>
      <vt:lpstr>Multi-level (ICCI) Intra-Cellular + Cell Infection generic model of anti-viral dynamics</vt:lpstr>
      <vt:lpstr>PowerPoint Presentation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Strunc</dc:creator>
  <cp:lastModifiedBy>אלי וישניצר</cp:lastModifiedBy>
  <cp:revision>607</cp:revision>
  <cp:lastPrinted>2000-10-19T06:36:38Z</cp:lastPrinted>
  <dcterms:created xsi:type="dcterms:W3CDTF">2000-02-29T16:21:29Z</dcterms:created>
  <dcterms:modified xsi:type="dcterms:W3CDTF">2013-01-27T18:53:30Z</dcterms:modified>
</cp:coreProperties>
</file>