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9" r:id="rId10"/>
    <p:sldId id="271" r:id="rId11"/>
    <p:sldId id="264" r:id="rId12"/>
    <p:sldId id="270" r:id="rId13"/>
    <p:sldId id="272" r:id="rId14"/>
    <p:sldId id="261" r:id="rId15"/>
    <p:sldId id="286" r:id="rId16"/>
    <p:sldId id="276" r:id="rId17"/>
    <p:sldId id="284" r:id="rId18"/>
    <p:sldId id="279" r:id="rId19"/>
    <p:sldId id="277" r:id="rId20"/>
    <p:sldId id="280" r:id="rId21"/>
    <p:sldId id="278" r:id="rId22"/>
    <p:sldId id="262" r:id="rId23"/>
    <p:sldId id="273" r:id="rId24"/>
    <p:sldId id="274" r:id="rId25"/>
    <p:sldId id="263" r:id="rId26"/>
    <p:sldId id="275" r:id="rId27"/>
    <p:sldId id="283" r:id="rId28"/>
    <p:sldId id="285" r:id="rId29"/>
    <p:sldId id="281" r:id="rId30"/>
    <p:sldId id="282" r:id="rId3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C28"/>
    <a:srgbClr val="E65E1A"/>
    <a:srgbClr val="9966FF"/>
    <a:srgbClr val="00CCFF"/>
    <a:srgbClr val="FF33CC"/>
    <a:srgbClr val="00FF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36" autoAdjust="0"/>
    <p:restoredTop sz="94660"/>
  </p:normalViewPr>
  <p:slideViewPr>
    <p:cSldViewPr>
      <p:cViewPr varScale="1">
        <p:scale>
          <a:sx n="49" d="100"/>
          <a:sy n="49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6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561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he-IL" noProof="0" smtClean="0"/>
              <a:t>לחץ כדי לערוך סגנון כותרת של תבנית בסיס</a:t>
            </a: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he-IL" noProof="0" smtClean="0"/>
              <a:t>לחץ כדי לערוך סגנון כותרת משנה של תבנית בסיס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62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562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A7796F-3FBE-4CB2-A553-B6ED2A137BED}" type="slidenum">
              <a:rPr lang="he-IL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6592D-A641-4FE3-A7AA-797623D0C333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61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92448-4DF8-4038-B770-064B214F2886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490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5727F19-A4D5-490D-B7F2-B1DD205F93E3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84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70FF84-C110-47E5-968C-18BD92FFCAED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13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CAF13F7-4B66-47C9-A4BB-EE5B897B02AB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49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3674E4-E50D-4E6B-A2FC-BAAC475793C0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89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64076-3113-4D52-B065-6D5F5A00DF3C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37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DA094-D8AE-42BD-B0C7-A794B00F302B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91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943D-14F5-4331-A86B-BD92A7D1598C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B42B1-29DC-44A3-8728-5458D8C1DE49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31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390A0-7FCD-4602-A886-1400B6BC6E2B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10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CF54-AB1A-4C82-8F3C-D355A7623901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88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40884-7F29-4C50-B2F5-CBBD14DFE2AC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9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3B52D-5F9C-45C6-84E7-8EE8E360D3DF}" type="slidenum">
              <a:rPr lang="he-IL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51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457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459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245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083E25-6597-47CD-B2CA-B00234167DA1}" type="slidenum">
              <a:rPr lang="he-IL"/>
              <a:pPr/>
              <a:t>‹#›</a:t>
            </a:fld>
            <a:endParaRPr lang="fr-FR"/>
          </a:p>
        </p:txBody>
      </p:sp>
      <p:sp>
        <p:nvSpPr>
          <p:cNvPr id="245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Rachel\Desktop\ima1\&#1488;&#1502;&#1488;\&#1514;&#1502;&#1493;&#1504;&#1493;&#1514;\hemophilia%20pictures\meir%20at%20pool.WMV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chel\Desktop\ima1\&#1488;&#1502;&#1488;\&#1514;&#1502;&#1493;&#1504;&#1493;&#1514;\hemophilia%20pictures\itzik%20at%20stand%20alone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Rachel\Desktop\ima1\&#1488;&#1502;&#1488;\Hemophilia%20Congress%20Vancouver%202006\Itamar%20virtual%20reality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Rachel\Desktop\ima1\&#1488;&#1502;&#1488;\&#1514;&#1502;&#1493;&#1504;&#1493;&#1514;\&#1504;&#1514;&#1503;%20&#1504;&#1497;&#1514;&#1493;&#1495;\&#1504;&#1514;&#1503;%20&#1504;&#1497;&#1514;&#1493;&#1495;\natan%20after%20the%20op.WM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581400" y="381000"/>
            <a:ext cx="4886325" cy="2865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he-IL" sz="3600" kern="10" dirty="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פיזיותרפיה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6086475" cy="2286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fr-FR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physiotherapy</a:t>
            </a:r>
            <a:endParaRPr lang="he-IL" sz="3600" kern="10"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228600"/>
            <a:ext cx="5257800" cy="6096000"/>
          </a:xfrm>
          <a:noFill/>
          <a:ln>
            <a:solidFill>
              <a:srgbClr val="F40C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/>
              <a:t>דימום תוך מפרקי או שרירי</a:t>
            </a:r>
          </a:p>
          <a:p>
            <a:r>
              <a:rPr lang="he-IL"/>
              <a:t>סינוביטוס (נפיחות) </a:t>
            </a:r>
          </a:p>
          <a:p>
            <a:r>
              <a:rPr lang="he-IL"/>
              <a:t>כאב כרוני במפרק</a:t>
            </a:r>
          </a:p>
          <a:p>
            <a:r>
              <a:rPr lang="he-IL"/>
              <a:t>קושי להתנועע וירידה כללית במצב</a:t>
            </a:r>
          </a:p>
          <a:p>
            <a:pPr>
              <a:buFont typeface="Wingdings" pitchFamily="2" charset="2"/>
              <a:buNone/>
            </a:pPr>
            <a:endParaRPr lang="he-IL"/>
          </a:p>
          <a:p>
            <a:r>
              <a:rPr lang="he-IL" b="1">
                <a:solidFill>
                  <a:schemeClr val="hlink"/>
                </a:solidFill>
              </a:rPr>
              <a:t>לפני ניתוח</a:t>
            </a:r>
          </a:p>
          <a:p>
            <a:r>
              <a:rPr lang="he-IL"/>
              <a:t>אחרי ניתוח</a:t>
            </a:r>
          </a:p>
          <a:p>
            <a:r>
              <a:rPr lang="he-IL"/>
              <a:t>הגיע לשיפור ורוצה לשמור</a:t>
            </a:r>
            <a:endParaRPr lang="fr-FR"/>
          </a:p>
        </p:txBody>
      </p:sp>
      <p:pic>
        <p:nvPicPr>
          <p:cNvPr id="60424" name="Picture 8" descr="xray natan 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6934200" cy="488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1143000"/>
            <a:ext cx="1066800" cy="609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 descr="IMG_0012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429000"/>
            <a:ext cx="3984625" cy="2989263"/>
          </a:xfrm>
          <a:noFill/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304800"/>
            <a:ext cx="4876800" cy="5791200"/>
          </a:xfrm>
          <a:noFill/>
          <a:ln>
            <a:solidFill>
              <a:srgbClr val="F40C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/>
              <a:t>דימום מפרקי או שרירי</a:t>
            </a:r>
          </a:p>
          <a:p>
            <a:r>
              <a:rPr lang="he-IL"/>
              <a:t>סינוביטוס (נפיחות) </a:t>
            </a:r>
          </a:p>
          <a:p>
            <a:r>
              <a:rPr lang="he-IL"/>
              <a:t>כאב כרוני במפרק</a:t>
            </a:r>
          </a:p>
          <a:p>
            <a:r>
              <a:rPr lang="he-IL"/>
              <a:t>קושי להתנועע וירידה כללית במצב</a:t>
            </a:r>
          </a:p>
          <a:p>
            <a:r>
              <a:rPr lang="he-IL"/>
              <a:t>לפני ניתוח</a:t>
            </a:r>
          </a:p>
          <a:p>
            <a:r>
              <a:rPr lang="he-IL" b="1">
                <a:solidFill>
                  <a:schemeClr val="hlink"/>
                </a:solidFill>
              </a:rPr>
              <a:t>אחרי ניתוח</a:t>
            </a:r>
            <a:endParaRPr lang="he-IL" b="1"/>
          </a:p>
          <a:p>
            <a:r>
              <a:rPr lang="he-IL"/>
              <a:t>הגיע לשיפור ורוצה לשמור</a:t>
            </a:r>
            <a:endParaRPr lang="fr-FR"/>
          </a:p>
        </p:txBody>
      </p:sp>
      <p:pic>
        <p:nvPicPr>
          <p:cNvPr id="44041" name="Picture 9" descr="xray images natan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4419600" cy="2892425"/>
          </a:xfrm>
          <a:noFill/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81000"/>
            <a:ext cx="7620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457200"/>
            <a:ext cx="4724400" cy="5673725"/>
          </a:xfrm>
          <a:noFill/>
          <a:ln>
            <a:solidFill>
              <a:srgbClr val="F40C28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/>
              <a:t>דימום תוך מפרקי או שרירי</a:t>
            </a:r>
          </a:p>
          <a:p>
            <a:pPr>
              <a:lnSpc>
                <a:spcPct val="90000"/>
              </a:lnSpc>
            </a:pPr>
            <a:r>
              <a:rPr lang="he-IL"/>
              <a:t>סינוביטוס (נפיחות) </a:t>
            </a:r>
          </a:p>
          <a:p>
            <a:pPr>
              <a:lnSpc>
                <a:spcPct val="90000"/>
              </a:lnSpc>
            </a:pPr>
            <a:r>
              <a:rPr lang="he-IL"/>
              <a:t>כאב כרוני במפרק</a:t>
            </a:r>
          </a:p>
          <a:p>
            <a:pPr>
              <a:lnSpc>
                <a:spcPct val="90000"/>
              </a:lnSpc>
            </a:pPr>
            <a:r>
              <a:rPr lang="he-IL"/>
              <a:t>קושי להתנועע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e-IL"/>
              <a:t> וירידה כללית במצב</a:t>
            </a:r>
          </a:p>
          <a:p>
            <a:pPr>
              <a:lnSpc>
                <a:spcPct val="90000"/>
              </a:lnSpc>
            </a:pPr>
            <a:r>
              <a:rPr lang="he-IL"/>
              <a:t>לפני ניתוח</a:t>
            </a:r>
          </a:p>
          <a:p>
            <a:pPr>
              <a:lnSpc>
                <a:spcPct val="90000"/>
              </a:lnSpc>
            </a:pPr>
            <a:r>
              <a:rPr lang="he-IL"/>
              <a:t>אחרי ניתוח</a:t>
            </a:r>
          </a:p>
          <a:p>
            <a:pPr>
              <a:lnSpc>
                <a:spcPct val="90000"/>
              </a:lnSpc>
            </a:pPr>
            <a:endParaRPr lang="he-IL"/>
          </a:p>
          <a:p>
            <a:pPr>
              <a:lnSpc>
                <a:spcPct val="90000"/>
              </a:lnSpc>
            </a:pPr>
            <a:r>
              <a:rPr lang="he-IL" b="1">
                <a:solidFill>
                  <a:schemeClr val="hlink"/>
                </a:solidFill>
              </a:rPr>
              <a:t>הגיע לשיפור ורוצה לשמור</a:t>
            </a:r>
            <a:endParaRPr lang="fr-FR" b="1">
              <a:solidFill>
                <a:schemeClr val="hlink"/>
              </a:solidFill>
            </a:endParaRPr>
          </a:p>
        </p:txBody>
      </p:sp>
      <p:pic>
        <p:nvPicPr>
          <p:cNvPr id="58376" name="Picture 8" descr="strongman1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5562600" cy="3825875"/>
          </a:xfrm>
          <a:noFill/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r>
              <a:rPr lang="he-IL" sz="4000">
                <a:solidFill>
                  <a:srgbClr val="00FF00"/>
                </a:solidFill>
              </a:rPr>
              <a:t>מה המטרות בטיפול הפיזיותרפיה? </a:t>
            </a:r>
          </a:p>
          <a:p>
            <a:pPr>
              <a:buFont typeface="Wingdings" pitchFamily="2" charset="2"/>
              <a:buNone/>
            </a:pPr>
            <a:endParaRPr lang="he-IL" sz="4000">
              <a:solidFill>
                <a:srgbClr val="00FF00"/>
              </a:solidFill>
            </a:endParaRPr>
          </a:p>
          <a:p>
            <a:endParaRPr lang="he-IL" sz="4000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endParaRPr lang="he-IL" sz="4000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endParaRPr lang="he-IL" sz="4000">
              <a:solidFill>
                <a:srgbClr val="00FF00"/>
              </a:solidFill>
            </a:endParaRPr>
          </a:p>
          <a:p>
            <a:pPr>
              <a:buFont typeface="Wingdings" pitchFamily="2" charset="2"/>
              <a:buNone/>
            </a:pPr>
            <a:endParaRPr lang="he-IL" sz="4000">
              <a:solidFill>
                <a:srgbClr val="00FF00"/>
              </a:solidFill>
            </a:endParaRPr>
          </a:p>
          <a:p>
            <a:r>
              <a:rPr lang="he-IL" sz="4000">
                <a:solidFill>
                  <a:srgbClr val="00FF00"/>
                </a:solidFill>
              </a:rPr>
              <a:t>באיזה אמצעים משתמשים?</a:t>
            </a:r>
            <a:endParaRPr lang="fr-FR" sz="4000">
              <a:solidFill>
                <a:srgbClr val="00FF00"/>
              </a:solidFill>
            </a:endParaRPr>
          </a:p>
        </p:txBody>
      </p:sp>
      <p:pic>
        <p:nvPicPr>
          <p:cNvPr id="62468" name="Picture 4" descr="MCj03126540000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619250"/>
            <a:ext cx="3316288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june-sept 06 00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4011613" cy="3009900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533400"/>
            <a:ext cx="4419600" cy="5791200"/>
          </a:xfrm>
        </p:spPr>
        <p:txBody>
          <a:bodyPr/>
          <a:lstStyle/>
          <a:p>
            <a:r>
              <a:rPr lang="he-IL">
                <a:solidFill>
                  <a:srgbClr val="00FF00"/>
                </a:solidFill>
              </a:rPr>
              <a:t>הורדת וספיגת דימום</a:t>
            </a:r>
          </a:p>
          <a:p>
            <a:r>
              <a:rPr lang="he-IL"/>
              <a:t>הפעלת השריר והנעת המפרק לאחר דימום</a:t>
            </a:r>
          </a:p>
          <a:p>
            <a:r>
              <a:rPr lang="he-IL"/>
              <a:t>הורדת סינוביטוס</a:t>
            </a:r>
          </a:p>
          <a:p>
            <a:r>
              <a:rPr lang="he-IL"/>
              <a:t>שיפור טווחי תנועה</a:t>
            </a:r>
          </a:p>
          <a:p>
            <a:r>
              <a:rPr lang="he-IL"/>
              <a:t>חיזוק שרירים</a:t>
            </a:r>
          </a:p>
          <a:p>
            <a:r>
              <a:rPr lang="he-IL"/>
              <a:t>שיפור שיווי משקל</a:t>
            </a:r>
          </a:p>
          <a:p>
            <a:r>
              <a:rPr lang="he-IL"/>
              <a:t>שיפור הליכה</a:t>
            </a:r>
          </a:p>
          <a:p>
            <a:r>
              <a:rPr lang="he-IL"/>
              <a:t>חזרה לתפקוד לאחר ניתוח</a:t>
            </a:r>
          </a:p>
          <a:p>
            <a:endParaRPr lang="fr-FR"/>
          </a:p>
        </p:txBody>
      </p:sp>
      <p:pic>
        <p:nvPicPr>
          <p:cNvPr id="30730" name="Picture 10" descr="june-sept 06 00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276600"/>
            <a:ext cx="4191000" cy="3144838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>
                <a:solidFill>
                  <a:srgbClr val="FF33CC"/>
                </a:solidFill>
              </a:rPr>
              <a:t>ט</a:t>
            </a:r>
            <a:r>
              <a:rPr lang="he-IL"/>
              <a:t>יפול </a:t>
            </a:r>
            <a:r>
              <a:rPr lang="he-IL">
                <a:solidFill>
                  <a:srgbClr val="FF33CC"/>
                </a:solidFill>
              </a:rPr>
              <a:t>ל</a:t>
            </a:r>
            <a:r>
              <a:rPr lang="he-IL"/>
              <a:t>דימום</a:t>
            </a:r>
            <a:endParaRPr lang="fr-F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3505200" cy="51816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sz="3600">
                <a:solidFill>
                  <a:srgbClr val="FF33CC"/>
                </a:solidFill>
              </a:rPr>
              <a:t>R</a:t>
            </a:r>
            <a:r>
              <a:rPr lang="en-US" sz="3600">
                <a:solidFill>
                  <a:schemeClr val="tx2"/>
                </a:solidFill>
              </a:rPr>
              <a:t>est             </a:t>
            </a:r>
          </a:p>
          <a:p>
            <a:pPr>
              <a:buFont typeface="Wingdings" pitchFamily="2" charset="2"/>
              <a:buNone/>
            </a:pPr>
            <a:endParaRPr lang="en-US" sz="3600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sz="3600">
                <a:solidFill>
                  <a:srgbClr val="FF33CC"/>
                </a:solidFill>
              </a:rPr>
              <a:t>I</a:t>
            </a:r>
            <a:r>
              <a:rPr lang="en-US" sz="3600">
                <a:solidFill>
                  <a:schemeClr val="tx2"/>
                </a:solidFill>
              </a:rPr>
              <a:t>ce</a:t>
            </a:r>
          </a:p>
          <a:p>
            <a:pPr algn="l">
              <a:buFont typeface="Wingdings" pitchFamily="2" charset="2"/>
              <a:buNone/>
            </a:pPr>
            <a:endParaRPr lang="en-US" sz="3600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sz="3600">
                <a:solidFill>
                  <a:srgbClr val="FF33CC"/>
                </a:solidFill>
              </a:rPr>
              <a:t>C</a:t>
            </a:r>
            <a:r>
              <a:rPr lang="en-US" sz="3600">
                <a:solidFill>
                  <a:schemeClr val="tx2"/>
                </a:solidFill>
              </a:rPr>
              <a:t>ompression</a:t>
            </a:r>
          </a:p>
          <a:p>
            <a:pPr algn="l">
              <a:buFont typeface="Wingdings" pitchFamily="2" charset="2"/>
              <a:buNone/>
            </a:pPr>
            <a:endParaRPr lang="en-US" sz="3600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sz="3600">
                <a:solidFill>
                  <a:srgbClr val="FF33CC"/>
                </a:solidFill>
              </a:rPr>
              <a:t>E</a:t>
            </a:r>
            <a:r>
              <a:rPr lang="en-US" sz="3600">
                <a:solidFill>
                  <a:schemeClr val="tx2"/>
                </a:solidFill>
              </a:rPr>
              <a:t>levation</a:t>
            </a:r>
            <a:endParaRPr lang="en-US" sz="3600">
              <a:solidFill>
                <a:srgbClr val="FF33CC"/>
              </a:solidFill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191000" y="1371600"/>
            <a:ext cx="40544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sz="3600">
                <a:solidFill>
                  <a:srgbClr val="FF33CC"/>
                </a:solidFill>
              </a:rPr>
              <a:t>מ</a:t>
            </a:r>
            <a:r>
              <a:rPr lang="he-IL" sz="3600">
                <a:solidFill>
                  <a:schemeClr val="tx2"/>
                </a:solidFill>
              </a:rPr>
              <a:t>נוחה</a:t>
            </a:r>
          </a:p>
          <a:p>
            <a:endParaRPr lang="he-IL" sz="3600"/>
          </a:p>
          <a:p>
            <a:r>
              <a:rPr lang="he-IL" sz="3600">
                <a:solidFill>
                  <a:srgbClr val="FF33CC"/>
                </a:solidFill>
              </a:rPr>
              <a:t>ק</a:t>
            </a:r>
            <a:r>
              <a:rPr lang="he-IL" sz="3600">
                <a:solidFill>
                  <a:schemeClr val="tx2"/>
                </a:solidFill>
              </a:rPr>
              <a:t>רח</a:t>
            </a:r>
          </a:p>
          <a:p>
            <a:endParaRPr lang="he-IL" sz="3600"/>
          </a:p>
          <a:p>
            <a:r>
              <a:rPr lang="he-IL" sz="3600">
                <a:solidFill>
                  <a:srgbClr val="FF33CC"/>
                </a:solidFill>
              </a:rPr>
              <a:t>ל</a:t>
            </a:r>
            <a:r>
              <a:rPr lang="he-IL" sz="3600">
                <a:solidFill>
                  <a:schemeClr val="tx2"/>
                </a:solidFill>
              </a:rPr>
              <a:t>חץ</a:t>
            </a:r>
          </a:p>
          <a:p>
            <a:endParaRPr lang="he-IL" sz="3600"/>
          </a:p>
          <a:p>
            <a:endParaRPr lang="he-IL" sz="3600"/>
          </a:p>
          <a:p>
            <a:r>
              <a:rPr lang="he-IL" sz="3600">
                <a:solidFill>
                  <a:srgbClr val="FF33CC"/>
                </a:solidFill>
              </a:rPr>
              <a:t>ה</a:t>
            </a:r>
            <a:r>
              <a:rPr lang="he-IL" sz="3600">
                <a:solidFill>
                  <a:schemeClr val="tx2"/>
                </a:solidFill>
              </a:rPr>
              <a:t>רמת הגפה</a:t>
            </a:r>
            <a:endParaRPr lang="fr-FR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8" name="Picture 8" descr="june-august 06 137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4267200" cy="3201988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343400" y="533400"/>
            <a:ext cx="4419600" cy="5715000"/>
          </a:xfrm>
          <a:noFill/>
          <a:ln/>
        </p:spPr>
        <p:txBody>
          <a:bodyPr/>
          <a:lstStyle/>
          <a:p>
            <a:r>
              <a:rPr lang="he-IL"/>
              <a:t>הורדת וספיגת דימום</a:t>
            </a:r>
          </a:p>
          <a:p>
            <a:r>
              <a:rPr lang="he-IL">
                <a:solidFill>
                  <a:srgbClr val="00FF00"/>
                </a:solidFill>
              </a:rPr>
              <a:t>הפעלת השריר והנעת המפרק לאחר דימום</a:t>
            </a:r>
          </a:p>
          <a:p>
            <a:r>
              <a:rPr lang="he-IL"/>
              <a:t>הורדת סינוביטוס</a:t>
            </a:r>
          </a:p>
          <a:p>
            <a:r>
              <a:rPr lang="he-IL"/>
              <a:t>שיפור טווחי תנועה</a:t>
            </a:r>
          </a:p>
          <a:p>
            <a:r>
              <a:rPr lang="he-IL"/>
              <a:t>חיזוק שרירים</a:t>
            </a:r>
          </a:p>
          <a:p>
            <a:r>
              <a:rPr lang="he-IL"/>
              <a:t>שיפור שיווי משקל</a:t>
            </a:r>
          </a:p>
          <a:p>
            <a:r>
              <a:rPr lang="he-IL"/>
              <a:t>שיפור הליכה</a:t>
            </a:r>
          </a:p>
          <a:p>
            <a:r>
              <a:rPr lang="he-IL"/>
              <a:t>חזרה לתפקוד לאחר ניתוח</a:t>
            </a:r>
          </a:p>
          <a:p>
            <a:endParaRPr lang="fr-FR"/>
          </a:p>
        </p:txBody>
      </p:sp>
      <p:pic>
        <p:nvPicPr>
          <p:cNvPr id="71689" name="Picture 9" descr="june-sept 06 00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7588" y="3178175"/>
            <a:ext cx="3935412" cy="2952750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92" name="AutoShape 12"/>
          <p:cNvSpPr>
            <a:spLocks noChangeArrowheads="1"/>
          </p:cNvSpPr>
          <p:nvPr/>
        </p:nvSpPr>
        <p:spPr bwMode="auto">
          <a:xfrm>
            <a:off x="2438400" y="4038600"/>
            <a:ext cx="685800" cy="685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meir at pool.WMV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8188"/>
            <a:ext cx="4495800" cy="3371850"/>
          </a:xfrm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5" name="Picture 7" descr="june-august 06 033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609600"/>
            <a:ext cx="3679825" cy="2760663"/>
          </a:xfrm>
          <a:noFill/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8" name="Picture 10" descr="june-august 06 037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8588" y="3463925"/>
            <a:ext cx="3554412" cy="2667000"/>
          </a:xfrm>
          <a:noFill/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9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09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909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june-august 06 13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4392613" cy="3295650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680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343400" y="533400"/>
            <a:ext cx="4343400" cy="55975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/>
              <a:t>הורדת וספיגת דימום</a:t>
            </a:r>
          </a:p>
          <a:p>
            <a:pPr>
              <a:lnSpc>
                <a:spcPct val="90000"/>
              </a:lnSpc>
            </a:pPr>
            <a:r>
              <a:rPr lang="he-IL"/>
              <a:t>הפעלת השריר והנעת המפרק לאחר דימום</a:t>
            </a:r>
          </a:p>
          <a:p>
            <a:pPr>
              <a:lnSpc>
                <a:spcPct val="90000"/>
              </a:lnSpc>
            </a:pPr>
            <a:r>
              <a:rPr lang="he-IL" b="1">
                <a:solidFill>
                  <a:srgbClr val="00FF00"/>
                </a:solidFill>
              </a:rPr>
              <a:t>הורדת סינוביטוס</a:t>
            </a:r>
          </a:p>
          <a:p>
            <a:pPr>
              <a:lnSpc>
                <a:spcPct val="90000"/>
              </a:lnSpc>
            </a:pPr>
            <a:r>
              <a:rPr lang="he-IL"/>
              <a:t>שיפור טווחי תנועה</a:t>
            </a:r>
          </a:p>
          <a:p>
            <a:pPr>
              <a:lnSpc>
                <a:spcPct val="90000"/>
              </a:lnSpc>
            </a:pPr>
            <a:r>
              <a:rPr lang="he-IL"/>
              <a:t>חיזוק שרירים</a:t>
            </a:r>
          </a:p>
          <a:p>
            <a:pPr>
              <a:lnSpc>
                <a:spcPct val="90000"/>
              </a:lnSpc>
            </a:pPr>
            <a:r>
              <a:rPr lang="he-IL"/>
              <a:t>שיפור שיווי משקל</a:t>
            </a:r>
          </a:p>
          <a:p>
            <a:pPr>
              <a:lnSpc>
                <a:spcPct val="90000"/>
              </a:lnSpc>
            </a:pPr>
            <a:r>
              <a:rPr lang="he-IL"/>
              <a:t>שיפור הליכה</a:t>
            </a:r>
          </a:p>
          <a:p>
            <a:pPr>
              <a:lnSpc>
                <a:spcPct val="90000"/>
              </a:lnSpc>
            </a:pPr>
            <a:r>
              <a:rPr lang="he-IL"/>
              <a:t>חזרה לתפקוד לאחר ניתוח</a:t>
            </a:r>
          </a:p>
          <a:p>
            <a:pPr>
              <a:lnSpc>
                <a:spcPct val="90000"/>
              </a:lnSpc>
            </a:pPr>
            <a:endParaRPr lang="fr-FR"/>
          </a:p>
        </p:txBody>
      </p:sp>
      <p:pic>
        <p:nvPicPr>
          <p:cNvPr id="76805" name="Picture 5" descr="june-august 06 13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352800"/>
            <a:ext cx="4191000" cy="3144838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0" name="Picture 12" descr="IMG_9846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"/>
            <a:ext cx="4392613" cy="329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953000" y="304800"/>
            <a:ext cx="4191000" cy="5562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/>
              <a:t>הורדת וספיגת דימום</a:t>
            </a:r>
          </a:p>
          <a:p>
            <a:pPr>
              <a:lnSpc>
                <a:spcPct val="90000"/>
              </a:lnSpc>
            </a:pPr>
            <a:r>
              <a:rPr lang="he-IL"/>
              <a:t>הפעלת השריר והנעת המפרק לאחר דימום</a:t>
            </a:r>
          </a:p>
          <a:p>
            <a:pPr>
              <a:lnSpc>
                <a:spcPct val="90000"/>
              </a:lnSpc>
            </a:pPr>
            <a:r>
              <a:rPr lang="he-IL"/>
              <a:t>הורדת סינוביטוס</a:t>
            </a:r>
          </a:p>
          <a:p>
            <a:pPr>
              <a:lnSpc>
                <a:spcPct val="90000"/>
              </a:lnSpc>
            </a:pPr>
            <a:r>
              <a:rPr lang="he-IL" b="1">
                <a:solidFill>
                  <a:srgbClr val="00FF00"/>
                </a:solidFill>
              </a:rPr>
              <a:t>שיפור טווחי תנועה</a:t>
            </a:r>
          </a:p>
          <a:p>
            <a:pPr>
              <a:lnSpc>
                <a:spcPct val="90000"/>
              </a:lnSpc>
            </a:pPr>
            <a:r>
              <a:rPr lang="he-IL"/>
              <a:t>חיזוק שרירים</a:t>
            </a:r>
          </a:p>
          <a:p>
            <a:pPr>
              <a:lnSpc>
                <a:spcPct val="90000"/>
              </a:lnSpc>
            </a:pPr>
            <a:r>
              <a:rPr lang="he-IL"/>
              <a:t>שיפור שיווי משקל</a:t>
            </a:r>
          </a:p>
          <a:p>
            <a:pPr>
              <a:lnSpc>
                <a:spcPct val="90000"/>
              </a:lnSpc>
            </a:pPr>
            <a:r>
              <a:rPr lang="he-IL"/>
              <a:t>שיפור הליכה</a:t>
            </a:r>
          </a:p>
          <a:p>
            <a:pPr>
              <a:lnSpc>
                <a:spcPct val="90000"/>
              </a:lnSpc>
            </a:pPr>
            <a:r>
              <a:rPr lang="he-IL"/>
              <a:t>חזרה לתפקוד לאחר ניתוח</a:t>
            </a:r>
          </a:p>
          <a:p>
            <a:pPr>
              <a:lnSpc>
                <a:spcPct val="90000"/>
              </a:lnSpc>
            </a:pPr>
            <a:endParaRPr lang="fr-FR"/>
          </a:p>
        </p:txBody>
      </p:sp>
      <p:pic>
        <p:nvPicPr>
          <p:cNvPr id="73741" name="Picture 13" descr="IMG_984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200400"/>
            <a:ext cx="4468813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 rot="474601">
            <a:off x="1752600" y="762000"/>
            <a:ext cx="5419725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4925399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אם זה פיזי....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965054">
            <a:off x="533400" y="3071813"/>
            <a:ext cx="4938713" cy="2643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he-IL" sz="3600" kern="10">
                <a:solidFill>
                  <a:srgbClr val="CCCC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...זה תרפיה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8" name="itzik at stand alone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752600"/>
            <a:ext cx="4114800" cy="3086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88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228600"/>
            <a:ext cx="4800600" cy="6019800"/>
          </a:xfrm>
          <a:noFill/>
          <a:ln/>
        </p:spPr>
        <p:txBody>
          <a:bodyPr/>
          <a:lstStyle/>
          <a:p>
            <a:r>
              <a:rPr lang="he-IL"/>
              <a:t>הורדת וספיגת דימום</a:t>
            </a:r>
          </a:p>
          <a:p>
            <a:r>
              <a:rPr lang="he-IL"/>
              <a:t>הפעלת השריר והנעת המפרק לאחר דימום</a:t>
            </a:r>
          </a:p>
          <a:p>
            <a:r>
              <a:rPr lang="he-IL"/>
              <a:t>הורדת סינוביטוס</a:t>
            </a:r>
          </a:p>
          <a:p>
            <a:r>
              <a:rPr lang="he-IL"/>
              <a:t>שיפור טווחי תנועה</a:t>
            </a:r>
          </a:p>
          <a:p>
            <a:r>
              <a:rPr lang="he-IL" b="1">
                <a:solidFill>
                  <a:srgbClr val="00FF00"/>
                </a:solidFill>
              </a:rPr>
              <a:t>חיזוק שרירים</a:t>
            </a:r>
          </a:p>
          <a:p>
            <a:r>
              <a:rPr lang="he-IL"/>
              <a:t>שיפור שיווי משקל</a:t>
            </a:r>
          </a:p>
          <a:p>
            <a:r>
              <a:rPr lang="he-IL"/>
              <a:t>שיפור הליכה</a:t>
            </a:r>
          </a:p>
          <a:p>
            <a:r>
              <a:rPr lang="he-IL"/>
              <a:t>חזרה לתפקוד לאחר ניתוח</a:t>
            </a:r>
          </a:p>
          <a:p>
            <a:endParaRPr lang="fr-FR"/>
          </a:p>
        </p:txBody>
      </p:sp>
      <p:pic>
        <p:nvPicPr>
          <p:cNvPr id="75784" name="Picture 8" descr="muscle man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" y="762000"/>
            <a:ext cx="3570288" cy="5368925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IMG_0009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"/>
            <a:ext cx="4114800" cy="3087688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3962400" y="914400"/>
            <a:ext cx="4953000" cy="5334000"/>
          </a:xfrm>
          <a:noFill/>
          <a:ln/>
        </p:spPr>
        <p:txBody>
          <a:bodyPr/>
          <a:lstStyle/>
          <a:p>
            <a:r>
              <a:rPr lang="he-IL"/>
              <a:t>הורדת וספיגת דימום</a:t>
            </a:r>
          </a:p>
          <a:p>
            <a:r>
              <a:rPr lang="he-IL"/>
              <a:t>הפעלת השריר והנעת המפרק לאחר דימום</a:t>
            </a:r>
          </a:p>
          <a:p>
            <a:r>
              <a:rPr lang="he-IL"/>
              <a:t>הורדת סינוביטוס</a:t>
            </a:r>
          </a:p>
          <a:p>
            <a:r>
              <a:rPr lang="he-IL"/>
              <a:t>שיפור טווחי תנועה</a:t>
            </a:r>
          </a:p>
          <a:p>
            <a:r>
              <a:rPr lang="he-IL"/>
              <a:t>חיזוק שרירים</a:t>
            </a:r>
          </a:p>
          <a:p>
            <a:r>
              <a:rPr lang="he-IL" b="1">
                <a:solidFill>
                  <a:srgbClr val="00FF00"/>
                </a:solidFill>
              </a:rPr>
              <a:t>שיפור שיווי משקל</a:t>
            </a:r>
          </a:p>
          <a:p>
            <a:r>
              <a:rPr lang="he-IL"/>
              <a:t>שיפור הליכה</a:t>
            </a:r>
          </a:p>
          <a:p>
            <a:r>
              <a:rPr lang="he-IL"/>
              <a:t>חזרה לתפקוד לאחר ניתוח</a:t>
            </a:r>
          </a:p>
          <a:p>
            <a:endParaRPr lang="fr-FR"/>
          </a:p>
          <a:p>
            <a:endParaRPr lang="he-IL"/>
          </a:p>
          <a:p>
            <a:endParaRPr lang="fr-FR"/>
          </a:p>
        </p:txBody>
      </p:sp>
      <p:pic>
        <p:nvPicPr>
          <p:cNvPr id="31754" name="Picture 10" descr="IMG_001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352800"/>
            <a:ext cx="4191000" cy="3144838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e-IL">
                <a:solidFill>
                  <a:srgbClr val="00FF00"/>
                </a:solidFill>
              </a:rPr>
              <a:t>שיווי משקל</a:t>
            </a:r>
            <a:endParaRPr lang="fr-FR">
              <a:solidFill>
                <a:srgbClr val="00FF00"/>
              </a:solidFill>
            </a:endParaRPr>
          </a:p>
        </p:txBody>
      </p:sp>
      <p:pic>
        <p:nvPicPr>
          <p:cNvPr id="65540" name="Picture 4" descr="IMG_001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724400" cy="3543300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3" name="Picture 7" descr="IMG_001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95400"/>
            <a:ext cx="4419600" cy="3314700"/>
          </a:xfrm>
          <a:noFill/>
          <a:ln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676400" y="2286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Virtual reality</a:t>
            </a:r>
            <a:r>
              <a:rPr lang="he-IL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מציאות מדומה</a:t>
            </a:r>
            <a:endParaRPr lang="fr-FR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68613" name="Itamar virtual reality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280" fill="hold"/>
                                        <p:tgtEl>
                                          <p:spTgt spid="68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86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KIF_029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28700"/>
            <a:ext cx="5334000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838200"/>
            <a:ext cx="4191000" cy="54451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he-IL"/>
              <a:t>הורדת וספיגת דימום</a:t>
            </a:r>
          </a:p>
          <a:p>
            <a:pPr>
              <a:lnSpc>
                <a:spcPct val="90000"/>
              </a:lnSpc>
            </a:pPr>
            <a:r>
              <a:rPr lang="he-IL"/>
              <a:t>הפעלת השריר והנעת המפרק לאחר דימום</a:t>
            </a:r>
          </a:p>
          <a:p>
            <a:pPr>
              <a:lnSpc>
                <a:spcPct val="90000"/>
              </a:lnSpc>
            </a:pPr>
            <a:r>
              <a:rPr lang="he-IL"/>
              <a:t>הורדת סינוביטוס</a:t>
            </a:r>
          </a:p>
          <a:p>
            <a:pPr>
              <a:lnSpc>
                <a:spcPct val="90000"/>
              </a:lnSpc>
            </a:pPr>
            <a:r>
              <a:rPr lang="he-IL"/>
              <a:t>שיפור טווחי תנועה</a:t>
            </a:r>
          </a:p>
          <a:p>
            <a:pPr>
              <a:lnSpc>
                <a:spcPct val="90000"/>
              </a:lnSpc>
            </a:pPr>
            <a:r>
              <a:rPr lang="he-IL"/>
              <a:t>חיזוק שרירים</a:t>
            </a:r>
          </a:p>
          <a:p>
            <a:pPr>
              <a:lnSpc>
                <a:spcPct val="90000"/>
              </a:lnSpc>
            </a:pPr>
            <a:r>
              <a:rPr lang="he-IL"/>
              <a:t>שיפור שיווי משקל</a:t>
            </a:r>
          </a:p>
          <a:p>
            <a:pPr>
              <a:lnSpc>
                <a:spcPct val="90000"/>
              </a:lnSpc>
            </a:pPr>
            <a:r>
              <a:rPr lang="he-IL" b="1">
                <a:solidFill>
                  <a:srgbClr val="00FF00"/>
                </a:solidFill>
              </a:rPr>
              <a:t>שיפור הליכה</a:t>
            </a:r>
          </a:p>
          <a:p>
            <a:pPr>
              <a:lnSpc>
                <a:spcPct val="90000"/>
              </a:lnSpc>
            </a:pPr>
            <a:r>
              <a:rPr lang="he-IL"/>
              <a:t>חזרה לתפקוד לאחר ניתוח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/>
          </a:p>
          <a:p>
            <a:pPr>
              <a:lnSpc>
                <a:spcPct val="90000"/>
              </a:lnSpc>
            </a:pPr>
            <a:endParaRPr lang="he-IL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fr-FR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609600"/>
            <a:ext cx="4648200" cy="6019800"/>
          </a:xfrm>
          <a:noFill/>
          <a:ln/>
        </p:spPr>
        <p:txBody>
          <a:bodyPr/>
          <a:lstStyle/>
          <a:p>
            <a:r>
              <a:rPr lang="he-IL"/>
              <a:t>הורדת וספיגת דימום</a:t>
            </a:r>
          </a:p>
          <a:p>
            <a:r>
              <a:rPr lang="he-IL"/>
              <a:t>הפעלת השריר והנעת המפרק לאחר דימום</a:t>
            </a:r>
          </a:p>
          <a:p>
            <a:r>
              <a:rPr lang="he-IL"/>
              <a:t>הורדת סינוביטוס</a:t>
            </a:r>
          </a:p>
          <a:p>
            <a:r>
              <a:rPr lang="he-IL"/>
              <a:t>שיפור טווחי תנועה</a:t>
            </a:r>
          </a:p>
          <a:p>
            <a:r>
              <a:rPr lang="he-IL"/>
              <a:t>חיזוק שרירים</a:t>
            </a:r>
          </a:p>
          <a:p>
            <a:r>
              <a:rPr lang="he-IL"/>
              <a:t>שיפור שיווי משקל</a:t>
            </a:r>
          </a:p>
          <a:p>
            <a:r>
              <a:rPr lang="he-IL"/>
              <a:t>שיפור הליכה</a:t>
            </a:r>
          </a:p>
          <a:p>
            <a:r>
              <a:rPr lang="he-IL" b="1">
                <a:solidFill>
                  <a:srgbClr val="00FF00"/>
                </a:solidFill>
              </a:rPr>
              <a:t>חזרה לתפקוד לאחר ניתוח</a:t>
            </a:r>
          </a:p>
          <a:p>
            <a:endParaRPr lang="fr-FR"/>
          </a:p>
          <a:p>
            <a:endParaRPr lang="he-IL"/>
          </a:p>
          <a:p>
            <a:endParaRPr lang="fr-FR">
              <a:solidFill>
                <a:schemeClr val="hlink"/>
              </a:solidFill>
            </a:endParaRPr>
          </a:p>
        </p:txBody>
      </p:sp>
      <p:pic>
        <p:nvPicPr>
          <p:cNvPr id="69640" name="natan after the op.WMV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6781800" cy="50863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4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4419600" y="304800"/>
            <a:ext cx="4238625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he-IL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רק להזכירכם....</a:t>
            </a: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auto">
          <a:xfrm>
            <a:off x="152400" y="685800"/>
            <a:ext cx="4686300" cy="18129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he-IL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פזיותרפיה זה לא:</a:t>
            </a:r>
          </a:p>
        </p:txBody>
      </p:sp>
      <p:pic>
        <p:nvPicPr>
          <p:cNvPr id="86025" name="Picture 9" descr="MCj03499880000[1]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3962400"/>
            <a:ext cx="1812925" cy="1379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5791200" y="2667000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5400">
                <a:solidFill>
                  <a:srgbClr val="FFFF00"/>
                </a:solidFill>
              </a:rPr>
              <a:t>לטלפון</a:t>
            </a:r>
            <a:endParaRPr lang="fr-FR" sz="5400">
              <a:solidFill>
                <a:srgbClr val="FFFF00"/>
              </a:solidFill>
            </a:endParaRPr>
          </a:p>
        </p:txBody>
      </p:sp>
      <p:pic>
        <p:nvPicPr>
          <p:cNvPr id="86027" name="Picture 11" descr="MCj02543540000[1]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962400"/>
            <a:ext cx="1827213" cy="1560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762000" y="2971800"/>
            <a:ext cx="31988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5400">
                <a:solidFill>
                  <a:srgbClr val="FFFF00"/>
                </a:solidFill>
              </a:rPr>
              <a:t>לשלט רחוק</a:t>
            </a:r>
            <a:endParaRPr lang="fr-FR" sz="5400">
              <a:solidFill>
                <a:srgbClr val="FFFF00"/>
              </a:solidFill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4800600" y="2819400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e-IL" sz="6000">
                <a:solidFill>
                  <a:srgbClr val="F40C28"/>
                </a:solidFill>
              </a:rPr>
              <a:t>ולא</a:t>
            </a:r>
            <a:endParaRPr lang="fr-FR" sz="6000">
              <a:solidFill>
                <a:srgbClr val="F40C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763000" cy="5216525"/>
          </a:xfrm>
        </p:spPr>
        <p:txBody>
          <a:bodyPr/>
          <a:lstStyle/>
          <a:p>
            <a:r>
              <a:rPr lang="he-IL" sz="4000">
                <a:solidFill>
                  <a:srgbClr val="F40C28"/>
                </a:solidFill>
              </a:rPr>
              <a:t>1) לצלצל לקבוע תור      530-2106   </a:t>
            </a:r>
          </a:p>
          <a:p>
            <a:endParaRPr lang="he-IL" sz="4000">
              <a:solidFill>
                <a:srgbClr val="F40C28"/>
              </a:solidFill>
            </a:endParaRPr>
          </a:p>
          <a:p>
            <a:r>
              <a:rPr lang="he-IL" sz="4000">
                <a:solidFill>
                  <a:srgbClr val="F40C28"/>
                </a:solidFill>
              </a:rPr>
              <a:t>2) לגשת למזכירות להביא תיק ולהרשם</a:t>
            </a:r>
          </a:p>
          <a:p>
            <a:endParaRPr lang="he-IL" sz="4000">
              <a:solidFill>
                <a:srgbClr val="F40C28"/>
              </a:solidFill>
            </a:endParaRPr>
          </a:p>
          <a:p>
            <a:r>
              <a:rPr lang="he-IL" sz="4000">
                <a:solidFill>
                  <a:srgbClr val="F40C28"/>
                </a:solidFill>
              </a:rPr>
              <a:t>3) להביא מכנסיים קצרים והרבה אנרגיה</a:t>
            </a:r>
          </a:p>
          <a:p>
            <a:endParaRPr lang="he-IL" sz="4000">
              <a:solidFill>
                <a:srgbClr val="F40C28"/>
              </a:solidFill>
            </a:endParaRPr>
          </a:p>
          <a:p>
            <a:pPr>
              <a:buFont typeface="Wingdings" pitchFamily="2" charset="2"/>
              <a:buNone/>
            </a:pPr>
            <a:endParaRPr lang="fr-FR" sz="4000">
              <a:solidFill>
                <a:srgbClr val="F40C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1447800" y="685800"/>
            <a:ext cx="72390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אז אל תשכחו...עברנו לקומה 2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73152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 spc="720"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ונשמח לראות אתכם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r>
              <a:rPr lang="he-IL"/>
              <a:t>כמה שאלות בשביל הקהל:</a:t>
            </a:r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30725"/>
          </a:xfrm>
        </p:spPr>
        <p:txBody>
          <a:bodyPr/>
          <a:lstStyle/>
          <a:p>
            <a:r>
              <a:rPr lang="he-IL" sz="4000">
                <a:solidFill>
                  <a:srgbClr val="FF0000"/>
                </a:solidFill>
              </a:rPr>
              <a:t>למי מיועד פיזיותרפיה ?</a:t>
            </a:r>
          </a:p>
          <a:p>
            <a:pPr>
              <a:buFont typeface="Wingdings" pitchFamily="2" charset="2"/>
              <a:buNone/>
            </a:pPr>
            <a:endParaRPr lang="he-IL" sz="4000"/>
          </a:p>
          <a:p>
            <a:r>
              <a:rPr lang="he-IL" sz="4000">
                <a:solidFill>
                  <a:srgbClr val="00FF00"/>
                </a:solidFill>
              </a:rPr>
              <a:t>למה צריכים פיזיו ?</a:t>
            </a:r>
          </a:p>
          <a:p>
            <a:endParaRPr lang="he-IL" sz="4000">
              <a:solidFill>
                <a:schemeClr val="bg2"/>
              </a:solidFill>
            </a:endParaRPr>
          </a:p>
          <a:p>
            <a:r>
              <a:rPr lang="he-IL" sz="4000">
                <a:solidFill>
                  <a:srgbClr val="FF33CC"/>
                </a:solidFill>
              </a:rPr>
              <a:t>מתי צריכים פיזיו ?</a:t>
            </a:r>
          </a:p>
          <a:p>
            <a:endParaRPr lang="he-IL" sz="4000"/>
          </a:p>
          <a:p>
            <a:r>
              <a:rPr lang="he-IL" sz="4000">
                <a:solidFill>
                  <a:srgbClr val="F40C28"/>
                </a:solidFill>
              </a:rPr>
              <a:t>כמה צריכים פיזיו ?</a:t>
            </a:r>
          </a:p>
          <a:p>
            <a:endParaRPr lang="he-IL" sz="4000">
              <a:solidFill>
                <a:srgbClr val="E65E1A"/>
              </a:solidFill>
            </a:endParaRPr>
          </a:p>
          <a:p>
            <a:endParaRPr lang="fr-FR" sz="4000">
              <a:solidFill>
                <a:srgbClr val="99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810000" y="1066800"/>
            <a:ext cx="4191000" cy="2689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תודה רבה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r>
              <a:rPr lang="he-IL">
                <a:solidFill>
                  <a:srgbClr val="F40C28"/>
                </a:solidFill>
              </a:rPr>
              <a:t>למי מיועד פיזיותרפיה ?</a:t>
            </a:r>
            <a:endParaRPr lang="fr-FR">
              <a:solidFill>
                <a:srgbClr val="F40C28"/>
              </a:solidFill>
            </a:endParaRPr>
          </a:p>
        </p:txBody>
      </p:sp>
      <p:pic>
        <p:nvPicPr>
          <p:cNvPr id="28676" name="Picture 4" descr="MCj02986850000[1]"/>
          <p:cNvPicPr>
            <a:picLocks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457200"/>
            <a:ext cx="2644775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8" name="Picture 6" descr="MCj0229927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75088"/>
            <a:ext cx="2954338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MCj029579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760663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MCj0231020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616325"/>
            <a:ext cx="2598738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he-IL">
                <a:solidFill>
                  <a:srgbClr val="F40C28"/>
                </a:solidFill>
              </a:rPr>
              <a:t>אז באמת למי מיועד פיזיו ?</a:t>
            </a:r>
            <a:endParaRPr lang="fr-FR">
              <a:solidFill>
                <a:srgbClr val="F40C28"/>
              </a:solidFill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962400" y="990600"/>
            <a:ext cx="4724400" cy="5140325"/>
          </a:xfrm>
          <a:ln>
            <a:solidFill>
              <a:srgbClr val="F40C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/>
              <a:t>דימום מפרקי או שרירי </a:t>
            </a:r>
            <a:r>
              <a:rPr lang="he-IL">
                <a:latin typeface="Arial"/>
              </a:rPr>
              <a:t>–גם</a:t>
            </a:r>
            <a:r>
              <a:rPr lang="he-IL"/>
              <a:t> מניעתי</a:t>
            </a:r>
          </a:p>
          <a:p>
            <a:r>
              <a:rPr lang="he-IL"/>
              <a:t>סינוביטוס (נפיחות) </a:t>
            </a:r>
          </a:p>
          <a:p>
            <a:r>
              <a:rPr lang="he-IL"/>
              <a:t>כאב כרוני במפרק</a:t>
            </a:r>
          </a:p>
          <a:p>
            <a:r>
              <a:rPr lang="he-IL"/>
              <a:t>קושי להתנועע ירידה כללית במצב</a:t>
            </a:r>
          </a:p>
          <a:p>
            <a:r>
              <a:rPr lang="he-IL"/>
              <a:t>לפני ניתוח</a:t>
            </a:r>
          </a:p>
          <a:p>
            <a:r>
              <a:rPr lang="he-IL"/>
              <a:t>אחרי ניתוח</a:t>
            </a:r>
          </a:p>
          <a:p>
            <a:r>
              <a:rPr lang="he-IL"/>
              <a:t>הגיע לשיפור ורוצה לשמור</a:t>
            </a:r>
            <a:endParaRPr lang="fr-FR"/>
          </a:p>
        </p:txBody>
      </p:sp>
      <p:graphicFrame>
        <p:nvGraphicFramePr>
          <p:cNvPr id="29714" name="Object 18"/>
          <p:cNvGraphicFramePr>
            <a:graphicFrameLocks noChangeAspect="1"/>
          </p:cNvGraphicFramePr>
          <p:nvPr>
            <p:ph sz="quarter" idx="2"/>
          </p:nvPr>
        </p:nvGraphicFramePr>
        <p:xfrm>
          <a:off x="466725" y="3941763"/>
          <a:ext cx="4017963" cy="218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תרשים" r:id="rId3" imgW="4038564" imgH="2200297" progId="MSGraph.Chart.8">
                  <p:embed followColorScheme="full"/>
                </p:oleObj>
              </mc:Choice>
              <mc:Fallback>
                <p:oleObj name="תרשים" r:id="rId3" imgW="4038564" imgH="2200297" progId="MSGraph.Chart.8">
                  <p:embed followColorScheme="full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3941763"/>
                        <a:ext cx="4017963" cy="218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21" name="Picture 25" descr="MCj03565450000[1]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3521075" cy="3810000"/>
          </a:xfrm>
          <a:noFill/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457200"/>
            <a:ext cx="4724400" cy="5749925"/>
          </a:xfrm>
          <a:noFill/>
          <a:ln>
            <a:solidFill>
              <a:srgbClr val="F40C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 b="1">
                <a:solidFill>
                  <a:schemeClr val="hlink"/>
                </a:solidFill>
              </a:rPr>
              <a:t>דימום תוך מפרקי או שרירי- גם מניעתי</a:t>
            </a:r>
          </a:p>
          <a:p>
            <a:r>
              <a:rPr lang="he-IL"/>
              <a:t>סינוביטוס (נפיחות) </a:t>
            </a:r>
          </a:p>
          <a:p>
            <a:r>
              <a:rPr lang="he-IL"/>
              <a:t>כאב כרוני במפרק</a:t>
            </a:r>
          </a:p>
          <a:p>
            <a:r>
              <a:rPr lang="he-IL"/>
              <a:t>קושי להתנועע וירידה כללית במצב</a:t>
            </a:r>
          </a:p>
          <a:p>
            <a:r>
              <a:rPr lang="he-IL"/>
              <a:t>לפני ניתוח</a:t>
            </a:r>
          </a:p>
          <a:p>
            <a:r>
              <a:rPr lang="he-IL"/>
              <a:t>אחרי ניתוח</a:t>
            </a:r>
          </a:p>
          <a:p>
            <a:r>
              <a:rPr lang="he-IL"/>
              <a:t>הגיע לשיפור ורוצה לשמור</a:t>
            </a:r>
            <a:endParaRPr lang="fr-FR"/>
          </a:p>
        </p:txBody>
      </p:sp>
      <p:pic>
        <p:nvPicPr>
          <p:cNvPr id="47112" name="Picture 8" descr="ht2_1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125" y="838200"/>
            <a:ext cx="4287838" cy="5486400"/>
          </a:xfrm>
          <a:noFill/>
          <a:ln>
            <a:solidFill>
              <a:srgbClr val="E9F2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457200"/>
            <a:ext cx="4724400" cy="5673725"/>
          </a:xfrm>
          <a:noFill/>
          <a:ln>
            <a:solidFill>
              <a:srgbClr val="F40C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/>
              <a:t>דימום תוך מפרקי או שרירי</a:t>
            </a:r>
          </a:p>
          <a:p>
            <a:r>
              <a:rPr lang="he-IL" b="1">
                <a:solidFill>
                  <a:schemeClr val="hlink"/>
                </a:solidFill>
              </a:rPr>
              <a:t>סינוביטוס (נפיחות)</a:t>
            </a:r>
            <a:r>
              <a:rPr lang="he-IL">
                <a:solidFill>
                  <a:schemeClr val="hlink"/>
                </a:solidFill>
              </a:rPr>
              <a:t> </a:t>
            </a:r>
          </a:p>
          <a:p>
            <a:r>
              <a:rPr lang="he-IL"/>
              <a:t>כאב כרוני במפרק</a:t>
            </a:r>
          </a:p>
          <a:p>
            <a:r>
              <a:rPr lang="he-IL"/>
              <a:t>קושי להתנועע ירידה כללית במצב</a:t>
            </a:r>
          </a:p>
          <a:p>
            <a:r>
              <a:rPr lang="he-IL"/>
              <a:t>לפני ניתוח</a:t>
            </a:r>
          </a:p>
          <a:p>
            <a:r>
              <a:rPr lang="he-IL"/>
              <a:t>אחרי ניתוח</a:t>
            </a:r>
          </a:p>
          <a:p>
            <a:r>
              <a:rPr lang="he-IL"/>
              <a:t>הגיע לשיפור ורוצה לשמור</a:t>
            </a:r>
            <a:endParaRPr lang="fr-FR"/>
          </a:p>
        </p:txBody>
      </p:sp>
      <p:pic>
        <p:nvPicPr>
          <p:cNvPr id="49160" name="Picture 8" descr="0001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066800"/>
            <a:ext cx="5105400" cy="340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457200"/>
            <a:ext cx="4800600" cy="6130925"/>
          </a:xfrm>
          <a:noFill/>
          <a:ln>
            <a:solidFill>
              <a:srgbClr val="F40C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/>
              <a:t>דימום תוך מפרקי או שרירי</a:t>
            </a:r>
          </a:p>
          <a:p>
            <a:r>
              <a:rPr lang="he-IL"/>
              <a:t>סינוביטוס (נפיחות) </a:t>
            </a:r>
          </a:p>
          <a:p>
            <a:r>
              <a:rPr lang="he-IL" b="1">
                <a:solidFill>
                  <a:schemeClr val="hlink"/>
                </a:solidFill>
              </a:rPr>
              <a:t>כאב כרוני במפרק</a:t>
            </a:r>
          </a:p>
          <a:p>
            <a:r>
              <a:rPr lang="he-IL"/>
              <a:t>קושי להתנועע וירידה כללית במצב</a:t>
            </a:r>
          </a:p>
          <a:p>
            <a:r>
              <a:rPr lang="he-IL"/>
              <a:t>לפני ניתוח</a:t>
            </a:r>
          </a:p>
          <a:p>
            <a:r>
              <a:rPr lang="he-IL"/>
              <a:t>אחרי ניתוח</a:t>
            </a:r>
          </a:p>
          <a:p>
            <a:r>
              <a:rPr lang="he-IL"/>
              <a:t>הגיע לשיפור ורוצה לשמור</a:t>
            </a:r>
            <a:endParaRPr lang="fr-FR"/>
          </a:p>
        </p:txBody>
      </p:sp>
      <p:pic>
        <p:nvPicPr>
          <p:cNvPr id="51208" name="Picture 8" descr="MCj02320490000[1]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3270250" cy="3579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KIF_029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50813"/>
            <a:ext cx="4038600" cy="3028950"/>
          </a:xfrm>
          <a:noFill/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343400" y="304800"/>
            <a:ext cx="4800600" cy="6172200"/>
          </a:xfrm>
          <a:noFill/>
          <a:ln>
            <a:solidFill>
              <a:srgbClr val="F40C28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e-IL"/>
              <a:t>דימום תוך מפרקי או שרירי</a:t>
            </a:r>
          </a:p>
          <a:p>
            <a:r>
              <a:rPr lang="he-IL"/>
              <a:t>סינוביטוס (נפיחות) </a:t>
            </a:r>
          </a:p>
          <a:p>
            <a:r>
              <a:rPr lang="he-IL"/>
              <a:t>כאב כרוני במפרק</a:t>
            </a:r>
          </a:p>
          <a:p>
            <a:r>
              <a:rPr lang="he-IL" b="1">
                <a:solidFill>
                  <a:schemeClr val="hlink"/>
                </a:solidFill>
              </a:rPr>
              <a:t>קושי להתנועע וירידה כללית במצב</a:t>
            </a:r>
          </a:p>
          <a:p>
            <a:r>
              <a:rPr lang="he-IL"/>
              <a:t>לפני ניתוח</a:t>
            </a:r>
          </a:p>
          <a:p>
            <a:r>
              <a:rPr lang="he-IL"/>
              <a:t>אחרי ניתוח</a:t>
            </a:r>
          </a:p>
          <a:p>
            <a:r>
              <a:rPr lang="he-IL"/>
              <a:t>הגיע לשיפור ורוצה לשמור</a:t>
            </a:r>
            <a:endParaRPr lang="fr-FR"/>
          </a:p>
        </p:txBody>
      </p:sp>
      <p:pic>
        <p:nvPicPr>
          <p:cNvPr id="55305" name="Picture 9" descr="KIF_029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276600"/>
            <a:ext cx="4011613" cy="3008313"/>
          </a:xfrm>
          <a:noFill/>
          <a:ln>
            <a:solidFill>
              <a:srgbClr val="F40C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1173</TotalTime>
  <Words>513</Words>
  <Application>Microsoft Office PowerPoint</Application>
  <PresentationFormat>On-screen Show (4:3)</PresentationFormat>
  <Paragraphs>178</Paragraphs>
  <Slides>30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Times New Roman</vt:lpstr>
      <vt:lpstr>Verdana</vt:lpstr>
      <vt:lpstr>Wingdings</vt:lpstr>
      <vt:lpstr>Cliff</vt:lpstr>
      <vt:lpstr>תרשים של Microsoft Graph</vt:lpstr>
      <vt:lpstr>PowerPoint Presentation</vt:lpstr>
      <vt:lpstr>PowerPoint Presentation</vt:lpstr>
      <vt:lpstr>כמה שאלות בשביל הקהל:</vt:lpstr>
      <vt:lpstr>למי מיועד פיזיותרפיה ?</vt:lpstr>
      <vt:lpstr>אז באמת למי מיועד פיזיו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טיפול לדימום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שיווי משקל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Moshe Tiktinsky</dc:creator>
  <cp:lastModifiedBy>אלי וישניצר</cp:lastModifiedBy>
  <cp:revision>43</cp:revision>
  <dcterms:created xsi:type="dcterms:W3CDTF">2006-08-22T05:12:29Z</dcterms:created>
  <dcterms:modified xsi:type="dcterms:W3CDTF">2013-01-27T18:16:59Z</dcterms:modified>
</cp:coreProperties>
</file>