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8" r:id="rId1"/>
  </p:sldMasterIdLst>
  <p:notesMasterIdLst>
    <p:notesMasterId r:id="rId24"/>
  </p:notesMasterIdLst>
  <p:handoutMasterIdLst>
    <p:handoutMasterId r:id="rId25"/>
  </p:handoutMasterIdLst>
  <p:sldIdLst>
    <p:sldId id="354" r:id="rId2"/>
    <p:sldId id="422" r:id="rId3"/>
    <p:sldId id="375" r:id="rId4"/>
    <p:sldId id="437" r:id="rId5"/>
    <p:sldId id="438" r:id="rId6"/>
    <p:sldId id="439" r:id="rId7"/>
    <p:sldId id="440" r:id="rId8"/>
    <p:sldId id="441" r:id="rId9"/>
    <p:sldId id="442" r:id="rId10"/>
    <p:sldId id="443" r:id="rId11"/>
    <p:sldId id="445" r:id="rId12"/>
    <p:sldId id="356" r:id="rId13"/>
    <p:sldId id="433" r:id="rId14"/>
    <p:sldId id="446" r:id="rId15"/>
    <p:sldId id="448" r:id="rId16"/>
    <p:sldId id="450" r:id="rId17"/>
    <p:sldId id="451" r:id="rId18"/>
    <p:sldId id="355" r:id="rId19"/>
    <p:sldId id="452" r:id="rId20"/>
    <p:sldId id="364" r:id="rId21"/>
    <p:sldId id="367" r:id="rId22"/>
    <p:sldId id="368" r:id="rId23"/>
  </p:sldIdLst>
  <p:sldSz cx="10287000" cy="6858000" type="35mm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bg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852" autoAdjust="0"/>
    <p:restoredTop sz="94728" autoAdjust="0"/>
  </p:normalViewPr>
  <p:slideViewPr>
    <p:cSldViewPr>
      <p:cViewPr>
        <p:scale>
          <a:sx n="50" d="100"/>
          <a:sy n="50" d="100"/>
        </p:scale>
        <p:origin x="-1584" y="-187"/>
      </p:cViewPr>
      <p:guideLst>
        <p:guide orient="horz" pos="2160"/>
        <p:guide pos="3288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554" y="-96"/>
      </p:cViewPr>
      <p:guideLst>
        <p:guide orient="horz" pos="3070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b="1" i="1" u="sng">
                <a:solidFill>
                  <a:schemeClr val="hlink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b="1" i="1" u="sng">
                <a:solidFill>
                  <a:schemeClr val="hlink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51950"/>
            <a:ext cx="2970213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b="1" i="1" u="sng">
                <a:solidFill>
                  <a:schemeClr val="hlink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51950"/>
            <a:ext cx="2970212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b="1" i="1" u="sng">
                <a:solidFill>
                  <a:schemeClr val="hlink"/>
                </a:solidFill>
              </a:defRPr>
            </a:lvl1pPr>
          </a:lstStyle>
          <a:p>
            <a:fld id="{38CFE673-3438-4EBD-93AB-59EE54768A0A}" type="slidenum">
              <a:rPr lang="he-IL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63280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07496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696913" y="728663"/>
            <a:ext cx="5461000" cy="36417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13275"/>
            <a:ext cx="5026025" cy="43703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696913" y="728663"/>
            <a:ext cx="5461000" cy="3641725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613275"/>
            <a:ext cx="5026025" cy="437038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2258" name="Group 2"/>
          <p:cNvGrpSpPr>
            <a:grpSpLocks/>
          </p:cNvGrpSpPr>
          <p:nvPr/>
        </p:nvGrpSpPr>
        <p:grpSpPr bwMode="auto">
          <a:xfrm>
            <a:off x="0" y="6350"/>
            <a:ext cx="10285413" cy="6851650"/>
            <a:chOff x="0" y="4"/>
            <a:chExt cx="5758" cy="4316"/>
          </a:xfrm>
        </p:grpSpPr>
        <p:grpSp>
          <p:nvGrpSpPr>
            <p:cNvPr id="352259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352260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2261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</p:grpSp>
        <p:sp>
          <p:nvSpPr>
            <p:cNvPr id="352262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>
                <a:gd name="T0" fmla="*/ 0 w 12"/>
                <a:gd name="T1" fmla="*/ 0 h 420"/>
                <a:gd name="T2" fmla="*/ 0 w 12"/>
                <a:gd name="T3" fmla="*/ 420 h 420"/>
                <a:gd name="T4" fmla="*/ 12 w 12"/>
                <a:gd name="T5" fmla="*/ 420 h 420"/>
                <a:gd name="T6" fmla="*/ 12 w 12"/>
                <a:gd name="T7" fmla="*/ 0 h 420"/>
                <a:gd name="T8" fmla="*/ 0 w 12"/>
                <a:gd name="T9" fmla="*/ 0 h 420"/>
                <a:gd name="T10" fmla="*/ 0 w 12"/>
                <a:gd name="T11" fmla="*/ 0 h 4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52263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52264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grpSp>
          <p:nvGrpSpPr>
            <p:cNvPr id="352265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352266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2267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2268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2269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2270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2271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</p:grpSp>
      </p:grpSp>
      <p:sp>
        <p:nvSpPr>
          <p:cNvPr id="3522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200150" y="1997075"/>
            <a:ext cx="7972425" cy="1431925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he-IL" noProof="0" smtClean="0"/>
              <a:t>לחץ כדי לערוך סגנון כותרת של תבנית בסיס</a:t>
            </a:r>
          </a:p>
        </p:txBody>
      </p:sp>
      <p:sp>
        <p:nvSpPr>
          <p:cNvPr id="3522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200150" y="3886200"/>
            <a:ext cx="72009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he-IL" noProof="0" smtClean="0"/>
              <a:t>לחץ כדי לערוך סגנון כותרת משנה של תבנית בסיס</a:t>
            </a:r>
          </a:p>
        </p:txBody>
      </p:sp>
      <p:sp>
        <p:nvSpPr>
          <p:cNvPr id="352274" name="Rectangle 1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2275" name="Rectangle 19"/>
          <p:cNvSpPr>
            <a:spLocks noGrp="1" noChangeArrowheads="1"/>
          </p:cNvSpPr>
          <p:nvPr>
            <p:ph type="ftr" sz="quarter" idx="3"/>
          </p:nvPr>
        </p:nvSpPr>
        <p:spPr>
          <a:xfrm>
            <a:off x="3771900" y="6248400"/>
            <a:ext cx="325755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52276" name="Rectangle 2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81E6CD0-F0E8-4D31-AF02-A76EBFA9902A}" type="slidenum">
              <a:rPr lang="he-IL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AE06B-1944-45E5-9A5A-D552FBF779BB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40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66025" y="304800"/>
            <a:ext cx="21209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00150" y="304800"/>
            <a:ext cx="6213475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3B828-6330-4ECA-B036-8728A8F171F6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74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0150" y="304800"/>
            <a:ext cx="8486775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200150" y="1981200"/>
            <a:ext cx="8486775" cy="4114800"/>
          </a:xfrm>
        </p:spPr>
        <p:txBody>
          <a:bodyPr/>
          <a:lstStyle/>
          <a:p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00150" y="6248400"/>
            <a:ext cx="2143125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57625" y="6248400"/>
            <a:ext cx="3257550" cy="457200"/>
          </a:xfrm>
        </p:spPr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2143125" cy="457200"/>
          </a:xfrm>
        </p:spPr>
        <p:txBody>
          <a:bodyPr/>
          <a:lstStyle>
            <a:lvl1pPr>
              <a:defRPr/>
            </a:lvl1pPr>
          </a:lstStyle>
          <a:p>
            <a:fld id="{78577DE6-3E21-401B-8D81-1605DDFE211E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825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13EA5-96D2-45B3-8C86-EEA3D675A559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558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39BD1-B1A7-46EC-8ACD-3BD0A940B419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875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0150" y="1981200"/>
            <a:ext cx="41671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19738" y="1981200"/>
            <a:ext cx="41671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AA88E9-F200-44D2-9478-D8402658C7A4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617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B815F-1F50-46AE-AA0D-FEF6B05C107A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322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85C30C-2B99-4C86-B8FE-662BE22A0306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859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25505C-3F07-4F4B-A968-BF384E258875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0460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83825-CD10-4308-B079-5EE94F9E222D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70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746231-445D-429B-BE1F-D1485662DFC9}" type="slidenum">
              <a:rPr lang="he-IL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05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1234" name="Group 2"/>
          <p:cNvGrpSpPr>
            <a:grpSpLocks/>
          </p:cNvGrpSpPr>
          <p:nvPr/>
        </p:nvGrpSpPr>
        <p:grpSpPr bwMode="auto">
          <a:xfrm>
            <a:off x="0" y="6350"/>
            <a:ext cx="10285413" cy="6851650"/>
            <a:chOff x="0" y="4"/>
            <a:chExt cx="5758" cy="4316"/>
          </a:xfrm>
        </p:grpSpPr>
        <p:sp>
          <p:nvSpPr>
            <p:cNvPr id="351235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sp>
          <p:nvSpPr>
            <p:cNvPr id="351236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e-IL"/>
            </a:p>
          </p:txBody>
        </p:sp>
        <p:grpSp>
          <p:nvGrpSpPr>
            <p:cNvPr id="351237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51238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1239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1240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1241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1242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12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>
                  <a:gd name="T0" fmla="*/ 0 w 12"/>
                  <a:gd name="T1" fmla="*/ 0 h 420"/>
                  <a:gd name="T2" fmla="*/ 0 w 12"/>
                  <a:gd name="T3" fmla="*/ 420 h 420"/>
                  <a:gd name="T4" fmla="*/ 12 w 12"/>
                  <a:gd name="T5" fmla="*/ 420 h 420"/>
                  <a:gd name="T6" fmla="*/ 12 w 12"/>
                  <a:gd name="T7" fmla="*/ 0 h 420"/>
                  <a:gd name="T8" fmla="*/ 0 w 12"/>
                  <a:gd name="T9" fmla="*/ 0 h 420"/>
                  <a:gd name="T10" fmla="*/ 0 w 12"/>
                  <a:gd name="T11" fmla="*/ 0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1244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1245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  <p:sp>
            <p:nvSpPr>
              <p:cNvPr id="3512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>
                  <a:gd name="T0" fmla="*/ 0 w 418"/>
                  <a:gd name="T1" fmla="*/ 0 h 12"/>
                  <a:gd name="T2" fmla="*/ 0 w 418"/>
                  <a:gd name="T3" fmla="*/ 12 h 12"/>
                  <a:gd name="T4" fmla="*/ 418 w 418"/>
                  <a:gd name="T5" fmla="*/ 12 h 12"/>
                  <a:gd name="T6" fmla="*/ 418 w 418"/>
                  <a:gd name="T7" fmla="*/ 0 h 12"/>
                  <a:gd name="T8" fmla="*/ 0 w 418"/>
                  <a:gd name="T9" fmla="*/ 0 h 12"/>
                  <a:gd name="T10" fmla="*/ 0 w 418"/>
                  <a:gd name="T1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e-IL"/>
              </a:p>
            </p:txBody>
          </p:sp>
        </p:grpSp>
      </p:grpSp>
      <p:sp>
        <p:nvSpPr>
          <p:cNvPr id="3512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200150" y="304800"/>
            <a:ext cx="84867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סגנון כותרת של תבנית בסיס</a:t>
            </a:r>
          </a:p>
        </p:txBody>
      </p:sp>
      <p:sp>
        <p:nvSpPr>
          <p:cNvPr id="3512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00150" y="1981200"/>
            <a:ext cx="8486775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</a:p>
        </p:txBody>
      </p:sp>
      <p:sp>
        <p:nvSpPr>
          <p:cNvPr id="3512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00150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3512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576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3512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1pPr>
          </a:lstStyle>
          <a:p>
            <a:fld id="{20913D44-E0F7-40D4-9FBB-DC2F3C8E4041}" type="slidenum">
              <a:rPr lang="he-IL"/>
              <a:pPr/>
              <a:t>‹#›</a:t>
            </a:fld>
            <a:endParaRPr lang="fr-F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xStyles>
    <p:titleStyle>
      <a:lvl1pPr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404813"/>
            <a:ext cx="8763000" cy="1439862"/>
          </a:xfrm>
        </p:spPr>
        <p:txBody>
          <a:bodyPr/>
          <a:lstStyle/>
          <a:p>
            <a:pPr algn="ctr"/>
            <a:r>
              <a:rPr lang="he-IL" altLang="en-US"/>
              <a:t>"עלה" - כנס שנתי 2006- אלול תשס”ו</a:t>
            </a:r>
          </a:p>
        </p:txBody>
      </p:sp>
      <p:sp>
        <p:nvSpPr>
          <p:cNvPr id="1966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2971800"/>
            <a:ext cx="7239000" cy="2362200"/>
          </a:xfrm>
        </p:spPr>
        <p:txBody>
          <a:bodyPr/>
          <a:lstStyle/>
          <a:p>
            <a:r>
              <a:rPr lang="he-IL" altLang="en-US" sz="3600"/>
              <a:t>סקירת פעילויות - 2006</a:t>
            </a:r>
          </a:p>
          <a:p>
            <a:r>
              <a:rPr lang="he-IL" altLang="en-US" sz="3600"/>
              <a:t>עם הפנים אל העתיד</a:t>
            </a:r>
          </a:p>
          <a:p>
            <a:r>
              <a:rPr lang="he-IL" altLang="en-US" sz="3600"/>
              <a:t>פרוטוקול האסיפה</a:t>
            </a:r>
          </a:p>
          <a:p>
            <a:endParaRPr lang="he-IL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3524" name="Picture 4" descr="אבנר נושא דברי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57175" y="0"/>
            <a:ext cx="10814050" cy="720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5572" name="Picture 4" descr="אהוד בנא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57175" y="0"/>
            <a:ext cx="10814050" cy="720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/>
              <a:t>פעילויות שבוצעו השנה (תשס”ו)</a:t>
            </a:r>
          </a:p>
        </p:txBody>
      </p:sp>
      <p:sp>
        <p:nvSpPr>
          <p:cNvPr id="21094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he-IL" altLang="en-US"/>
              <a:t>הצגות</a:t>
            </a:r>
          </a:p>
          <a:p>
            <a:pPr>
              <a:buFont typeface="Wingdings" pitchFamily="2" charset="2"/>
              <a:buChar char="q"/>
            </a:pPr>
            <a:r>
              <a:rPr lang="he-IL" altLang="en-US"/>
              <a:t>יום כיף </a:t>
            </a:r>
          </a:p>
          <a:p>
            <a:pPr>
              <a:buFont typeface="Wingdings" pitchFamily="2" charset="2"/>
              <a:buChar char="q"/>
            </a:pPr>
            <a:r>
              <a:rPr lang="he-IL" altLang="en-US"/>
              <a:t>מחנה קיץ בארה"ב</a:t>
            </a:r>
          </a:p>
          <a:p>
            <a:pPr>
              <a:buFont typeface="Wingdings" pitchFamily="2" charset="2"/>
              <a:buNone/>
            </a:pPr>
            <a:endParaRPr lang="he-IL" altLang="en-US"/>
          </a:p>
          <a:p>
            <a:pPr>
              <a:buFont typeface="Wingdings" pitchFamily="2" charset="2"/>
              <a:buNone/>
            </a:pPr>
            <a:endParaRPr lang="he-IL" altLang="en-US"/>
          </a:p>
          <a:p>
            <a:pPr>
              <a:buFont typeface="Wingdings" pitchFamily="2" charset="2"/>
              <a:buNone/>
            </a:pPr>
            <a:endParaRPr lang="he-IL" altLang="en-US"/>
          </a:p>
          <a:p>
            <a:pPr algn="l">
              <a:buFont typeface="Wingdings" pitchFamily="2" charset="2"/>
              <a:buNone/>
            </a:pPr>
            <a:r>
              <a:rPr lang="he-IL" altLang="en-US"/>
              <a:t>כנס שנתי "עלה" 2006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/>
              <a:t>כנס של הארגון הבינלאומי להמופיליה </a:t>
            </a:r>
            <a:r>
              <a:rPr lang="en-US"/>
              <a:t>WFH</a:t>
            </a:r>
          </a:p>
        </p:txBody>
      </p:sp>
      <p:sp>
        <p:nvSpPr>
          <p:cNvPr id="353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  <a:p>
            <a:r>
              <a:rPr lang="he-IL"/>
              <a:t>כנס מקדים לעמותות</a:t>
            </a:r>
          </a:p>
          <a:p>
            <a:r>
              <a:rPr lang="he-IL"/>
              <a:t>כנס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597" name="Picture 5" descr="IMGP21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95575" y="0"/>
            <a:ext cx="51435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44" name="Picture 4" descr="IMGP21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615613" cy="753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692" name="Picture 4" descr="IMGP219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242888"/>
            <a:ext cx="10544175" cy="755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/>
              <a:t>צוות המרכז להמופיליה</a:t>
            </a:r>
            <a:endParaRPr lang="fr-FR"/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  <a:p>
            <a:endParaRPr lang="he-IL"/>
          </a:p>
          <a:p>
            <a:r>
              <a:rPr lang="he-IL"/>
              <a:t>לצוות הסיעוד הצטרפה השנה האחות מרינה.</a:t>
            </a:r>
          </a:p>
          <a:p>
            <a:r>
              <a:rPr lang="he-IL"/>
              <a:t>ד"ר שדן ללזרי חזרה השבוע לצוות המרכז.</a:t>
            </a:r>
          </a:p>
          <a:p>
            <a:r>
              <a:rPr lang="he-IL"/>
              <a:t>ד"ר מודי משגב הצטרף לצוות ההמטולוגים.</a:t>
            </a:r>
          </a:p>
          <a:p>
            <a:pPr>
              <a:buFont typeface="Wingdings" pitchFamily="2" charset="2"/>
              <a:buNone/>
            </a:pPr>
            <a:r>
              <a:rPr lang="he-IL"/>
              <a:t>                       ברכות.</a:t>
            </a:r>
            <a:endParaRPr lang="fr-F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altLang="en-US"/>
              <a:t>עם הפנים אל העתיד</a:t>
            </a:r>
            <a:endParaRPr lang="he-IL" altLang="en-US" sz="2800"/>
          </a:p>
        </p:txBody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27163" y="2595563"/>
            <a:ext cx="8015287" cy="3128962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None/>
            </a:pPr>
            <a:endParaRPr lang="en-US" altLang="en-US" sz="3600" u="sng">
              <a:latin typeface="Arial" pitchFamily="34" charset="0"/>
            </a:endParaRPr>
          </a:p>
          <a:p>
            <a:pPr lvl="2">
              <a:lnSpc>
                <a:spcPct val="90000"/>
              </a:lnSpc>
              <a:buFont typeface="Wingdings" pitchFamily="2" charset="2"/>
              <a:buChar char="q"/>
            </a:pPr>
            <a:r>
              <a:rPr lang="he-IL" altLang="en-US" sz="3200">
                <a:latin typeface="Arial" pitchFamily="34" charset="0"/>
              </a:rPr>
              <a:t> צמיד זיהוי</a:t>
            </a:r>
          </a:p>
          <a:p>
            <a:pPr lvl="2">
              <a:lnSpc>
                <a:spcPct val="90000"/>
              </a:lnSpc>
              <a:buFont typeface="Wingdings" pitchFamily="2" charset="2"/>
              <a:buChar char="q"/>
            </a:pPr>
            <a:r>
              <a:rPr lang="he-IL" altLang="en-US" sz="3200">
                <a:latin typeface="Arial" pitchFamily="34" charset="0"/>
              </a:rPr>
              <a:t> סופשבוע למשפחות גילאי 0-8</a:t>
            </a:r>
          </a:p>
          <a:p>
            <a:pPr lvl="2">
              <a:lnSpc>
                <a:spcPct val="90000"/>
              </a:lnSpc>
              <a:buFont typeface="Wingdings" pitchFamily="2" charset="2"/>
              <a:buChar char="q"/>
            </a:pPr>
            <a:r>
              <a:rPr lang="he-IL" altLang="en-US" sz="3200">
                <a:latin typeface="Arial" pitchFamily="34" charset="0"/>
              </a:rPr>
              <a:t> מפגש בוגרים 17-25</a:t>
            </a:r>
          </a:p>
          <a:p>
            <a:pPr lvl="2">
              <a:lnSpc>
                <a:spcPct val="90000"/>
              </a:lnSpc>
              <a:buFont typeface="Wingdings" pitchFamily="2" charset="2"/>
              <a:buChar char="q"/>
            </a:pPr>
            <a:r>
              <a:rPr lang="he-IL" altLang="en-US" sz="3200">
                <a:latin typeface="Arial" pitchFamily="34" charset="0"/>
              </a:rPr>
              <a:t> ערב התרמה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he-IL" altLang="en-US" sz="3200">
                <a:latin typeface="Arial" pitchFamily="34" charset="0"/>
              </a:rPr>
              <a:t>                             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he-IL" altLang="en-US" sz="3200">
                <a:latin typeface="Arial" pitchFamily="34" charset="0"/>
              </a:rPr>
              <a:t>                              כנס שנתי "עלה" 2006                           </a:t>
            </a:r>
            <a:endParaRPr lang="en-US" altLang="en-US" sz="320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40" name="Rectangle 4"/>
          <p:cNvSpPr>
            <a:spLocks noChangeArrowheads="1"/>
          </p:cNvSpPr>
          <p:nvPr/>
        </p:nvSpPr>
        <p:spPr bwMode="auto">
          <a:xfrm>
            <a:off x="1182688" y="277813"/>
            <a:ext cx="9104312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rtl="1" eaLnBrk="1" hangingPunct="1"/>
            <a:r>
              <a:rPr lang="he-IL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  <a:t/>
            </a:r>
            <a:br>
              <a:rPr lang="he-IL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</a:br>
            <a:r>
              <a:rPr lang="he-IL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  <a:t/>
            </a:r>
            <a:br>
              <a:rPr lang="he-IL" sz="40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</a:br>
            <a:r>
              <a:rPr lang="he-IL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  <a:t/>
            </a:r>
            <a:br>
              <a:rPr lang="he-IL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</a:br>
            <a:r>
              <a:rPr lang="he-IL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  <a:t/>
            </a:r>
            <a:br>
              <a:rPr lang="he-IL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</a:br>
            <a:r>
              <a:rPr lang="he-IL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  <a:t/>
            </a:r>
            <a:br>
              <a:rPr lang="he-IL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</a:br>
            <a:r>
              <a:rPr lang="he-IL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  <a:t/>
            </a:r>
            <a:br>
              <a:rPr lang="he-IL" sz="3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pitchFamily="34" charset="0"/>
              </a:rPr>
            </a:br>
            <a:endParaRPr lang="fr-FR" sz="4000" b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  <p:graphicFrame>
        <p:nvGraphicFramePr>
          <p:cNvPr id="372773" name="Group 37"/>
          <p:cNvGraphicFramePr>
            <a:graphicFrameLocks noGrp="1"/>
          </p:cNvGraphicFramePr>
          <p:nvPr>
            <p:ph idx="1"/>
          </p:nvPr>
        </p:nvGraphicFramePr>
        <p:xfrm>
          <a:off x="1200150" y="1981200"/>
          <a:ext cx="8486775" cy="4114801"/>
        </p:xfrm>
        <a:graphic>
          <a:graphicData uri="http://schemas.openxmlformats.org/drawingml/2006/table">
            <a:tbl>
              <a:tblPr rtl="1"/>
              <a:tblGrid>
                <a:gridCol w="5283200"/>
                <a:gridCol w="1484312"/>
                <a:gridCol w="1719263"/>
              </a:tblGrid>
              <a:tr h="74295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פרטים</a:t>
                      </a:r>
                    </a:p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he-I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2005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אלפי ₪ 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2004</a:t>
                      </a:r>
                    </a:p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אלפי ₪ 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סה"כ הכנסות מוגבלות לשימוש (למטרות מחקר רפואי)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491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777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3100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הוצאות מחקר רפואי 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633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755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הכנסות העמותה שאינן מוגבלות (בעיקר לפעילות שוטפת)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463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685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513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הוצאות שוטפות של העמותה 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411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527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4688"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הכנסות מימון 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48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he-I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  <a:cs typeface="Arial" pitchFamily="34" charset="0"/>
                        </a:rPr>
                        <a:t>93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ahoma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2776" name="Rectangle 4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sz="3600"/>
              <a:t>נתונים עיקריים מתוך הדוחות כספיים לשנה שנסתיימה ביום 31 בדצמבר 2005</a:t>
            </a:r>
            <a:endParaRPr lang="fr-FR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e-IL" altLang="en-US"/>
              <a:t>פעילויות שבוצעו השנה (תשס”ו)</a:t>
            </a:r>
            <a:endParaRPr lang="fr-FR"/>
          </a:p>
        </p:txBody>
      </p:sp>
      <p:sp>
        <p:nvSpPr>
          <p:cNvPr id="296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endParaRPr lang="he-IL" altLang="en-US" sz="3200" u="sng">
              <a:latin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he-IL" altLang="en-US" sz="3200">
                <a:latin typeface="Arial" pitchFamily="34" charset="0"/>
              </a:rPr>
              <a:t>ערב התרמה שנתי</a:t>
            </a:r>
            <a:endParaRPr lang="en-US" altLang="en-US" sz="3200">
              <a:latin typeface="Arial" pitchFamily="34" charset="0"/>
            </a:endParaRPr>
          </a:p>
          <a:p>
            <a:pPr lvl="1">
              <a:buFont typeface="Wingdings" pitchFamily="2" charset="2"/>
              <a:buNone/>
            </a:pPr>
            <a:endParaRPr lang="en-US" altLang="en-US" sz="3200">
              <a:latin typeface="Arial" pitchFamily="34" charset="0"/>
            </a:endParaRPr>
          </a:p>
          <a:p>
            <a:pPr lvl="1">
              <a:buFont typeface="Wingdings" pitchFamily="2" charset="2"/>
              <a:buNone/>
            </a:pPr>
            <a:endParaRPr lang="en-US" altLang="en-US" sz="3200">
              <a:latin typeface="Arial" pitchFamily="34" charset="0"/>
            </a:endParaRPr>
          </a:p>
          <a:p>
            <a:pPr lvl="1">
              <a:buFont typeface="Wingdings" pitchFamily="2" charset="2"/>
              <a:buNone/>
            </a:pPr>
            <a:endParaRPr lang="he-IL" altLang="en-US" sz="3200">
              <a:latin typeface="Arial" pitchFamily="34" charset="0"/>
            </a:endParaRPr>
          </a:p>
          <a:p>
            <a:pPr lvl="1">
              <a:buFont typeface="Wingdings" pitchFamily="2" charset="2"/>
              <a:buNone/>
            </a:pPr>
            <a:endParaRPr lang="en-US" altLang="en-US" sz="3200">
              <a:latin typeface="Arial" pitchFamily="34" charset="0"/>
            </a:endParaRPr>
          </a:p>
          <a:p>
            <a:pPr algn="l">
              <a:buFont typeface="Wingdings" pitchFamily="2" charset="2"/>
              <a:buNone/>
            </a:pPr>
            <a:r>
              <a:rPr lang="he-IL" sz="2800"/>
              <a:t>כנס שנתי "עלה" 2006</a:t>
            </a:r>
            <a:endParaRPr lang="fr-FR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altLang="en-US"/>
              <a:t>פרוטוקול האסיפה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1557338"/>
            <a:ext cx="8486775" cy="5300662"/>
          </a:xfrm>
        </p:spPr>
        <p:txBody>
          <a:bodyPr/>
          <a:lstStyle/>
          <a:p>
            <a:pPr algn="ctr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he-IL" altLang="en-US" sz="2800" b="1"/>
              <a:t>חברי הועד</a:t>
            </a:r>
            <a:r>
              <a:rPr lang="he-IL" altLang="en-US" sz="2800"/>
              <a:t>                           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altLang="en-US" sz="2800"/>
              <a:t> ויסמן חיים          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altLang="en-US" sz="2800"/>
              <a:t>וישניצר אלי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altLang="en-US" sz="2800"/>
              <a:t>יהודה רן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altLang="en-US" sz="2800"/>
              <a:t>יעבץ אבי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altLang="en-US" sz="2800"/>
              <a:t>מלמד גור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altLang="en-US" sz="2800"/>
              <a:t>נאור אמיר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altLang="en-US" sz="2800"/>
              <a:t>עזאני רונית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altLang="en-US" sz="2800"/>
              <a:t>פלג מרלן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altLang="en-US" sz="2800"/>
              <a:t>קופל ורד</a:t>
            </a:r>
          </a:p>
          <a:p>
            <a:pPr algn="l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he-IL" altLang="en-US" sz="2800"/>
          </a:p>
          <a:p>
            <a:pPr algn="l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he-IL" altLang="en-US" sz="2800" b="1"/>
              <a:t>כנס שנתי "עלה" 2006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alt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/>
              <a:t>פרוטוקול האסיפה</a:t>
            </a:r>
            <a:endParaRPr lang="fr-FR"/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1981200"/>
            <a:ext cx="8486775" cy="4876800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he-IL" sz="1800"/>
              <a:t> </a:t>
            </a:r>
            <a:r>
              <a:rPr lang="he-IL" sz="2800" b="1"/>
              <a:t>חברי ועדת ביקורת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he-IL" sz="2800" b="1"/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sz="2800"/>
              <a:t>מעין ברכה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sz="2800"/>
              <a:t>ברכאת סלים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sz="2800"/>
              <a:t>דיאמנט יצחק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he-IL" sz="2800"/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 sz="2800"/>
              <a:t>ועדת הביקורת בחנה את הדוח הכספי לשנת 2005 והמליצה לאשר אותו.</a:t>
            </a:r>
          </a:p>
          <a:p>
            <a:pPr algn="l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endParaRPr lang="he-IL" sz="2800"/>
          </a:p>
          <a:p>
            <a:pPr algn="l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he-IL" sz="2800" b="1"/>
              <a:t>כנס שנתי "עלה" 2006</a:t>
            </a:r>
            <a:endParaRPr lang="fr-FR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/>
              <a:t>פרוטוקול האסיפה</a:t>
            </a:r>
            <a:endParaRPr lang="fr-FR"/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he-IL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r>
              <a:rPr lang="he-IL" sz="3600" b="1"/>
              <a:t>רואה חשבון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he-IL"/>
              <a:t>לרו"ח נבחר משרד רו"ח רוזנברג דוד בשכר שנתי של 2000 דולר.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 typeface="Wingdings" pitchFamily="2" charset="2"/>
              <a:buChar char="Ø"/>
            </a:pPr>
            <a:endParaRPr lang="he-IL"/>
          </a:p>
          <a:p>
            <a:pPr algn="l">
              <a:lnSpc>
                <a:spcPct val="90000"/>
              </a:lnSpc>
              <a:buClr>
                <a:schemeClr val="tx1"/>
              </a:buClr>
              <a:buFont typeface="Wingdings" pitchFamily="2" charset="2"/>
              <a:buNone/>
            </a:pPr>
            <a:r>
              <a:rPr lang="he-IL"/>
              <a:t>כנס שנתי "עלה" 2006</a:t>
            </a:r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he-IL" sz="3600" b="1"/>
          </a:p>
          <a:p>
            <a:pPr>
              <a:lnSpc>
                <a:spcPct val="90000"/>
              </a:lnSpc>
              <a:buClr>
                <a:schemeClr val="tx1"/>
              </a:buClr>
              <a:buFontTx/>
              <a:buChar char="•"/>
            </a:pPr>
            <a:endParaRPr lang="fr-FR" sz="36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9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800225" y="1981200"/>
            <a:ext cx="8486775" cy="2667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2365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1800225" y="1981200"/>
            <a:ext cx="8486775" cy="4114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he-IL" sz="3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3600">
                <a:latin typeface="Arial" pitchFamily="34" charset="0"/>
              </a:rPr>
              <a:t>                </a:t>
            </a:r>
            <a:endParaRPr lang="he-IL" sz="3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he-IL" sz="3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he-IL" sz="3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he-IL" sz="3600">
              <a:latin typeface="Arial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he-IL" sz="3600">
              <a:latin typeface="Arial" pitchFamily="34" charset="0"/>
            </a:endParaRPr>
          </a:p>
        </p:txBody>
      </p:sp>
      <p:pic>
        <p:nvPicPr>
          <p:cNvPr id="236552" name="Picture 8" descr="נמרוד הרא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06688" y="0"/>
            <a:ext cx="5060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7380" name="Picture 4" descr="קהל בהופעה של נמרוד הרא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57175" y="0"/>
            <a:ext cx="10818813" cy="72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04" name="Picture 4" descr="שוקי פורר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760075" cy="7173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9428" name="Picture 4" descr="מיכה שטרית ומיקי הרר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814050" cy="720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0452" name="Picture 4" descr="גילי נושאת דברי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47988" y="0"/>
            <a:ext cx="457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1476" name="Picture 4" descr="אביתר בנאי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814050" cy="720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2500" name="Picture 4" descr="בייגה שוחט נושא דברים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257175" y="0"/>
            <a:ext cx="10814050" cy="720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immer">
  <a:themeElements>
    <a:clrScheme name="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Shimmer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16263</TotalTime>
  <Words>254</Words>
  <Application>Microsoft Office PowerPoint</Application>
  <PresentationFormat>35mm Slides</PresentationFormat>
  <Paragraphs>104</Paragraphs>
  <Slides>22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Times New Roman</vt:lpstr>
      <vt:lpstr>Tahoma</vt:lpstr>
      <vt:lpstr>Arial</vt:lpstr>
      <vt:lpstr>Wingdings</vt:lpstr>
      <vt:lpstr>Shimmer</vt:lpstr>
      <vt:lpstr>"עלה" - כנס שנתי 2006- אלול תשס”ו</vt:lpstr>
      <vt:lpstr>פעילויות שבוצעו השנה (תשס”ו)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פעילויות שבוצעו השנה (תשס”ו)</vt:lpstr>
      <vt:lpstr>כנס של הארגון הבינלאומי להמופיליה WFH</vt:lpstr>
      <vt:lpstr>PowerPoint Presentation</vt:lpstr>
      <vt:lpstr>PowerPoint Presentation</vt:lpstr>
      <vt:lpstr>PowerPoint Presentation</vt:lpstr>
      <vt:lpstr>צוות המרכז להמופיליה</vt:lpstr>
      <vt:lpstr>עם הפנים אל העתיד</vt:lpstr>
      <vt:lpstr>נתונים עיקריים מתוך הדוחות כספיים לשנה שנסתיימה ביום 31 בדצמבר 2005</vt:lpstr>
      <vt:lpstr>פרוטוקול האסיפה</vt:lpstr>
      <vt:lpstr>פרוטוקול האסיפה</vt:lpstr>
      <vt:lpstr>פרוטוקול האסיפה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NCID DASTLR</dc:creator>
  <cp:lastModifiedBy>אלי וישניצר</cp:lastModifiedBy>
  <cp:revision>345</cp:revision>
  <cp:lastPrinted>2002-10-05T17:16:48Z</cp:lastPrinted>
  <dcterms:created xsi:type="dcterms:W3CDTF">1995-05-28T16:27:30Z</dcterms:created>
  <dcterms:modified xsi:type="dcterms:W3CDTF">2013-01-27T18:20:40Z</dcterms:modified>
</cp:coreProperties>
</file>