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86" r:id="rId2"/>
    <p:sldId id="425" r:id="rId3"/>
    <p:sldId id="458" r:id="rId4"/>
    <p:sldId id="392" r:id="rId5"/>
    <p:sldId id="383" r:id="rId6"/>
    <p:sldId id="434" r:id="rId7"/>
    <p:sldId id="388" r:id="rId8"/>
    <p:sldId id="389" r:id="rId9"/>
    <p:sldId id="336" r:id="rId10"/>
    <p:sldId id="378" r:id="rId11"/>
    <p:sldId id="398" r:id="rId12"/>
    <p:sldId id="386" r:id="rId13"/>
    <p:sldId id="261" r:id="rId14"/>
    <p:sldId id="283" r:id="rId15"/>
    <p:sldId id="284" r:id="rId16"/>
    <p:sldId id="424" r:id="rId17"/>
    <p:sldId id="426" r:id="rId18"/>
    <p:sldId id="338" r:id="rId19"/>
    <p:sldId id="270" r:id="rId20"/>
  </p:sldIdLst>
  <p:sldSz cx="9144000" cy="6858000" type="screen4x3"/>
  <p:notesSz cx="6858000" cy="9144000"/>
  <p:defaultTextStyle>
    <a:defPPr>
      <a:defRPr lang="he-IL"/>
    </a:defPPr>
    <a:lvl1pPr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00" autoAdjust="0"/>
    <p:restoredTop sz="94600" autoAdjust="0"/>
  </p:normalViewPr>
  <p:slideViewPr>
    <p:cSldViewPr>
      <p:cViewPr>
        <p:scale>
          <a:sx n="57" d="100"/>
          <a:sy n="57" d="100"/>
        </p:scale>
        <p:origin x="-1056" y="-7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e-IL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85DF017-1446-4BE2-88FE-5A35B1E937E6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10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360FFB-3943-4BA5-8578-7DE333EE3CD8}" type="slidenum">
              <a:rPr lang="he-IL"/>
              <a:pPr/>
              <a:t>7</a:t>
            </a:fld>
            <a:endParaRPr lang="he-IL"/>
          </a:p>
        </p:txBody>
      </p:sp>
      <p:sp>
        <p:nvSpPr>
          <p:cNvPr id="157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F3B25-84B8-453A-B101-D74D03B0ED82}" type="slidenum">
              <a:rPr lang="he-IL"/>
              <a:pPr/>
              <a:t>8</a:t>
            </a:fld>
            <a:endParaRPr lang="he-IL"/>
          </a:p>
        </p:txBody>
      </p:sp>
      <p:sp>
        <p:nvSpPr>
          <p:cNvPr id="159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66310-2F81-423D-BFAF-42372A8BE98D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75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8CCA1-1998-40CD-9211-9863CEB1FA03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590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1CCFD-65B1-4D31-A7FA-1CB7CFF7E82E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7436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3136FE1-0A8C-4130-B39D-342CCC64CEDB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9324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8E789C-2221-4FFC-B565-B9A6D2579077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819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83083-5F90-42FD-B06B-E889E4B911D6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469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F5BA-8C14-4F24-9961-C3829B1B3ED8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675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6D26F-D84C-456B-B7C8-8F5387BCF33F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237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C4A41-AA3F-4D58-BC39-26702FB6F166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0912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5B7FB-C726-44FD-8E23-FA85E31D6377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456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2A921-B88E-4C4E-BB9F-6D352933A983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695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17FDC-B7C2-4A45-943E-19C8BC13D263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306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67234-1055-469E-800B-776AF87330BD}" type="slidenum">
              <a:rPr lang="he-IL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096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he-I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e-I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668ACA4-9B3D-4081-9B06-A33849DAA401}" type="slidenum">
              <a:rPr lang="he-IL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4820" name="Picture 4" descr="Canada 2005 0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611313"/>
            <a:ext cx="13166725" cy="987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547813" y="0"/>
            <a:ext cx="3384550" cy="11969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2400"/>
              <a:t>העתיד דורש גישה דינמית - פקטורים רקומביננטיים </a:t>
            </a:r>
            <a:r>
              <a:rPr lang="en-US" sz="2400"/>
              <a:t>(rF) </a:t>
            </a:r>
            <a:endParaRPr lang="he-IL" sz="2400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5364163" y="2636838"/>
            <a:ext cx="3384550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2400"/>
              <a:t>המצב הסטטי - פקטורים מפלסמה </a:t>
            </a:r>
            <a:r>
              <a:rPr lang="en-US" sz="2400"/>
              <a:t>(pdF)</a:t>
            </a:r>
            <a:r>
              <a:rPr lang="he-IL" sz="2400"/>
              <a:t> נעים...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8316913" y="2636838"/>
            <a:ext cx="2159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/>
      <p:bldP spid="34823" grpId="3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WFH Global Survey 2004</a:t>
            </a:r>
            <a:r>
              <a:rPr lang="he-IL" sz="4000"/>
              <a:t/>
            </a:r>
            <a:br>
              <a:rPr lang="he-IL" sz="4000"/>
            </a:br>
            <a:r>
              <a:rPr lang="he-IL" sz="4000"/>
              <a:t> </a:t>
            </a:r>
            <a:r>
              <a:rPr lang="en-US" sz="4000"/>
              <a:t>Report from 49 countries</a:t>
            </a:r>
            <a:endParaRPr lang="he-IL" sz="400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endParaRPr lang="he-IL"/>
          </a:p>
        </p:txBody>
      </p:sp>
      <p:graphicFrame>
        <p:nvGraphicFramePr>
          <p:cNvPr id="145445" name="Group 37"/>
          <p:cNvGraphicFramePr>
            <a:graphicFrameLocks noGrp="1"/>
          </p:cNvGraphicFramePr>
          <p:nvPr/>
        </p:nvGraphicFramePr>
        <p:xfrm>
          <a:off x="468313" y="1700213"/>
          <a:ext cx="8121650" cy="4064000"/>
        </p:xfrm>
        <a:graphic>
          <a:graphicData uri="http://schemas.openxmlformats.org/drawingml/2006/table">
            <a:tbl>
              <a:tblPr rtl="1"/>
              <a:tblGrid>
                <a:gridCol w="1641475"/>
                <a:gridCol w="2281238"/>
                <a:gridCol w="208280"/>
                <a:gridCol w="2460625"/>
                <a:gridCol w="1555750"/>
              </a:tblGrid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pdFIX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rFIX</a:t>
                      </a:r>
                      <a:endParaRPr kumimoji="0" lang="he-IL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(in market since 1997)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pdFVIII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rFVIII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(in market since 1993)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58 %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446" name="Line 38"/>
          <p:cNvSpPr>
            <a:spLocks noChangeShapeType="1"/>
          </p:cNvSpPr>
          <p:nvPr/>
        </p:nvSpPr>
        <p:spPr bwMode="auto">
          <a:xfrm>
            <a:off x="971550" y="4365625"/>
            <a:ext cx="273685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45447" name="Line 39"/>
          <p:cNvSpPr>
            <a:spLocks noChangeShapeType="1"/>
          </p:cNvSpPr>
          <p:nvPr/>
        </p:nvSpPr>
        <p:spPr bwMode="auto">
          <a:xfrm flipH="1">
            <a:off x="5003800" y="4292600"/>
            <a:ext cx="730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45448" name="Text Box 40"/>
          <p:cNvSpPr txBox="1">
            <a:spLocks noChangeArrowheads="1"/>
          </p:cNvSpPr>
          <p:nvPr/>
        </p:nvSpPr>
        <p:spPr bwMode="auto">
          <a:xfrm>
            <a:off x="3132138" y="6021388"/>
            <a:ext cx="30241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88 % in North America &amp; Europe</a:t>
            </a:r>
          </a:p>
        </p:txBody>
      </p:sp>
      <p:sp>
        <p:nvSpPr>
          <p:cNvPr id="145449" name="Rectangle 41"/>
          <p:cNvSpPr>
            <a:spLocks noChangeArrowheads="1"/>
          </p:cNvSpPr>
          <p:nvPr/>
        </p:nvSpPr>
        <p:spPr bwMode="auto">
          <a:xfrm>
            <a:off x="4500563" y="1700213"/>
            <a:ext cx="142875" cy="403383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en-US" sz="3600" b="1"/>
              <a:t>Recombinant Medicinal Products</a:t>
            </a:r>
            <a:br>
              <a:rPr lang="en-US" sz="3600" b="1"/>
            </a:br>
            <a:r>
              <a:rPr lang="en-US" sz="3600" b="1"/>
              <a:t>approved in EU (1987-2004)</a:t>
            </a:r>
            <a:r>
              <a:rPr lang="en-US" sz="4000" b="1"/>
              <a:t> </a:t>
            </a:r>
            <a:br>
              <a:rPr lang="en-US" sz="4000" b="1"/>
            </a:br>
            <a:endParaRPr lang="he-IL" sz="4000" b="1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2800" u="sng"/>
              <a:t>Enzymes, hormones, cytokines (49)</a:t>
            </a:r>
          </a:p>
          <a:p>
            <a:pPr lvl="1" algn="l" rtl="0"/>
            <a:r>
              <a:rPr lang="en-US" sz="2400"/>
              <a:t>Insulin, human 		T1DM</a:t>
            </a:r>
          </a:p>
          <a:p>
            <a:pPr lvl="1" algn="l" rtl="0"/>
            <a:r>
              <a:rPr lang="en-US" sz="2400"/>
              <a:t>IL-2				T-cell activation</a:t>
            </a:r>
          </a:p>
          <a:p>
            <a:pPr lvl="1" algn="l" rtl="0"/>
            <a:r>
              <a:rPr lang="en-US" sz="2400"/>
              <a:t>Somatotropin			Human growth hormone</a:t>
            </a:r>
          </a:p>
          <a:p>
            <a:pPr lvl="1" algn="l" rtl="0"/>
            <a:r>
              <a:rPr lang="en-US" sz="2400" b="1"/>
              <a:t>(PEG) IFN alpha-2a,-2b 	HCV</a:t>
            </a:r>
            <a:r>
              <a:rPr lang="en-US" sz="2400"/>
              <a:t>,…</a:t>
            </a:r>
          </a:p>
          <a:p>
            <a:pPr lvl="1" algn="l" rtl="0"/>
            <a:r>
              <a:rPr lang="en-US" sz="2400"/>
              <a:t>Erythropoietin alpha		Anemia</a:t>
            </a:r>
          </a:p>
          <a:p>
            <a:pPr lvl="1" algn="l" rtl="0"/>
            <a:r>
              <a:rPr lang="en-US" sz="2400"/>
              <a:t>G-CSF				Neutropenia</a:t>
            </a:r>
          </a:p>
          <a:p>
            <a:pPr lvl="1" algn="l" rtl="0"/>
            <a:r>
              <a:rPr lang="en-US" sz="2400"/>
              <a:t>Follitropin alpha,beta		IVF </a:t>
            </a:r>
            <a:r>
              <a:rPr lang="en-US" sz="2000"/>
              <a:t>(ovaries stimulation)</a:t>
            </a:r>
          </a:p>
          <a:p>
            <a:pPr lvl="1" algn="l" rtl="0"/>
            <a:r>
              <a:rPr lang="en-US" sz="2400" b="1"/>
              <a:t>FVIII, FIX, FVIIa		Hemophilia, (Trauma ?)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de-DE" b="1"/>
              <a:t>COAGULATION FACTORS</a:t>
            </a: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28600" y="1447800"/>
            <a:ext cx="7878763" cy="496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rtl="0" eaLnBrk="0" hangingPunct="0"/>
            <a:r>
              <a:rPr lang="de-DE" sz="3200" b="1" u="sng"/>
              <a:t>Available for therapy</a:t>
            </a:r>
            <a:endParaRPr lang="de-DE" sz="3200" b="1"/>
          </a:p>
          <a:p>
            <a:pPr lvl="1" rtl="0" eaLnBrk="0" hangingPunct="0">
              <a:buFontTx/>
              <a:buChar char="•"/>
            </a:pPr>
            <a:r>
              <a:rPr lang="de-DE" sz="3200" b="1"/>
              <a:t>rFVIII: products on market since 1993</a:t>
            </a:r>
          </a:p>
          <a:p>
            <a:pPr lvl="1" rtl="0" eaLnBrk="0" hangingPunct="0">
              <a:buFontTx/>
              <a:buChar char="•"/>
            </a:pPr>
            <a:r>
              <a:rPr lang="de-DE" sz="3200" b="1"/>
              <a:t>Truncated rFVIII</a:t>
            </a:r>
          </a:p>
          <a:p>
            <a:pPr lvl="1" rtl="0" eaLnBrk="0" hangingPunct="0">
              <a:buFontTx/>
              <a:buChar char="•"/>
            </a:pPr>
            <a:r>
              <a:rPr lang="de-DE" sz="3200" b="1"/>
              <a:t>rFIX: first product marketed 1997</a:t>
            </a:r>
          </a:p>
          <a:p>
            <a:pPr lvl="1" rtl="0" eaLnBrk="0" hangingPunct="0">
              <a:buFontTx/>
              <a:buChar char="•"/>
            </a:pPr>
            <a:r>
              <a:rPr lang="de-DE" sz="3200" b="1"/>
              <a:t>rFVIIa: for treatment of haemophilia patients </a:t>
            </a:r>
          </a:p>
          <a:p>
            <a:pPr lvl="1" rtl="0" eaLnBrk="0" hangingPunct="0"/>
            <a:r>
              <a:rPr lang="de-DE" sz="3200" b="1"/>
              <a:t>with inhibitors, since 1996</a:t>
            </a:r>
          </a:p>
          <a:p>
            <a:pPr rtl="0" eaLnBrk="0" hangingPunct="0"/>
            <a:r>
              <a:rPr lang="de-DE" sz="3200" b="1" u="sng"/>
              <a:t>Projects</a:t>
            </a:r>
            <a:endParaRPr lang="de-DE" sz="3200" b="1"/>
          </a:p>
          <a:p>
            <a:pPr lvl="1" rtl="0" eaLnBrk="0" hangingPunct="0">
              <a:buFontTx/>
              <a:buChar char="•"/>
            </a:pPr>
            <a:r>
              <a:rPr lang="de-DE" sz="3200" b="1"/>
              <a:t>rvWF for von Willebrand disease</a:t>
            </a:r>
          </a:p>
          <a:p>
            <a:pPr lvl="1" rtl="0" eaLnBrk="0" hangingPunct="0">
              <a:buFontTx/>
              <a:buChar char="•"/>
            </a:pPr>
            <a:r>
              <a:rPr lang="de-DE" sz="3200" b="1"/>
              <a:t>r Fibrinogen for fibrin glue</a:t>
            </a:r>
          </a:p>
          <a:p>
            <a:pPr lvl="1" rtl="0" eaLnBrk="0" hangingPunct="0">
              <a:buFontTx/>
              <a:buChar char="•"/>
            </a:pPr>
            <a:r>
              <a:rPr lang="de-DE" sz="3200" b="1"/>
              <a:t>rFXIII as “wound healing factor”</a:t>
            </a:r>
            <a:endParaRPr lang="en-US" sz="3200" b="1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מעבר לפקטור רקומביננטי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e-IL" sz="2800"/>
              <a:t>התהליך החל בצורה נכונה – ילדים</a:t>
            </a:r>
          </a:p>
          <a:p>
            <a:pPr>
              <a:lnSpc>
                <a:spcPct val="80000"/>
              </a:lnSpc>
            </a:pPr>
            <a:endParaRPr lang="he-IL" sz="2800"/>
          </a:p>
          <a:p>
            <a:pPr>
              <a:lnSpc>
                <a:spcPct val="80000"/>
              </a:lnSpc>
            </a:pPr>
            <a:r>
              <a:rPr lang="he-IL" sz="2800"/>
              <a:t>התהליך נעצר ללא נימוק הגיוני , מידה רבה של אפליה</a:t>
            </a:r>
          </a:p>
          <a:p>
            <a:pPr lvl="1">
              <a:lnSpc>
                <a:spcPct val="80000"/>
              </a:lnSpc>
            </a:pPr>
            <a:r>
              <a:rPr lang="he-IL" sz="2400"/>
              <a:t>יש להגן על כל החולים מפני סכנות חבויות בהווה ו\או העתידות להופיע בעתיד</a:t>
            </a:r>
          </a:p>
          <a:p>
            <a:pPr lvl="1">
              <a:lnSpc>
                <a:spcPct val="80000"/>
              </a:lnSpc>
            </a:pPr>
            <a:r>
              <a:rPr lang="he-IL" sz="2400"/>
              <a:t>גם המבוגר, בדומה לילד, זכאי להגנה ללא קשר  למידת חשיפתם ו\או פגיעתם בעבר</a:t>
            </a:r>
          </a:p>
          <a:p>
            <a:pPr lvl="1">
              <a:lnSpc>
                <a:spcPct val="80000"/>
              </a:lnSpc>
            </a:pPr>
            <a:r>
              <a:rPr lang="he-IL" sz="2400"/>
              <a:t>מבוגרים בעלי מערכת חיסונית פגועה הינם יותר פגיעים מילדים</a:t>
            </a:r>
          </a:p>
          <a:p>
            <a:pPr>
              <a:lnSpc>
                <a:spcPct val="80000"/>
              </a:lnSpc>
            </a:pPr>
            <a:endParaRPr lang="he-IL" sz="2800"/>
          </a:p>
          <a:p>
            <a:pPr>
              <a:lnSpc>
                <a:spcPct val="80000"/>
              </a:lnSpc>
            </a:pPr>
            <a:r>
              <a:rPr lang="he-IL" sz="2800"/>
              <a:t>הרפואה זוחלת בהתמודדות עם פגעי העבר שנים רבות לאחר הופעתם</a:t>
            </a:r>
          </a:p>
          <a:p>
            <a:pPr>
              <a:lnSpc>
                <a:spcPct val="80000"/>
              </a:lnSpc>
            </a:pPr>
            <a:endParaRPr lang="he-IL" sz="2800"/>
          </a:p>
          <a:p>
            <a:pPr lvl="1">
              <a:lnSpc>
                <a:spcPct val="80000"/>
              </a:lnSpc>
            </a:pPr>
            <a:endParaRPr lang="he-IL" sz="2400"/>
          </a:p>
          <a:p>
            <a:pPr lvl="1">
              <a:lnSpc>
                <a:spcPct val="80000"/>
              </a:lnSpc>
            </a:pPr>
            <a:endParaRPr lang="he-IL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מעבר לפקטור רקומביננטי (2)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2800"/>
              <a:t>הרפואה תמיד תהיה בפיגור בהתמודדות או במניעת פגעי העתיד</a:t>
            </a:r>
          </a:p>
          <a:p>
            <a:endParaRPr lang="he-IL" sz="2800"/>
          </a:p>
          <a:p>
            <a:r>
              <a:rPr lang="he-IL" sz="2800"/>
              <a:t>הסכנה מפני משברי אספקה בעתיד (</a:t>
            </a:r>
            <a:r>
              <a:rPr lang="en-US" sz="2800"/>
              <a:t>pdF &gt; rF</a:t>
            </a:r>
            <a:r>
              <a:rPr lang="he-IL" sz="2800"/>
              <a:t>) מהוה שיקול חשוב נוסף להעלאה משמעותית של פלח </a:t>
            </a:r>
            <a:r>
              <a:rPr lang="en-US" sz="2800"/>
              <a:t>rF</a:t>
            </a:r>
          </a:p>
          <a:p>
            <a:endParaRPr lang="he-IL" sz="2800"/>
          </a:p>
          <a:p>
            <a:r>
              <a:rPr lang="he-IL" sz="2800"/>
              <a:t>תהליך המיזוג של יצרניות </a:t>
            </a:r>
            <a:r>
              <a:rPr lang="en-US" sz="2800"/>
              <a:t>CFCs</a:t>
            </a:r>
            <a:r>
              <a:rPr lang="he-IL" sz="2800"/>
              <a:t> ומגמות נוספות – שיקול נוסף בהגדלת פלח </a:t>
            </a:r>
            <a:r>
              <a:rPr lang="en-US" sz="2800"/>
              <a:t>rF </a:t>
            </a:r>
            <a:r>
              <a:rPr lang="he-IL" sz="2800"/>
              <a:t>לעומת </a:t>
            </a:r>
            <a:r>
              <a:rPr lang="en-US" sz="2800"/>
              <a:t>pdF</a:t>
            </a:r>
          </a:p>
          <a:p>
            <a:endParaRPr lang="he-I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מעבר לפקטור רקומביננטי</a:t>
            </a:r>
            <a:r>
              <a:rPr lang="en-US"/>
              <a:t>  </a:t>
            </a:r>
            <a:r>
              <a:rPr lang="he-IL"/>
              <a:t>(3)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/>
              <a:t>פיתוחים טכנולוגיים :</a:t>
            </a:r>
          </a:p>
          <a:p>
            <a:pPr lvl="1"/>
            <a:r>
              <a:rPr lang="en-US"/>
              <a:t>Talecris (Bayer)</a:t>
            </a:r>
            <a:r>
              <a:rPr lang="he-IL"/>
              <a:t> , </a:t>
            </a:r>
            <a:r>
              <a:rPr lang="en-US"/>
              <a:t>Baxter</a:t>
            </a:r>
            <a:r>
              <a:rPr lang="he-IL"/>
              <a:t> </a:t>
            </a:r>
          </a:p>
          <a:p>
            <a:pPr lvl="2"/>
            <a:r>
              <a:rPr lang="en-US"/>
              <a:t>Extended t1/2</a:t>
            </a:r>
            <a:r>
              <a:rPr lang="he-IL"/>
              <a:t> (</a:t>
            </a:r>
            <a:r>
              <a:rPr lang="en-US"/>
              <a:t>liposomes</a:t>
            </a:r>
            <a:r>
              <a:rPr lang="he-IL"/>
              <a:t> </a:t>
            </a:r>
            <a:r>
              <a:rPr lang="en-US"/>
              <a:t>PEG</a:t>
            </a:r>
            <a:r>
              <a:rPr lang="he-IL"/>
              <a:t>) ,תחילה על </a:t>
            </a:r>
            <a:r>
              <a:rPr lang="en-US"/>
              <a:t>rF</a:t>
            </a:r>
            <a:r>
              <a:rPr lang="he-IL"/>
              <a:t> </a:t>
            </a:r>
          </a:p>
          <a:p>
            <a:pPr lvl="3"/>
            <a:r>
              <a:rPr lang="he-IL"/>
              <a:t>למוצרים חדשים אלו צפוי מחיר &gt;</a:t>
            </a:r>
            <a:r>
              <a:rPr lang="en-US"/>
              <a:t>rF   </a:t>
            </a:r>
            <a:r>
              <a:rPr lang="he-IL"/>
              <a:t>  רגיל</a:t>
            </a:r>
            <a:endParaRPr lang="en-US"/>
          </a:p>
          <a:p>
            <a:pPr lvl="3"/>
            <a:r>
              <a:rPr lang="he-IL"/>
              <a:t>דריכה במקום =&gt; צעידה אחורה = נסיגה</a:t>
            </a:r>
          </a:p>
          <a:p>
            <a:pPr lvl="3"/>
            <a:r>
              <a:rPr lang="he-IL" b="1"/>
              <a:t>יש ל"הרגיל" את מערכת הבריאות בהעלאה מתמדת בתקציב הטיפול בחולי ההמופיליה</a:t>
            </a:r>
          </a:p>
          <a:p>
            <a:pPr lvl="3"/>
            <a:endParaRPr lang="he-IL"/>
          </a:p>
          <a:p>
            <a:pPr lvl="3"/>
            <a:r>
              <a:rPr lang="he-IL"/>
              <a:t>שיקול דומה לגבי ריפוי גנטי עתידי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sz="4000"/>
              <a:t>תרחישים אפשריים למשברי בטיחות ואספקה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pdF</a:t>
            </a:r>
          </a:p>
          <a:p>
            <a:pPr lvl="1">
              <a:lnSpc>
                <a:spcPct val="80000"/>
              </a:lnSpc>
            </a:pPr>
            <a:r>
              <a:rPr lang="he-IL" sz="1800"/>
              <a:t>פתוגן (חדש) שאינו בר טיפול עכשוי (כולל </a:t>
            </a:r>
            <a:r>
              <a:rPr lang="en-US" sz="1800"/>
              <a:t>vCJD</a:t>
            </a:r>
            <a:r>
              <a:rPr lang="he-IL" sz="1800"/>
              <a:t>) , </a:t>
            </a:r>
            <a:r>
              <a:rPr lang="en-US" sz="1800" b="1"/>
              <a:t>probable</a:t>
            </a:r>
            <a:endParaRPr lang="he-IL" sz="1800" b="1"/>
          </a:p>
          <a:p>
            <a:pPr lvl="1">
              <a:lnSpc>
                <a:spcPct val="80000"/>
              </a:lnSpc>
            </a:pPr>
            <a:r>
              <a:rPr lang="he-IL" sz="1800"/>
              <a:t>מגיפת נוגדנים (ארע)</a:t>
            </a:r>
          </a:p>
          <a:p>
            <a:pPr lvl="1">
              <a:lnSpc>
                <a:spcPct val="80000"/>
              </a:lnSpc>
            </a:pPr>
            <a:r>
              <a:rPr lang="he-IL" sz="1800"/>
              <a:t>פגיעה במדוכאי חיסון (</a:t>
            </a:r>
            <a:r>
              <a:rPr lang="en-US" sz="1800"/>
              <a:t>PVB19</a:t>
            </a:r>
            <a:r>
              <a:rPr lang="he-IL" sz="1800"/>
              <a:t>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BSE</a:t>
            </a:r>
            <a:r>
              <a:rPr lang="he-IL" sz="1800"/>
              <a:t> בבקר אמריקאי (מקרה ראשון ארע 6.2005)</a:t>
            </a:r>
          </a:p>
          <a:p>
            <a:pPr lvl="1">
              <a:lnSpc>
                <a:spcPct val="80000"/>
              </a:lnSpc>
            </a:pPr>
            <a:r>
              <a:rPr lang="he-IL" sz="1800"/>
              <a:t>סגירה זמנית של קו ייצור (כמעט ארע ל </a:t>
            </a:r>
            <a:r>
              <a:rPr lang="en-US" sz="1800"/>
              <a:t>ARC</a:t>
            </a:r>
            <a:r>
              <a:rPr lang="he-IL" sz="1800"/>
              <a:t>)</a:t>
            </a:r>
          </a:p>
          <a:p>
            <a:pPr lvl="1">
              <a:lnSpc>
                <a:spcPct val="80000"/>
              </a:lnSpc>
            </a:pPr>
            <a:r>
              <a:rPr lang="he-IL" sz="1800"/>
              <a:t>נתק מחברה וייבואן</a:t>
            </a:r>
          </a:p>
          <a:p>
            <a:pPr lvl="1">
              <a:lnSpc>
                <a:spcPct val="80000"/>
              </a:lnSpc>
            </a:pPr>
            <a:r>
              <a:rPr lang="he-IL" sz="1800"/>
              <a:t>העלאת מחירים </a:t>
            </a:r>
          </a:p>
          <a:p>
            <a:pPr lvl="2">
              <a:lnSpc>
                <a:spcPct val="80000"/>
              </a:lnSpc>
            </a:pPr>
            <a:r>
              <a:rPr lang="he-IL" sz="1600"/>
              <a:t>עלויות ייצור מאמירות</a:t>
            </a:r>
          </a:p>
          <a:p>
            <a:pPr lvl="3">
              <a:lnSpc>
                <a:spcPct val="80000"/>
              </a:lnSpc>
            </a:pPr>
            <a:r>
              <a:rPr lang="he-IL" sz="1400"/>
              <a:t>הגדלת "סל" הבדיקות (12.2005 </a:t>
            </a:r>
            <a:r>
              <a:rPr lang="en-US" sz="1400"/>
              <a:t>WNV</a:t>
            </a:r>
            <a:r>
              <a:rPr lang="he-IL" sz="1400"/>
              <a:t> סרולוגיה ו </a:t>
            </a:r>
            <a:r>
              <a:rPr lang="en-US" sz="1400"/>
              <a:t>NAT</a:t>
            </a:r>
            <a:r>
              <a:rPr lang="he-IL" sz="1400"/>
              <a:t> , </a:t>
            </a:r>
            <a:r>
              <a:rPr lang="en-US" sz="1400"/>
              <a:t>Prions</a:t>
            </a:r>
            <a:r>
              <a:rPr lang="he-IL" sz="1400"/>
              <a:t> ?)</a:t>
            </a:r>
          </a:p>
          <a:p>
            <a:pPr lvl="3">
              <a:lnSpc>
                <a:spcPct val="80000"/>
              </a:lnSpc>
            </a:pPr>
            <a:r>
              <a:rPr lang="en-US" sz="1400"/>
              <a:t> DVI</a:t>
            </a:r>
          </a:p>
          <a:p>
            <a:pPr lvl="2">
              <a:lnSpc>
                <a:spcPct val="80000"/>
              </a:lnSpc>
            </a:pPr>
            <a:r>
              <a:rPr lang="he-IL" sz="1600"/>
              <a:t>הגדלת הצריכה העולמית מלווה באי איזון תמחירי</a:t>
            </a:r>
          </a:p>
          <a:p>
            <a:pPr lvl="3">
              <a:lnSpc>
                <a:spcPct val="80000"/>
              </a:lnSpc>
            </a:pPr>
            <a:r>
              <a:rPr lang="he-IL" sz="1400"/>
              <a:t>שיפור התפוקה מליטר פלסמה </a:t>
            </a:r>
            <a:r>
              <a:rPr lang="en-US" sz="1400"/>
              <a:t>(yield)</a:t>
            </a:r>
            <a:r>
              <a:rPr lang="he-IL" sz="1400"/>
              <a:t> , תהליך משופר להפקת קריו</a:t>
            </a:r>
          </a:p>
          <a:p>
            <a:pPr lvl="3">
              <a:lnSpc>
                <a:spcPct val="80000"/>
              </a:lnSpc>
            </a:pPr>
            <a:r>
              <a:rPr lang="he-IL" sz="1400"/>
              <a:t>מחסור בפלסמה =&gt; השקעה בהעלאת רמת הפלסמה מעבר לים והייבוא שלה</a:t>
            </a:r>
          </a:p>
          <a:p>
            <a:pPr lvl="2">
              <a:lnSpc>
                <a:spcPct val="80000"/>
              </a:lnSpc>
            </a:pPr>
            <a:r>
              <a:rPr lang="he-IL" sz="1600"/>
              <a:t>מונופוליזם בעקבות מיזוג חברות (לדוגמה </a:t>
            </a:r>
            <a:r>
              <a:rPr lang="en-US" sz="1600"/>
              <a:t>ARC</a:t>
            </a:r>
            <a:r>
              <a:rPr lang="he-IL" sz="1600"/>
              <a:t> מעבירה את השווק של </a:t>
            </a:r>
            <a:r>
              <a:rPr lang="en-US" sz="1600"/>
              <a:t>MONARC </a:t>
            </a:r>
            <a:r>
              <a:rPr lang="he-IL" sz="1600"/>
              <a:t> ל</a:t>
            </a:r>
            <a:r>
              <a:rPr lang="en-US" sz="1600"/>
              <a:t>BAXTER</a:t>
            </a:r>
            <a:r>
              <a:rPr lang="he-IL" sz="1600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sz="4000"/>
              <a:t>תרחישים אפשריים למשברי בטיחות ואספקה (המשך)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87900" y="1557338"/>
            <a:ext cx="4038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rF</a:t>
            </a:r>
          </a:p>
          <a:p>
            <a:pPr lvl="1">
              <a:lnSpc>
                <a:spcPct val="90000"/>
              </a:lnSpc>
            </a:pPr>
            <a:r>
              <a:rPr lang="he-IL" sz="2000"/>
              <a:t>פתוגן (חדש) שאינו בר טיפול עכשוי (כולל </a:t>
            </a:r>
            <a:r>
              <a:rPr lang="en-US" sz="2000"/>
              <a:t>vCJD</a:t>
            </a:r>
            <a:r>
              <a:rPr lang="he-IL" sz="2000"/>
              <a:t>) , </a:t>
            </a:r>
            <a:r>
              <a:rPr lang="en-US" sz="2000" b="1"/>
              <a:t>extremely improbable</a:t>
            </a:r>
            <a:endParaRPr lang="he-IL" sz="2000" b="1"/>
          </a:p>
          <a:p>
            <a:pPr lvl="1">
              <a:lnSpc>
                <a:spcPct val="90000"/>
              </a:lnSpc>
            </a:pPr>
            <a:r>
              <a:rPr lang="he-IL" sz="2000"/>
              <a:t>סגירה זמנית של קו ייצור (2001-2 ל </a:t>
            </a:r>
            <a:r>
              <a:rPr lang="en-US" sz="2000"/>
              <a:t>Bayer</a:t>
            </a:r>
            <a:r>
              <a:rPr lang="he-IL" sz="2000"/>
              <a:t>)</a:t>
            </a:r>
          </a:p>
          <a:p>
            <a:pPr lvl="2">
              <a:lnSpc>
                <a:spcPct val="90000"/>
              </a:lnSpc>
            </a:pPr>
            <a:r>
              <a:rPr lang="he-IL" sz="1800" b="1"/>
              <a:t>פוטנציאל התפוקה גדל בעקבות משבר זה</a:t>
            </a:r>
            <a:r>
              <a:rPr lang="he-IL" sz="180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he-IL" sz="2000" u="sng"/>
              <a:t>הערה</a:t>
            </a:r>
            <a:r>
              <a:rPr lang="he-IL" sz="2000"/>
              <a:t>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he-IL" sz="2000"/>
              <a:t>אני מעריך שקיים סיכוי לירידת מחירים עקב צריכה גדלה בארצות מפותחות וכניסה עתידית של מוצרים רקומביננטיים משוכללים יותר </a:t>
            </a:r>
          </a:p>
        </p:txBody>
      </p:sp>
      <p:sp>
        <p:nvSpPr>
          <p:cNvPr id="202763" name="Oval 11"/>
          <p:cNvSpPr>
            <a:spLocks noChangeArrowheads="1"/>
          </p:cNvSpPr>
          <p:nvPr/>
        </p:nvSpPr>
        <p:spPr bwMode="auto">
          <a:xfrm>
            <a:off x="2268538" y="2636838"/>
            <a:ext cx="1008062" cy="21605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202764" name="Text Box 12"/>
          <p:cNvSpPr txBox="1">
            <a:spLocks noChangeArrowheads="1"/>
          </p:cNvSpPr>
          <p:nvPr/>
        </p:nvSpPr>
        <p:spPr bwMode="auto">
          <a:xfrm>
            <a:off x="250825" y="2133600"/>
            <a:ext cx="1008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Canada</a:t>
            </a:r>
          </a:p>
        </p:txBody>
      </p:sp>
      <p:sp>
        <p:nvSpPr>
          <p:cNvPr id="202765" name="Line 13"/>
          <p:cNvSpPr>
            <a:spLocks noChangeShapeType="1"/>
          </p:cNvSpPr>
          <p:nvPr/>
        </p:nvSpPr>
        <p:spPr bwMode="auto">
          <a:xfrm>
            <a:off x="3276600" y="3284538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99332" name="Picture 4" descr="Canada 2005 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8538" y="-1684338"/>
            <a:ext cx="13166726" cy="987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5364163" y="188913"/>
            <a:ext cx="338455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2400"/>
              <a:t>"עומד על המשמר"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6388" name="Picture 4" descr="Canada 2005 6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0238" y="-471488"/>
            <a:ext cx="10404476" cy="780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708400" y="333375"/>
            <a:ext cx="3097213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2400"/>
              <a:t>"מאוחדים בכוון הפעולה"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מטרות על"ה בנושא פקטורי הקרישה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3708400" y="1628775"/>
            <a:ext cx="2447925" cy="216376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3600"/>
              <a:t>ש</a:t>
            </a:r>
            <a:r>
              <a:rPr lang="he-IL" sz="2800"/>
              <a:t>יתוף</a:t>
            </a:r>
          </a:p>
          <a:p>
            <a:pPr algn="ctr">
              <a:spcBef>
                <a:spcPct val="50000"/>
              </a:spcBef>
            </a:pPr>
            <a:r>
              <a:rPr lang="he-IL"/>
              <a:t>בחירת פקטורים </a:t>
            </a:r>
          </a:p>
          <a:p>
            <a:pPr algn="ctr">
              <a:spcBef>
                <a:spcPct val="50000"/>
              </a:spcBef>
            </a:pPr>
            <a:r>
              <a:rPr lang="he-IL"/>
              <a:t>( אורי , קופות , </a:t>
            </a:r>
            <a:r>
              <a:rPr lang="he-IL" b="1"/>
              <a:t>על"ה)</a:t>
            </a:r>
          </a:p>
          <a:p>
            <a:pPr algn="ctr">
              <a:spcBef>
                <a:spcPct val="50000"/>
              </a:spcBef>
            </a:pPr>
            <a:r>
              <a:rPr lang="he-IL" b="1"/>
              <a:t>מכרז לאומי לרכישת פקטורים</a:t>
            </a:r>
          </a:p>
        </p:txBody>
      </p:sp>
      <p:sp>
        <p:nvSpPr>
          <p:cNvPr id="201733" name="Text Box 5"/>
          <p:cNvSpPr txBox="1">
            <a:spLocks noChangeArrowheads="1"/>
          </p:cNvSpPr>
          <p:nvPr/>
        </p:nvSpPr>
        <p:spPr bwMode="auto">
          <a:xfrm>
            <a:off x="6732588" y="4221163"/>
            <a:ext cx="1657350" cy="18875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3600"/>
              <a:t>ש</a:t>
            </a:r>
            <a:r>
              <a:rPr lang="he-IL" sz="2800"/>
              <a:t>קיפות</a:t>
            </a:r>
          </a:p>
          <a:p>
            <a:pPr algn="ctr">
              <a:spcBef>
                <a:spcPct val="50000"/>
              </a:spcBef>
            </a:pPr>
            <a:r>
              <a:rPr lang="he-IL"/>
              <a:t>רישוי ובקרת אצוות – משרד הבריאות , בקרת </a:t>
            </a:r>
            <a:r>
              <a:rPr lang="en-US"/>
              <a:t>PMF</a:t>
            </a:r>
            <a:endParaRPr lang="he-IL"/>
          </a:p>
        </p:txBody>
      </p:sp>
      <p:sp>
        <p:nvSpPr>
          <p:cNvPr id="201735" name="Line 7"/>
          <p:cNvSpPr>
            <a:spLocks noChangeShapeType="1"/>
          </p:cNvSpPr>
          <p:nvPr/>
        </p:nvSpPr>
        <p:spPr bwMode="auto">
          <a:xfrm flipV="1">
            <a:off x="2484438" y="2060575"/>
            <a:ext cx="194310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1736" name="Line 8"/>
          <p:cNvSpPr>
            <a:spLocks noChangeShapeType="1"/>
          </p:cNvSpPr>
          <p:nvPr/>
        </p:nvSpPr>
        <p:spPr bwMode="auto">
          <a:xfrm>
            <a:off x="5364163" y="2060575"/>
            <a:ext cx="2592387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1737" name="Line 9"/>
          <p:cNvSpPr>
            <a:spLocks noChangeShapeType="1"/>
          </p:cNvSpPr>
          <p:nvPr/>
        </p:nvSpPr>
        <p:spPr bwMode="auto">
          <a:xfrm>
            <a:off x="2555875" y="4581525"/>
            <a:ext cx="4392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1738" name="Cloud"/>
          <p:cNvSpPr>
            <a:spLocks noChangeAspect="1" noEditPoints="1" noChangeArrowheads="1"/>
          </p:cNvSpPr>
          <p:nvPr/>
        </p:nvSpPr>
        <p:spPr bwMode="auto">
          <a:xfrm>
            <a:off x="323850" y="4292600"/>
            <a:ext cx="4179888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he-IL" sz="3600"/>
              <a:t>ש</a:t>
            </a:r>
            <a:r>
              <a:rPr lang="he-IL" sz="2800"/>
              <a:t>יפור</a:t>
            </a:r>
          </a:p>
          <a:p>
            <a:pPr algn="ctr"/>
            <a:r>
              <a:rPr lang="he-IL"/>
              <a:t>גיוון מקורות </a:t>
            </a:r>
            <a:r>
              <a:rPr lang="en-US"/>
              <a:t>pdF</a:t>
            </a:r>
            <a:endParaRPr lang="he-IL"/>
          </a:p>
          <a:p>
            <a:pPr algn="ctr"/>
            <a:r>
              <a:rPr lang="he-IL" b="1"/>
              <a:t>רקומביננטי גם לבוגרים</a:t>
            </a:r>
            <a:endParaRPr lang="fr-FR" b="1"/>
          </a:p>
          <a:p>
            <a:pPr algn="ctr"/>
            <a:endParaRPr lang="he-IL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01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930" name="Picture 2" descr="photo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171450"/>
            <a:ext cx="8648700" cy="648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01000" cy="914400"/>
          </a:xfrm>
        </p:spPr>
        <p:txBody>
          <a:bodyPr/>
          <a:lstStyle/>
          <a:p>
            <a:r>
              <a:rPr lang="en-AU"/>
              <a:t>The shadow of Krever</a:t>
            </a:r>
          </a:p>
        </p:txBody>
      </p:sp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827088" y="1341438"/>
            <a:ext cx="7010400" cy="600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0" eaLnBrk="0" hangingPunct="0"/>
            <a:r>
              <a:rPr lang="en-AU" sz="2800" b="1">
                <a:solidFill>
                  <a:srgbClr val="2F2F2F"/>
                </a:solidFill>
              </a:rPr>
              <a:t>"Preventive action should be taken when there is evidence that a potentially disease-causing agent is or may be bloodborne, even when there is no evidence that recipients have been affected.</a:t>
            </a:r>
          </a:p>
          <a:p>
            <a:pPr rtl="0" eaLnBrk="0" hangingPunct="0"/>
            <a:r>
              <a:rPr lang="en-AU" sz="2800" b="1">
                <a:solidFill>
                  <a:schemeClr val="folHlink"/>
                </a:solidFill>
              </a:rPr>
              <a:t>If harm can occur, it should be assumed that it will occur</a:t>
            </a:r>
            <a:r>
              <a:rPr lang="en-AU" sz="2800" b="1">
                <a:solidFill>
                  <a:srgbClr val="2F2F2F"/>
                </a:solidFill>
              </a:rPr>
              <a:t>. </a:t>
            </a:r>
          </a:p>
          <a:p>
            <a:pPr rtl="0" eaLnBrk="0" hangingPunct="0"/>
            <a:r>
              <a:rPr lang="en-AU" sz="2800" b="1">
                <a:solidFill>
                  <a:schemeClr val="accent2"/>
                </a:solidFill>
              </a:rPr>
              <a:t>If there are no measures that will entirely prevent the harm, measures that may only partially prevent transmission should be taken.”</a:t>
            </a:r>
          </a:p>
          <a:p>
            <a:pPr rtl="0" eaLnBrk="0" hangingPunct="0"/>
            <a:endParaRPr lang="en-AU" sz="2800" b="1">
              <a:solidFill>
                <a:schemeClr val="accent2"/>
              </a:solidFill>
            </a:endParaRPr>
          </a:p>
          <a:p>
            <a:pPr rtl="0" eaLnBrk="0" hangingPunct="0"/>
            <a:endParaRPr lang="en-AU" sz="2400">
              <a:solidFill>
                <a:srgbClr val="2F2F2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מדיניות סל התרופות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3600"/>
              <a:t>" התרופות האמורות </a:t>
            </a:r>
            <a:r>
              <a:rPr lang="he-IL" sz="2000"/>
              <a:t>(יש רשימת מוצרים רקומביננטיים)</a:t>
            </a:r>
            <a:r>
              <a:rPr lang="he-IL" sz="3600"/>
              <a:t> תינתנה לטיפול </a:t>
            </a:r>
            <a:r>
              <a:rPr lang="he-IL" sz="3600">
                <a:solidFill>
                  <a:schemeClr val="folHlink"/>
                </a:solidFill>
              </a:rPr>
              <a:t>בילדים צעירים</a:t>
            </a:r>
            <a:r>
              <a:rPr lang="he-IL" sz="3600"/>
              <a:t> ללא היסטוריה משפחתית של נוגדן </a:t>
            </a:r>
            <a:r>
              <a:rPr lang="he-IL" sz="3600">
                <a:solidFill>
                  <a:schemeClr val="accent2"/>
                </a:solidFill>
              </a:rPr>
              <a:t>לאחר חשיפות מועטות</a:t>
            </a:r>
            <a:r>
              <a:rPr lang="he-IL" sz="3600"/>
              <a:t> לתרכיזי קרישה שמקורם מדם אנושי."</a:t>
            </a:r>
          </a:p>
          <a:p>
            <a:pPr lvl="1"/>
            <a:r>
              <a:rPr lang="he-IL"/>
              <a:t>מה לגבי הילדים המתבגרים (גילאי 18+) ?</a:t>
            </a:r>
          </a:p>
          <a:p>
            <a:pPr lvl="1"/>
            <a:endParaRPr lang="he-IL"/>
          </a:p>
          <a:p>
            <a:pPr lvl="1">
              <a:buFontTx/>
              <a:buNone/>
            </a:pPr>
            <a:endParaRPr lang="he-IL" sz="3200"/>
          </a:p>
          <a:p>
            <a:endParaRPr lang="he-IL"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/>
              <a:t>שוק מוצרי הפלסמה </a:t>
            </a:r>
            <a:br>
              <a:rPr lang="he-IL" sz="6000"/>
            </a:br>
            <a:r>
              <a:rPr lang="he-IL" sz="6000"/>
              <a:t>מגמות עולמיות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ext Box 2"/>
          <p:cNvSpPr txBox="1">
            <a:spLocks noChangeArrowheads="1"/>
          </p:cNvSpPr>
          <p:nvPr/>
        </p:nvSpPr>
        <p:spPr bwMode="auto">
          <a:xfrm>
            <a:off x="1385888" y="595313"/>
            <a:ext cx="6372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sz="2000" b="1">
                <a:latin typeface="Helvetica" charset="0"/>
              </a:rPr>
              <a:t>WORLDWIDE DEMAND FOR FACTOR VIII 1984-2004 (Est.)</a:t>
            </a:r>
          </a:p>
          <a:p>
            <a:pPr algn="ctr" rtl="0"/>
            <a:r>
              <a:rPr lang="it-IT" sz="2000" b="1">
                <a:latin typeface="Helvetica" charset="0"/>
              </a:rPr>
              <a:t>Million IUs, plasma-derived &amp; recombinant</a:t>
            </a: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7859713" y="2266950"/>
            <a:ext cx="192087" cy="365125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7229475" y="2708275"/>
            <a:ext cx="192088" cy="3209925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6597650" y="3022600"/>
            <a:ext cx="192088" cy="28956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5967413" y="3657600"/>
            <a:ext cx="192087" cy="22606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5337175" y="3924300"/>
            <a:ext cx="192088" cy="19939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4705350" y="4324350"/>
            <a:ext cx="192088" cy="159385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4075113" y="4540250"/>
            <a:ext cx="192087" cy="137795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3444875" y="4711700"/>
            <a:ext cx="192088" cy="12065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2813050" y="4819650"/>
            <a:ext cx="192088" cy="109855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4" name="Rectangle 12"/>
          <p:cNvSpPr>
            <a:spLocks noChangeArrowheads="1"/>
          </p:cNvSpPr>
          <p:nvPr/>
        </p:nvSpPr>
        <p:spPr bwMode="auto">
          <a:xfrm>
            <a:off x="2182813" y="4848225"/>
            <a:ext cx="192087" cy="1069975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5" name="Rectangle 13"/>
          <p:cNvSpPr>
            <a:spLocks noChangeArrowheads="1"/>
          </p:cNvSpPr>
          <p:nvPr/>
        </p:nvSpPr>
        <p:spPr bwMode="auto">
          <a:xfrm>
            <a:off x="1552575" y="4943475"/>
            <a:ext cx="192088" cy="974725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686" name="Text Box 14"/>
          <p:cNvSpPr txBox="1">
            <a:spLocks noChangeArrowheads="1"/>
          </p:cNvSpPr>
          <p:nvPr/>
        </p:nvSpPr>
        <p:spPr bwMode="auto">
          <a:xfrm>
            <a:off x="1352550" y="6003925"/>
            <a:ext cx="614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1984</a:t>
            </a:r>
          </a:p>
        </p:txBody>
      </p:sp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1973263" y="60039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1986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2605088" y="60039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1988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3236913" y="6003925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1990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3868738" y="6003925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1992</a:t>
            </a:r>
          </a:p>
        </p:txBody>
      </p:sp>
      <p:sp>
        <p:nvSpPr>
          <p:cNvPr id="156691" name="Text Box 19"/>
          <p:cNvSpPr txBox="1">
            <a:spLocks noChangeArrowheads="1"/>
          </p:cNvSpPr>
          <p:nvPr/>
        </p:nvSpPr>
        <p:spPr bwMode="auto">
          <a:xfrm>
            <a:off x="4502150" y="6003925"/>
            <a:ext cx="614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1994</a:t>
            </a:r>
          </a:p>
        </p:txBody>
      </p:sp>
      <p:sp>
        <p:nvSpPr>
          <p:cNvPr id="156692" name="Text Box 20"/>
          <p:cNvSpPr txBox="1">
            <a:spLocks noChangeArrowheads="1"/>
          </p:cNvSpPr>
          <p:nvPr/>
        </p:nvSpPr>
        <p:spPr bwMode="auto">
          <a:xfrm>
            <a:off x="5133975" y="6003925"/>
            <a:ext cx="614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1996</a:t>
            </a:r>
          </a:p>
        </p:txBody>
      </p:sp>
      <p:sp>
        <p:nvSpPr>
          <p:cNvPr id="156693" name="Text Box 21"/>
          <p:cNvSpPr txBox="1">
            <a:spLocks noChangeArrowheads="1"/>
          </p:cNvSpPr>
          <p:nvPr/>
        </p:nvSpPr>
        <p:spPr bwMode="auto">
          <a:xfrm>
            <a:off x="5765800" y="6003925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1998</a:t>
            </a:r>
          </a:p>
        </p:txBody>
      </p:sp>
      <p:sp>
        <p:nvSpPr>
          <p:cNvPr id="156694" name="Text Box 22"/>
          <p:cNvSpPr txBox="1">
            <a:spLocks noChangeArrowheads="1"/>
          </p:cNvSpPr>
          <p:nvPr/>
        </p:nvSpPr>
        <p:spPr bwMode="auto">
          <a:xfrm>
            <a:off x="6397625" y="6003925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2000</a:t>
            </a:r>
          </a:p>
        </p:txBody>
      </p:sp>
      <p:sp>
        <p:nvSpPr>
          <p:cNvPr id="156695" name="Text Box 23"/>
          <p:cNvSpPr txBox="1">
            <a:spLocks noChangeArrowheads="1"/>
          </p:cNvSpPr>
          <p:nvPr/>
        </p:nvSpPr>
        <p:spPr bwMode="auto">
          <a:xfrm>
            <a:off x="7018338" y="6003925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2002</a:t>
            </a:r>
          </a:p>
        </p:txBody>
      </p:sp>
      <p:sp>
        <p:nvSpPr>
          <p:cNvPr id="156696" name="Text Box 24"/>
          <p:cNvSpPr txBox="1">
            <a:spLocks noChangeArrowheads="1"/>
          </p:cNvSpPr>
          <p:nvPr/>
        </p:nvSpPr>
        <p:spPr bwMode="auto">
          <a:xfrm>
            <a:off x="7651750" y="6003925"/>
            <a:ext cx="614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it-IT" b="1">
                <a:latin typeface="Helvetica" charset="0"/>
              </a:rPr>
              <a:t>2004</a:t>
            </a:r>
          </a:p>
        </p:txBody>
      </p:sp>
      <p:sp>
        <p:nvSpPr>
          <p:cNvPr id="156697" name="Text Box 25"/>
          <p:cNvSpPr txBox="1">
            <a:spLocks noChangeArrowheads="1"/>
          </p:cNvSpPr>
          <p:nvPr/>
        </p:nvSpPr>
        <p:spPr bwMode="auto">
          <a:xfrm>
            <a:off x="1114425" y="5673725"/>
            <a:ext cx="276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0</a:t>
            </a:r>
          </a:p>
        </p:txBody>
      </p:sp>
      <p:sp>
        <p:nvSpPr>
          <p:cNvPr id="156698" name="Text Box 26"/>
          <p:cNvSpPr txBox="1">
            <a:spLocks noChangeArrowheads="1"/>
          </p:cNvSpPr>
          <p:nvPr/>
        </p:nvSpPr>
        <p:spPr bwMode="auto">
          <a:xfrm>
            <a:off x="776288" y="49244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1000</a:t>
            </a:r>
          </a:p>
        </p:txBody>
      </p:sp>
      <p:sp>
        <p:nvSpPr>
          <p:cNvPr id="156699" name="Text Box 27"/>
          <p:cNvSpPr txBox="1">
            <a:spLocks noChangeArrowheads="1"/>
          </p:cNvSpPr>
          <p:nvPr/>
        </p:nvSpPr>
        <p:spPr bwMode="auto">
          <a:xfrm>
            <a:off x="776288" y="41751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2000</a:t>
            </a:r>
          </a:p>
        </p:txBody>
      </p:sp>
      <p:sp>
        <p:nvSpPr>
          <p:cNvPr id="156700" name="Text Box 28"/>
          <p:cNvSpPr txBox="1">
            <a:spLocks noChangeArrowheads="1"/>
          </p:cNvSpPr>
          <p:nvPr/>
        </p:nvSpPr>
        <p:spPr bwMode="auto">
          <a:xfrm>
            <a:off x="776288" y="34258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3000</a:t>
            </a:r>
          </a:p>
        </p:txBody>
      </p:sp>
      <p:sp>
        <p:nvSpPr>
          <p:cNvPr id="156701" name="Text Box 29"/>
          <p:cNvSpPr txBox="1">
            <a:spLocks noChangeArrowheads="1"/>
          </p:cNvSpPr>
          <p:nvPr/>
        </p:nvSpPr>
        <p:spPr bwMode="auto">
          <a:xfrm>
            <a:off x="776288" y="26638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4000</a:t>
            </a:r>
          </a:p>
        </p:txBody>
      </p:sp>
      <p:sp>
        <p:nvSpPr>
          <p:cNvPr id="156702" name="Text Box 30"/>
          <p:cNvSpPr txBox="1">
            <a:spLocks noChangeArrowheads="1"/>
          </p:cNvSpPr>
          <p:nvPr/>
        </p:nvSpPr>
        <p:spPr bwMode="auto">
          <a:xfrm>
            <a:off x="776288" y="19272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5000</a:t>
            </a:r>
          </a:p>
        </p:txBody>
      </p:sp>
      <p:sp>
        <p:nvSpPr>
          <p:cNvPr id="156703" name="Text Box 31"/>
          <p:cNvSpPr txBox="1">
            <a:spLocks noChangeArrowheads="1"/>
          </p:cNvSpPr>
          <p:nvPr/>
        </p:nvSpPr>
        <p:spPr bwMode="auto">
          <a:xfrm>
            <a:off x="776288" y="1190625"/>
            <a:ext cx="614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0"/>
            <a:r>
              <a:rPr lang="it-IT" b="1">
                <a:latin typeface="Helvetica" charset="0"/>
              </a:rPr>
              <a:t>6000</a:t>
            </a:r>
          </a:p>
        </p:txBody>
      </p:sp>
      <p:sp>
        <p:nvSpPr>
          <p:cNvPr id="156704" name="Freeform 32"/>
          <p:cNvSpPr>
            <a:spLocks/>
          </p:cNvSpPr>
          <p:nvPr/>
        </p:nvSpPr>
        <p:spPr bwMode="auto">
          <a:xfrm>
            <a:off x="1433513" y="1435100"/>
            <a:ext cx="6942137" cy="4483100"/>
          </a:xfrm>
          <a:custGeom>
            <a:avLst/>
            <a:gdLst>
              <a:gd name="T0" fmla="*/ 0 w 4920"/>
              <a:gd name="T1" fmla="*/ 0 h 2824"/>
              <a:gd name="T2" fmla="*/ 0 w 4920"/>
              <a:gd name="T3" fmla="*/ 2824 h 2824"/>
              <a:gd name="T4" fmla="*/ 4920 w 4920"/>
              <a:gd name="T5" fmla="*/ 2824 h 2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0" h="2824">
                <a:moveTo>
                  <a:pt x="0" y="0"/>
                </a:moveTo>
                <a:lnTo>
                  <a:pt x="0" y="2824"/>
                </a:lnTo>
                <a:lnTo>
                  <a:pt x="4920" y="282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05" name="Line 33"/>
          <p:cNvSpPr>
            <a:spLocks noChangeShapeType="1"/>
          </p:cNvSpPr>
          <p:nvPr/>
        </p:nvSpPr>
        <p:spPr bwMode="auto">
          <a:xfrm>
            <a:off x="1354138" y="14351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06" name="Line 34"/>
          <p:cNvSpPr>
            <a:spLocks noChangeShapeType="1"/>
          </p:cNvSpPr>
          <p:nvPr/>
        </p:nvSpPr>
        <p:spPr bwMode="auto">
          <a:xfrm>
            <a:off x="1354138" y="21844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07" name="Line 35"/>
          <p:cNvSpPr>
            <a:spLocks noChangeShapeType="1"/>
          </p:cNvSpPr>
          <p:nvPr/>
        </p:nvSpPr>
        <p:spPr bwMode="auto">
          <a:xfrm>
            <a:off x="1354138" y="29210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08" name="Line 36"/>
          <p:cNvSpPr>
            <a:spLocks noChangeShapeType="1"/>
          </p:cNvSpPr>
          <p:nvPr/>
        </p:nvSpPr>
        <p:spPr bwMode="auto">
          <a:xfrm>
            <a:off x="1354138" y="36703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09" name="Line 37"/>
          <p:cNvSpPr>
            <a:spLocks noChangeShapeType="1"/>
          </p:cNvSpPr>
          <p:nvPr/>
        </p:nvSpPr>
        <p:spPr bwMode="auto">
          <a:xfrm>
            <a:off x="1354138" y="44196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10" name="Line 38"/>
          <p:cNvSpPr>
            <a:spLocks noChangeShapeType="1"/>
          </p:cNvSpPr>
          <p:nvPr/>
        </p:nvSpPr>
        <p:spPr bwMode="auto">
          <a:xfrm>
            <a:off x="1354138" y="51689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11" name="Line 39"/>
          <p:cNvSpPr>
            <a:spLocks noChangeShapeType="1"/>
          </p:cNvSpPr>
          <p:nvPr/>
        </p:nvSpPr>
        <p:spPr bwMode="auto">
          <a:xfrm>
            <a:off x="1354138" y="59182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56712" name="Freeform 40"/>
          <p:cNvSpPr>
            <a:spLocks/>
          </p:cNvSpPr>
          <p:nvPr/>
        </p:nvSpPr>
        <p:spPr bwMode="auto">
          <a:xfrm>
            <a:off x="2376488" y="2492375"/>
            <a:ext cx="5681662" cy="2406650"/>
          </a:xfrm>
          <a:custGeom>
            <a:avLst/>
            <a:gdLst>
              <a:gd name="T0" fmla="*/ 0 w 4026"/>
              <a:gd name="T1" fmla="*/ 1516 h 1516"/>
              <a:gd name="T2" fmla="*/ 264 w 4026"/>
              <a:gd name="T3" fmla="*/ 1490 h 1516"/>
              <a:gd name="T4" fmla="*/ 582 w 4026"/>
              <a:gd name="T5" fmla="*/ 1464 h 1516"/>
              <a:gd name="T6" fmla="*/ 1184 w 4026"/>
              <a:gd name="T7" fmla="*/ 1380 h 1516"/>
              <a:gd name="T8" fmla="*/ 1526 w 4026"/>
              <a:gd name="T9" fmla="*/ 1300 h 1516"/>
              <a:gd name="T10" fmla="*/ 1786 w 4026"/>
              <a:gd name="T11" fmla="*/ 1230 h 1516"/>
              <a:gd name="T12" fmla="*/ 2058 w 4026"/>
              <a:gd name="T13" fmla="*/ 1110 h 1516"/>
              <a:gd name="T14" fmla="*/ 2330 w 4026"/>
              <a:gd name="T15" fmla="*/ 984 h 1516"/>
              <a:gd name="T16" fmla="*/ 2556 w 4026"/>
              <a:gd name="T17" fmla="*/ 878 h 1516"/>
              <a:gd name="T18" fmla="*/ 2718 w 4026"/>
              <a:gd name="T19" fmla="*/ 796 h 1516"/>
              <a:gd name="T20" fmla="*/ 2940 w 4026"/>
              <a:gd name="T21" fmla="*/ 652 h 1516"/>
              <a:gd name="T22" fmla="*/ 3130 w 4026"/>
              <a:gd name="T23" fmla="*/ 532 h 1516"/>
              <a:gd name="T24" fmla="*/ 3188 w 4026"/>
              <a:gd name="T25" fmla="*/ 492 h 1516"/>
              <a:gd name="T26" fmla="*/ 3272 w 4026"/>
              <a:gd name="T27" fmla="*/ 438 h 1516"/>
              <a:gd name="T28" fmla="*/ 3532 w 4026"/>
              <a:gd name="T29" fmla="*/ 262 h 1516"/>
              <a:gd name="T30" fmla="*/ 3822 w 4026"/>
              <a:gd name="T31" fmla="*/ 108 h 1516"/>
              <a:gd name="T32" fmla="*/ 4026 w 4026"/>
              <a:gd name="T33" fmla="*/ 0 h 1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026" h="1516">
                <a:moveTo>
                  <a:pt x="0" y="1516"/>
                </a:moveTo>
                <a:cubicBezTo>
                  <a:pt x="41" y="1511"/>
                  <a:pt x="186" y="1502"/>
                  <a:pt x="264" y="1490"/>
                </a:cubicBezTo>
                <a:cubicBezTo>
                  <a:pt x="330" y="1480"/>
                  <a:pt x="517" y="1470"/>
                  <a:pt x="582" y="1464"/>
                </a:cubicBezTo>
                <a:cubicBezTo>
                  <a:pt x="738" y="1447"/>
                  <a:pt x="944" y="1444"/>
                  <a:pt x="1184" y="1380"/>
                </a:cubicBezTo>
                <a:cubicBezTo>
                  <a:pt x="1296" y="1352"/>
                  <a:pt x="1413" y="1337"/>
                  <a:pt x="1526" y="1300"/>
                </a:cubicBezTo>
                <a:cubicBezTo>
                  <a:pt x="1610" y="1271"/>
                  <a:pt x="1701" y="1258"/>
                  <a:pt x="1786" y="1230"/>
                </a:cubicBezTo>
                <a:cubicBezTo>
                  <a:pt x="1874" y="1199"/>
                  <a:pt x="1964" y="1148"/>
                  <a:pt x="2058" y="1110"/>
                </a:cubicBezTo>
                <a:cubicBezTo>
                  <a:pt x="2156" y="1066"/>
                  <a:pt x="2236" y="1026"/>
                  <a:pt x="2330" y="984"/>
                </a:cubicBezTo>
                <a:cubicBezTo>
                  <a:pt x="2413" y="945"/>
                  <a:pt x="2493" y="909"/>
                  <a:pt x="2556" y="878"/>
                </a:cubicBezTo>
                <a:cubicBezTo>
                  <a:pt x="2608" y="852"/>
                  <a:pt x="2664" y="834"/>
                  <a:pt x="2718" y="796"/>
                </a:cubicBezTo>
                <a:cubicBezTo>
                  <a:pt x="2783" y="757"/>
                  <a:pt x="2867" y="696"/>
                  <a:pt x="2940" y="652"/>
                </a:cubicBezTo>
                <a:cubicBezTo>
                  <a:pt x="2989" y="622"/>
                  <a:pt x="3075" y="566"/>
                  <a:pt x="3130" y="532"/>
                </a:cubicBezTo>
                <a:cubicBezTo>
                  <a:pt x="3165" y="509"/>
                  <a:pt x="3164" y="507"/>
                  <a:pt x="3188" y="492"/>
                </a:cubicBezTo>
                <a:cubicBezTo>
                  <a:pt x="3211" y="476"/>
                  <a:pt x="3214" y="476"/>
                  <a:pt x="3272" y="438"/>
                </a:cubicBezTo>
                <a:cubicBezTo>
                  <a:pt x="3323" y="403"/>
                  <a:pt x="3441" y="318"/>
                  <a:pt x="3532" y="262"/>
                </a:cubicBezTo>
                <a:cubicBezTo>
                  <a:pt x="3598" y="220"/>
                  <a:pt x="3736" y="154"/>
                  <a:pt x="3822" y="108"/>
                </a:cubicBezTo>
                <a:cubicBezTo>
                  <a:pt x="3872" y="83"/>
                  <a:pt x="3991" y="16"/>
                  <a:pt x="4026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2" name="Picture 2" descr="slide0015_image0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788988"/>
            <a:ext cx="8058150" cy="528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en-US" sz="4000"/>
              <a:t>Recombinant FVIII (rFVIII) usage</a:t>
            </a:r>
            <a:endParaRPr lang="he-IL" sz="4000"/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6367463" y="1317625"/>
            <a:ext cx="1285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7" rIns="92075" bIns="46037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2003</a:t>
            </a:r>
            <a:endParaRPr lang="he-IL" sz="36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7285" name="Line 5"/>
          <p:cNvSpPr>
            <a:spLocks noChangeShapeType="1"/>
          </p:cNvSpPr>
          <p:nvPr/>
        </p:nvSpPr>
        <p:spPr bwMode="auto">
          <a:xfrm flipV="1">
            <a:off x="6367463" y="26670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6096000" y="2438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7" rIns="92075" bIns="46037" anchor="ctr">
            <a:spAutoFit/>
          </a:bodyPr>
          <a:lstStyle/>
          <a:p>
            <a:pPr algn="ctr" rtl="0" eaLnBrk="0" hangingPunct="0">
              <a:spcBef>
                <a:spcPct val="50000"/>
              </a:spcBef>
            </a:pPr>
            <a:r>
              <a:rPr lang="en-US" sz="1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2006</a:t>
            </a: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7287" name="Line 7"/>
          <p:cNvSpPr>
            <a:spLocks noChangeShapeType="1"/>
          </p:cNvSpPr>
          <p:nvPr/>
        </p:nvSpPr>
        <p:spPr bwMode="auto">
          <a:xfrm flipV="1">
            <a:off x="7835900" y="2924175"/>
            <a:ext cx="0" cy="2020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7516813" y="2636838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7" rIns="92075" bIns="46037" anchor="ctr">
            <a:spAutoFit/>
          </a:bodyPr>
          <a:lstStyle/>
          <a:p>
            <a:pPr algn="ctr" rtl="0" eaLnBrk="0" hangingPunct="0">
              <a:spcBef>
                <a:spcPct val="50000"/>
              </a:spcBef>
            </a:pPr>
            <a:r>
              <a:rPr lang="en-US" sz="1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2006</a:t>
            </a: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468313" y="1484313"/>
            <a:ext cx="2232025" cy="788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2005: 96% rFVIII</a:t>
            </a:r>
          </a:p>
          <a:p>
            <a:pPr>
              <a:spcBef>
                <a:spcPct val="50000"/>
              </a:spcBef>
            </a:pPr>
            <a:r>
              <a:rPr lang="en-US"/>
              <a:t>          87% rFIX</a:t>
            </a:r>
          </a:p>
        </p:txBody>
      </p:sp>
      <p:sp>
        <p:nvSpPr>
          <p:cNvPr id="97290" name="Line 10"/>
          <p:cNvSpPr>
            <a:spLocks noChangeShapeType="1"/>
          </p:cNvSpPr>
          <p:nvPr/>
        </p:nvSpPr>
        <p:spPr bwMode="auto">
          <a:xfrm flipH="1" flipV="1">
            <a:off x="1692275" y="2276475"/>
            <a:ext cx="4318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971550" y="2924175"/>
            <a:ext cx="7993063" cy="730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3475</TotalTime>
  <Words>688</Words>
  <Application>Microsoft Office PowerPoint</Application>
  <PresentationFormat>On-screen Show (4:3)</PresentationFormat>
  <Paragraphs>135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Helvetica</vt:lpstr>
      <vt:lpstr>Times New Roman</vt:lpstr>
      <vt:lpstr>עיצוב ברירת מחדל</vt:lpstr>
      <vt:lpstr>PowerPoint Presentation</vt:lpstr>
      <vt:lpstr>מטרות על"ה בנושא פקטורי הקרישה</vt:lpstr>
      <vt:lpstr>PowerPoint Presentation</vt:lpstr>
      <vt:lpstr>The shadow of Krever</vt:lpstr>
      <vt:lpstr>מדיניות סל התרופות </vt:lpstr>
      <vt:lpstr>שוק מוצרי הפלסמה  מגמות עולמיות</vt:lpstr>
      <vt:lpstr>PowerPoint Presentation</vt:lpstr>
      <vt:lpstr>PowerPoint Presentation</vt:lpstr>
      <vt:lpstr>Recombinant FVIII (rFVIII) usage</vt:lpstr>
      <vt:lpstr>WFH Global Survey 2004  Report from 49 countries</vt:lpstr>
      <vt:lpstr>Recombinant Medicinal Products approved in EU (1987-2004)  </vt:lpstr>
      <vt:lpstr>COAGULATION FACTORS</vt:lpstr>
      <vt:lpstr>מעבר לפקטור רקומביננטי</vt:lpstr>
      <vt:lpstr>מעבר לפקטור רקומביננטי (2)</vt:lpstr>
      <vt:lpstr>מעבר לפקטור רקומביננטי  (3)</vt:lpstr>
      <vt:lpstr>תרחישים אפשריים למשברי בטיחות ואספקה</vt:lpstr>
      <vt:lpstr>תרחישים אפשריים למשברי בטיחות ואספקה (המשך)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haim01</dc:creator>
  <cp:lastModifiedBy>אלי וישניצר</cp:lastModifiedBy>
  <cp:revision>249</cp:revision>
  <dcterms:created xsi:type="dcterms:W3CDTF">2005-10-24T17:19:10Z</dcterms:created>
  <dcterms:modified xsi:type="dcterms:W3CDTF">2013-01-27T18:25:49Z</dcterms:modified>
</cp:coreProperties>
</file>