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51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71" r:id="rId12"/>
    <p:sldId id="266" r:id="rId13"/>
    <p:sldId id="265" r:id="rId14"/>
    <p:sldId id="267" r:id="rId15"/>
    <p:sldId id="272" r:id="rId16"/>
    <p:sldId id="273" r:id="rId17"/>
    <p:sldId id="274" r:id="rId18"/>
    <p:sldId id="268" r:id="rId19"/>
    <p:sldId id="269" r:id="rId20"/>
    <p:sldId id="275" r:id="rId21"/>
    <p:sldId id="270" r:id="rId22"/>
    <p:sldId id="276" r:id="rId23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67213"/>
    <p:restoredTop sz="94595" autoAdjust="0"/>
  </p:normalViewPr>
  <p:slideViewPr>
    <p:cSldViewPr>
      <p:cViewPr varScale="1">
        <p:scale>
          <a:sx n="52" d="100"/>
          <a:sy n="52" d="100"/>
        </p:scale>
        <p:origin x="-850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Times New Roman" pitchFamily="18" charset="0"/>
              </a:defRPr>
            </a:lvl1pPr>
          </a:lstStyle>
          <a:p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Times New Roman" pitchFamily="18" charset="0"/>
              </a:defRPr>
            </a:lvl1pPr>
          </a:lstStyle>
          <a:p>
            <a:endParaRPr lang="fr-FR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Times New Roman" pitchFamily="18" charset="0"/>
              </a:defRPr>
            </a:lvl1pPr>
          </a:lstStyle>
          <a:p>
            <a:endParaRPr lang="fr-FR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Times New Roman" pitchFamily="18" charset="0"/>
              </a:defRPr>
            </a:lvl1pPr>
          </a:lstStyle>
          <a:p>
            <a:fld id="{050C5E42-EFC0-4D27-ACB9-F4C797980ECF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272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Times New Roman" pitchFamily="18" charset="0"/>
              </a:defRPr>
            </a:lvl1pPr>
          </a:lstStyle>
          <a:p>
            <a:endParaRPr lang="fr-F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Times New Roman" pitchFamily="18" charset="0"/>
              </a:defRPr>
            </a:lvl1pPr>
          </a:lstStyle>
          <a:p>
            <a:endParaRPr lang="fr-FR"/>
          </a:p>
        </p:txBody>
      </p:sp>
      <p:sp>
        <p:nvSpPr>
          <p:cNvPr id="717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Times New Roman" pitchFamily="18" charset="0"/>
              </a:defRPr>
            </a:lvl1pPr>
          </a:lstStyle>
          <a:p>
            <a:endParaRPr lang="fr-FR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Times New Roman" pitchFamily="18" charset="0"/>
              </a:defRPr>
            </a:lvl1pPr>
          </a:lstStyle>
          <a:p>
            <a:fld id="{4A8FB00B-85C6-49CA-A6CD-CBA13864A27F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9356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50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50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450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he-IL" noProof="0" smtClean="0"/>
              <a:t>לחץ כדי לערוך סגנון כותרת של תבנית בסיס</a:t>
            </a:r>
          </a:p>
        </p:txBody>
      </p:sp>
      <p:sp>
        <p:nvSpPr>
          <p:cNvPr id="450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he-IL" noProof="0" smtClean="0"/>
              <a:t>לחץ כדי לערוך סגנון כותרת משנה של תבנית בסיס</a:t>
            </a:r>
          </a:p>
        </p:txBody>
      </p:sp>
      <p:sp>
        <p:nvSpPr>
          <p:cNvPr id="450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50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50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681EA16-068D-45F8-87B1-C3A54E2A1391}" type="slidenum">
              <a:rPr lang="he-IL"/>
              <a:pPr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3A7ADC-A83C-42F9-BD07-44AD5AD21D0F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9403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20B4A-27F7-4F86-B85D-54BAE3688D8F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2343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4590EC6-F3C5-4AEC-A25C-E0871C75D930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235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A1716F3-7648-4DE3-BB32-BB7F1CAECD59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163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BD2C9D6-1AB1-4AE7-BCAB-78BF6F5D6E23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6706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D8033-133D-4C5B-AE71-620353F1523E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754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402A1-EFA1-43AA-9B65-DD2A91F36583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2634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809C2-5363-43A0-8698-C16ECF37F7B5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23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20B50-1856-46D7-9A91-A9B1C3296BCC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5807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32F70-13B1-4D80-8136-A66C91E764C4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477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FFF9D-9A28-47FC-AB41-27BAC36B764A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94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34D99-FF7F-419C-8948-D4155308878D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3248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C47D9-A534-4EF2-B57E-D7BB603E0D67}" type="slidenum">
              <a:rPr lang="he-IL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940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40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  <p:sp>
          <p:nvSpPr>
            <p:cNvPr id="440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440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סגנון כותרת של תבנית בסיס</a:t>
            </a:r>
          </a:p>
        </p:txBody>
      </p:sp>
      <p:sp>
        <p:nvSpPr>
          <p:cNvPr id="440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</a:p>
        </p:txBody>
      </p:sp>
      <p:sp>
        <p:nvSpPr>
          <p:cNvPr id="440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440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fr-FR"/>
          </a:p>
        </p:txBody>
      </p:sp>
      <p:sp>
        <p:nvSpPr>
          <p:cNvPr id="440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7FC8B93-C93D-436E-949F-EE19845D6424}" type="slidenum">
              <a:rPr lang="he-IL"/>
              <a:pPr/>
              <a:t>‹#›</a:t>
            </a:fld>
            <a:endParaRPr lang="fr-F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</p:sldLayoutIdLst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12950"/>
            <a:ext cx="7772400" cy="1350963"/>
          </a:xfrm>
        </p:spPr>
        <p:txBody>
          <a:bodyPr/>
          <a:lstStyle/>
          <a:p>
            <a:r>
              <a:rPr lang="he-IL">
                <a:cs typeface="David" pitchFamily="2" charset="-79"/>
              </a:rPr>
              <a:t>בטיחות מרכיבי דם</a:t>
            </a:r>
            <a:endParaRPr lang="fr-FR">
              <a:cs typeface="David" pitchFamily="2" charset="-79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he-IL" sz="4000" b="1">
                <a:cs typeface="David" pitchFamily="2" charset="-79"/>
              </a:rPr>
              <a:t>כנס על"ה</a:t>
            </a:r>
          </a:p>
          <a:p>
            <a:r>
              <a:rPr lang="he-IL" sz="4000" b="1">
                <a:cs typeface="David" pitchFamily="2" charset="-79"/>
              </a:rPr>
              <a:t>ד"ר אורית פרנקל</a:t>
            </a:r>
            <a:endParaRPr lang="fr-FR" sz="4000" b="1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בדיקות לאיתור פתוגנים במנות דם</a:t>
            </a:r>
            <a:endParaRPr lang="fr-FR">
              <a:cs typeface="David" pitchFamily="2" charset="-79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בדיקות סקר מבוצעות באוטומציה מלאה</a:t>
            </a: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כוללות 4 וירוסים: </a:t>
            </a:r>
            <a:r>
              <a:rPr lang="en-US" b="1">
                <a:cs typeface="David" pitchFamily="2" charset="-79"/>
              </a:rPr>
              <a:t>HIV, HCV, HBV, HTLV</a:t>
            </a:r>
            <a:endParaRPr lang="he-IL" b="1">
              <a:cs typeface="David" pitchFamily="2" charset="-79"/>
            </a:endParaRP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בדיקות סרולוגיות: </a:t>
            </a:r>
            <a:r>
              <a:rPr lang="en-US" b="1">
                <a:cs typeface="David" pitchFamily="2" charset="-79"/>
              </a:rPr>
              <a:t>Ag/Ab</a:t>
            </a: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בעיות עיקריות: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he-IL" b="1">
                <a:cs typeface="David" pitchFamily="2" charset="-79"/>
              </a:rPr>
              <a:t>תקופת ה"חלון"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he-IL" b="1">
                <a:cs typeface="David" pitchFamily="2" charset="-79"/>
              </a:rPr>
              <a:t>תוצאות חיוביות כוזבות </a:t>
            </a:r>
            <a:r>
              <a:rPr lang="en-US" b="1">
                <a:cs typeface="David" pitchFamily="2" charset="-79"/>
              </a:rPr>
              <a:t>(FP)</a:t>
            </a:r>
            <a:r>
              <a:rPr lang="he-IL" b="1">
                <a:cs typeface="David" pitchFamily="2" charset="-79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פיתוח מתמיד של ערכות מדור מתקדם לצמצום תקופת ה"חלון"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he-IL">
                <a:cs typeface="David" pitchFamily="2" charset="-79"/>
              </a:rPr>
              <a:t> </a:t>
            </a:r>
            <a:endParaRPr lang="en-US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915988"/>
          </a:xfrm>
        </p:spPr>
        <p:txBody>
          <a:bodyPr/>
          <a:lstStyle/>
          <a:p>
            <a:r>
              <a:rPr lang="he-IL">
                <a:cs typeface="David" pitchFamily="2" charset="-79"/>
              </a:rPr>
              <a:t>תקופת "חלון"</a:t>
            </a:r>
            <a:endParaRPr lang="fr-FR">
              <a:cs typeface="David" pitchFamily="2" charset="-79"/>
            </a:endParaRPr>
          </a:p>
        </p:txBody>
      </p:sp>
      <p:graphicFrame>
        <p:nvGraphicFramePr>
          <p:cNvPr id="28719" name="Group 47"/>
          <p:cNvGraphicFramePr>
            <a:graphicFrameLocks noGrp="1"/>
          </p:cNvGraphicFramePr>
          <p:nvPr>
            <p:ph type="tbl" idx="1"/>
          </p:nvPr>
        </p:nvGraphicFramePr>
        <p:xfrm>
          <a:off x="611188" y="1196975"/>
          <a:ext cx="7918450" cy="5241928"/>
        </p:xfrm>
        <a:graphic>
          <a:graphicData uri="http://schemas.openxmlformats.org/drawingml/2006/table">
            <a:tbl>
              <a:tblPr rtl="1"/>
              <a:tblGrid>
                <a:gridCol w="2736850"/>
                <a:gridCol w="2590800"/>
                <a:gridCol w="2590800"/>
              </a:tblGrid>
              <a:tr h="6588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Window p.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Pathogen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15 days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Anti HIV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HIV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8 days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HIV NAT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he-I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8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59 days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Anti HCV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HCV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8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14 days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HCV Ag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he-I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4 days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HCV NAT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he-I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8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80.5 days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HBsAg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HBV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8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11 days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HBV NAT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he-I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HCV Ag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b="1">
                <a:cs typeface="David" pitchFamily="2" charset="-79"/>
              </a:rPr>
              <a:t>תקופת החלון של </a:t>
            </a:r>
            <a:r>
              <a:rPr lang="en-US" b="1">
                <a:cs typeface="David" pitchFamily="2" charset="-79"/>
              </a:rPr>
              <a:t>HCV</a:t>
            </a:r>
            <a:r>
              <a:rPr lang="he-IL" b="1">
                <a:cs typeface="David" pitchFamily="2" charset="-79"/>
              </a:rPr>
              <a:t> הארוכה ביותר, במקרים קיצוניים עד שנה לאחר ההדבקות</a:t>
            </a:r>
          </a:p>
          <a:p>
            <a:r>
              <a:rPr lang="he-IL" b="1">
                <a:cs typeface="David" pitchFamily="2" charset="-79"/>
              </a:rPr>
              <a:t>בדיקת האנטיגן מקצרת את תקופת החלון לשבועיים, כמעט כמו בדיקת ה- </a:t>
            </a:r>
            <a:r>
              <a:rPr lang="en-US" b="1">
                <a:cs typeface="David" pitchFamily="2" charset="-79"/>
              </a:rPr>
              <a:t>NAT</a:t>
            </a:r>
            <a:endParaRPr lang="he-IL" b="1">
              <a:cs typeface="David" pitchFamily="2" charset="-79"/>
            </a:endParaRPr>
          </a:p>
          <a:p>
            <a:r>
              <a:rPr lang="he-IL" b="1">
                <a:cs typeface="David" pitchFamily="2" charset="-79"/>
              </a:rPr>
              <a:t>הבדיקה מבוצעת בשירותי הדם מה- </a:t>
            </a:r>
            <a:r>
              <a:rPr lang="he-IL" b="1">
                <a:latin typeface="Bookman Old Style" pitchFamily="18" charset="0"/>
                <a:cs typeface="Times New Roman" pitchFamily="18" charset="0"/>
              </a:rPr>
              <a:t>4/7/04</a:t>
            </a:r>
          </a:p>
          <a:p>
            <a:r>
              <a:rPr lang="he-IL" b="1">
                <a:cs typeface="David" pitchFamily="2" charset="-79"/>
              </a:rPr>
              <a:t>ע"פ הנחיית משרהב"ר אין לערות מרכיבי דם שלא נבדקו ל- </a:t>
            </a:r>
            <a:r>
              <a:rPr lang="en-US" b="1">
                <a:cs typeface="David" pitchFamily="2" charset="-79"/>
              </a:rPr>
              <a:t>HCV Ag</a:t>
            </a:r>
            <a:r>
              <a:rPr lang="he-IL" b="1">
                <a:cs typeface="David" pitchFamily="2" charset="-79"/>
              </a:rPr>
              <a:t> מתאריך </a:t>
            </a:r>
            <a:r>
              <a:rPr lang="he-IL" b="1">
                <a:cs typeface="Times New Roman" pitchFamily="18" charset="0"/>
              </a:rPr>
              <a:t>1/11/04</a:t>
            </a:r>
            <a:endParaRPr lang="en-US" b="1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מה לא בודקים</a:t>
            </a:r>
            <a:endParaRPr lang="fr-FR">
              <a:cs typeface="David" pitchFamily="2" charset="-79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8229600" cy="3095625"/>
          </a:xfrm>
        </p:spPr>
        <p:txBody>
          <a:bodyPr/>
          <a:lstStyle/>
          <a:p>
            <a:r>
              <a:rPr lang="en-US" b="1"/>
              <a:t>CJD</a:t>
            </a:r>
          </a:p>
          <a:p>
            <a:r>
              <a:rPr lang="en-US" b="1"/>
              <a:t>PV B-19</a:t>
            </a:r>
          </a:p>
          <a:p>
            <a:r>
              <a:rPr lang="en-US" b="1"/>
              <a:t>WNV</a:t>
            </a:r>
          </a:p>
          <a:p>
            <a:r>
              <a:rPr lang="en-US" b="1"/>
              <a:t>HAV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מה עוד עשינו על מנת להבטיח איכות?</a:t>
            </a:r>
            <a:endParaRPr lang="fr-FR">
              <a:cs typeface="David" pitchFamily="2" charset="-79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060575"/>
            <a:ext cx="8229600" cy="3557588"/>
          </a:xfrm>
        </p:spPr>
        <p:txBody>
          <a:bodyPr/>
          <a:lstStyle/>
          <a:p>
            <a:r>
              <a:rPr lang="he-IL" b="1">
                <a:cs typeface="David" pitchFamily="2" charset="-79"/>
              </a:rPr>
              <a:t>החלפת מערכת המחשוב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endParaRPr lang="he-IL" b="1">
              <a:cs typeface="David" pitchFamily="2" charset="-79"/>
            </a:endParaRPr>
          </a:p>
          <a:p>
            <a:r>
              <a:rPr lang="he-IL" b="1">
                <a:cs typeface="David" pitchFamily="2" charset="-79"/>
              </a:rPr>
              <a:t>שינוי שיטת הסימול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endParaRPr lang="he-IL" b="1">
              <a:cs typeface="David" pitchFamily="2" charset="-79"/>
            </a:endParaRPr>
          </a:p>
          <a:p>
            <a:r>
              <a:rPr lang="he-IL" b="1">
                <a:cs typeface="David" pitchFamily="2" charset="-79"/>
              </a:rPr>
              <a:t>שינוי שיטת הקידוד – מעבר לקוד בינלאומי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he-IL" b="1">
                <a:cs typeface="David" pitchFamily="2" charset="-79"/>
              </a:rPr>
              <a:t> </a:t>
            </a:r>
            <a:r>
              <a:rPr lang="en-US" b="1">
                <a:cs typeface="David" pitchFamily="2" charset="-79"/>
              </a:rPr>
              <a:t>ISBT 128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כך היינו...</a:t>
            </a:r>
            <a:endParaRPr lang="fr-FR">
              <a:cs typeface="David" pitchFamily="2" charset="-79"/>
            </a:endParaRPr>
          </a:p>
        </p:txBody>
      </p:sp>
      <p:pic>
        <p:nvPicPr>
          <p:cNvPr id="29704" name="Picture 8" descr="תמונה15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0550" y="1600200"/>
            <a:ext cx="2882900" cy="45291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שיטת הסימול החדשה</a:t>
            </a:r>
            <a:endParaRPr lang="fr-FR">
              <a:cs typeface="David" pitchFamily="2" charset="-79"/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2060575"/>
            <a:ext cx="4033838" cy="3557588"/>
          </a:xfrm>
        </p:spPr>
        <p:txBody>
          <a:bodyPr/>
          <a:lstStyle/>
          <a:p>
            <a:r>
              <a:rPr lang="he-IL" sz="2800" b="1">
                <a:cs typeface="David" pitchFamily="2" charset="-79"/>
              </a:rPr>
              <a:t>כל הנתונים על המנה מרוכזים במדבקה אחת</a:t>
            </a:r>
          </a:p>
          <a:p>
            <a:r>
              <a:rPr lang="he-IL" sz="2800" b="1">
                <a:cs typeface="David" pitchFamily="2" charset="-79"/>
              </a:rPr>
              <a:t>הפקת המדבקה בשיטת  </a:t>
            </a:r>
            <a:r>
              <a:rPr lang="en-US" sz="2800" b="1">
                <a:latin typeface="Arial"/>
                <a:cs typeface="David" pitchFamily="2" charset="-79"/>
              </a:rPr>
              <a:t>“</a:t>
            </a:r>
            <a:r>
              <a:rPr lang="en-US" sz="2800" b="1">
                <a:cs typeface="David" pitchFamily="2" charset="-79"/>
              </a:rPr>
              <a:t>on demand</a:t>
            </a:r>
            <a:r>
              <a:rPr lang="en-US" sz="2800" b="1">
                <a:latin typeface="Arial"/>
                <a:cs typeface="David" pitchFamily="2" charset="-79"/>
              </a:rPr>
              <a:t>”</a:t>
            </a:r>
            <a:r>
              <a:rPr lang="he-IL" sz="2800" b="1">
                <a:cs typeface="David" pitchFamily="2" charset="-79"/>
              </a:rPr>
              <a:t>מאפשרת סימול בטוח יותר </a:t>
            </a:r>
          </a:p>
          <a:p>
            <a:r>
              <a:rPr lang="he-IL" sz="2800" b="1">
                <a:cs typeface="David" pitchFamily="2" charset="-79"/>
              </a:rPr>
              <a:t>אפשרות להכניס יותר מידע</a:t>
            </a:r>
            <a:r>
              <a:rPr lang="he-IL" sz="2800">
                <a:cs typeface="David" pitchFamily="2" charset="-79"/>
              </a:rPr>
              <a:t> </a:t>
            </a:r>
            <a:r>
              <a:rPr lang="he-IL" sz="2800" b="1">
                <a:cs typeface="David" pitchFamily="2" charset="-79"/>
              </a:rPr>
              <a:t>שיופיע ע"ג המדבקה</a:t>
            </a:r>
          </a:p>
          <a:p>
            <a:endParaRPr lang="fr-FR" sz="2800" b="1">
              <a:cs typeface="David" pitchFamily="2" charset="-79"/>
            </a:endParaRPr>
          </a:p>
        </p:txBody>
      </p:sp>
      <p:pic>
        <p:nvPicPr>
          <p:cNvPr id="31752" name="Picture 8" descr="תמונה16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32375" y="1628775"/>
            <a:ext cx="3270250" cy="4530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מערכת המחשוב- </a:t>
            </a:r>
            <a:r>
              <a:rPr lang="en-US">
                <a:cs typeface="David" pitchFamily="2" charset="-79"/>
              </a:rPr>
              <a:t>PROGESA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133600"/>
            <a:ext cx="8229600" cy="3557588"/>
          </a:xfrm>
        </p:spPr>
        <p:txBody>
          <a:bodyPr/>
          <a:lstStyle/>
          <a:p>
            <a:r>
              <a:rPr lang="he-IL" b="1">
                <a:cs typeface="David" pitchFamily="2" charset="-79"/>
              </a:rPr>
              <a:t>מערכת בינלאומית </a:t>
            </a:r>
          </a:p>
          <a:p>
            <a:r>
              <a:rPr lang="he-IL" b="1">
                <a:cs typeface="David" pitchFamily="2" charset="-79"/>
              </a:rPr>
              <a:t>בשימוש של כ- 120 בנקי דם בעולם</a:t>
            </a:r>
          </a:p>
          <a:p>
            <a:r>
              <a:rPr lang="he-IL" b="1">
                <a:cs typeface="David" pitchFamily="2" charset="-79"/>
              </a:rPr>
              <a:t>יכולת למחשב נהלי עבודה</a:t>
            </a:r>
          </a:p>
          <a:p>
            <a:r>
              <a:rPr lang="he-IL" b="1">
                <a:cs typeface="David" pitchFamily="2" charset="-79"/>
              </a:rPr>
              <a:t>השתתפות בפגישות קבוצת משתמשים – יכולת להחליף מידע, לבקש שינויים מהספק וגם "לקטר" יחד</a:t>
            </a:r>
            <a:endParaRPr lang="fr-FR" b="1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תרומות עצמיות</a:t>
            </a:r>
            <a:endParaRPr lang="fr-FR">
              <a:cs typeface="David" pitchFamily="2" charset="-79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060575"/>
            <a:ext cx="8229600" cy="3700463"/>
          </a:xfrm>
        </p:spPr>
        <p:txBody>
          <a:bodyPr/>
          <a:lstStyle/>
          <a:p>
            <a:r>
              <a:rPr lang="he-IL" b="1">
                <a:cs typeface="David" pitchFamily="2" charset="-79"/>
              </a:rPr>
              <a:t>בעקר לניתוחים קוסמטיים באנשים בריאים</a:t>
            </a:r>
          </a:p>
          <a:p>
            <a:r>
              <a:rPr lang="he-IL" b="1">
                <a:cs typeface="David" pitchFamily="2" charset="-79"/>
              </a:rPr>
              <a:t>מומלץ לבעלי דם נדיר – אז מקפיאים את המנות</a:t>
            </a:r>
          </a:p>
          <a:p>
            <a:r>
              <a:rPr lang="he-IL" b="1">
                <a:cs typeface="David" pitchFamily="2" charset="-79"/>
              </a:rPr>
              <a:t>לא תפס תאוצה גדולה</a:t>
            </a:r>
          </a:p>
          <a:p>
            <a:r>
              <a:rPr lang="he-IL" b="1">
                <a:cs typeface="David" pitchFamily="2" charset="-79"/>
              </a:rPr>
              <a:t>ניתן לתרום מנה אחרונה עד שבוע לפני הניתוח</a:t>
            </a:r>
          </a:p>
          <a:p>
            <a:r>
              <a:rPr lang="he-IL" b="1">
                <a:cs typeface="David" pitchFamily="2" charset="-79"/>
              </a:rPr>
              <a:t>בד"כ מומלץ לקחת כדורי ברזל לאחר התרומה</a:t>
            </a:r>
            <a:r>
              <a:rPr lang="he-IL">
                <a:cs typeface="David" pitchFamily="2" charset="-79"/>
              </a:rPr>
              <a:t> </a:t>
            </a:r>
            <a:endParaRPr lang="en-US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 sz="4000">
                <a:cs typeface="David" pitchFamily="2" charset="-79"/>
              </a:rPr>
              <a:t>בנק דם טבורי</a:t>
            </a:r>
            <a:endParaRPr lang="fr-FR" sz="4000">
              <a:cs typeface="David" pitchFamily="2" charset="-79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44538" y="1052513"/>
            <a:ext cx="7643812" cy="1655762"/>
          </a:xfrm>
        </p:spPr>
        <p:txBody>
          <a:bodyPr/>
          <a:lstStyle/>
          <a:p>
            <a:r>
              <a:rPr lang="he-IL" b="1">
                <a:cs typeface="David" pitchFamily="2" charset="-79"/>
              </a:rPr>
              <a:t>בנק דם ציבורי</a:t>
            </a:r>
          </a:p>
          <a:p>
            <a:r>
              <a:rPr lang="he-IL" b="1">
                <a:cs typeface="David" pitchFamily="2" charset="-79"/>
              </a:rPr>
              <a:t>שת"פ עם בתי החולים המובילים: הדסה, איכילוב, בילינסון</a:t>
            </a:r>
            <a:endParaRPr lang="fr-FR" b="1">
              <a:cs typeface="David" pitchFamily="2" charset="-79"/>
            </a:endParaRPr>
          </a:p>
        </p:txBody>
      </p:sp>
      <p:pic>
        <p:nvPicPr>
          <p:cNvPr id="26638" name="Picture 14" descr="תמונה191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3663" y="2997200"/>
            <a:ext cx="2441575" cy="3584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0" name="Picture 16" descr="תמונה1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3644900"/>
            <a:ext cx="2619375" cy="295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2" name="Picture 18" descr="תמונה19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868863"/>
            <a:ext cx="2360612" cy="169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07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איסוף מנות דם</a:t>
            </a:r>
            <a:endParaRPr lang="fr-FR">
              <a:cs typeface="David" pitchFamily="2" charset="-79"/>
            </a:endParaRPr>
          </a:p>
        </p:txBody>
      </p:sp>
      <p:sp>
        <p:nvSpPr>
          <p:cNvPr id="14339" name="Rectangle 307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b="1">
                <a:cs typeface="David" pitchFamily="2" charset="-79"/>
              </a:rPr>
              <a:t>כ- 95% התרמות ע"י מערך ההתרמות של מד"א (נייד ונייח)</a:t>
            </a:r>
          </a:p>
          <a:p>
            <a:r>
              <a:rPr lang="he-IL" b="1">
                <a:cs typeface="David" pitchFamily="2" charset="-79"/>
              </a:rPr>
              <a:t>כ- 5% ע"י בתי החולים ה"גדולים": הדסה, איכילוב.</a:t>
            </a:r>
          </a:p>
          <a:p>
            <a:r>
              <a:rPr lang="he-IL" b="1">
                <a:cs typeface="David" pitchFamily="2" charset="-79"/>
              </a:rPr>
              <a:t>כל בנקי הדם בארץ פועלים תחת הנחיות של משרהב"ר, ע"פ "קובץ נהלים להפעלת בנקי דם"</a:t>
            </a:r>
          </a:p>
          <a:p>
            <a:r>
              <a:rPr lang="he-IL" b="1">
                <a:cs typeface="David" pitchFamily="2" charset="-79"/>
              </a:rPr>
              <a:t>שאלון התורם במהותו, אחיד לכולם.</a:t>
            </a:r>
          </a:p>
          <a:p>
            <a:r>
              <a:rPr lang="he-IL" b="1">
                <a:cs typeface="David" pitchFamily="2" charset="-79"/>
              </a:rPr>
              <a:t>אין פיקוח פעיל של משרהב"ר – מבדקים, ביקורות.</a:t>
            </a:r>
            <a:endParaRPr lang="fr-FR" b="1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בנק דם טבורי - המשך</a:t>
            </a:r>
            <a:endParaRPr lang="fr-FR">
              <a:cs typeface="David" pitchFamily="2" charset="-79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sz="2800" b="1">
                <a:cs typeface="David" pitchFamily="2" charset="-79"/>
              </a:rPr>
              <a:t>הוקפאו כ- 500 מנות</a:t>
            </a:r>
          </a:p>
          <a:p>
            <a:r>
              <a:rPr lang="he-IL" sz="2800" b="1">
                <a:cs typeface="David" pitchFamily="2" charset="-79"/>
              </a:rPr>
              <a:t>חשיבות להגברת הייצוג של מיעוטים דמוגרפיים</a:t>
            </a:r>
          </a:p>
          <a:p>
            <a:r>
              <a:rPr lang="he-IL" sz="2800" b="1">
                <a:cs typeface="David" pitchFamily="2" charset="-79"/>
              </a:rPr>
              <a:t>הדם נלקח מחבל הטבור לאחר "לידת" השלייה</a:t>
            </a:r>
          </a:p>
          <a:p>
            <a:r>
              <a:rPr lang="he-IL" sz="2800" b="1">
                <a:cs typeface="David" pitchFamily="2" charset="-79"/>
              </a:rPr>
              <a:t>הדם עשיר בתאי אב בלתי ממוינים המתאימים להשתלות בדומה לתאי מח עצם</a:t>
            </a:r>
          </a:p>
          <a:p>
            <a:r>
              <a:rPr lang="he-IL" sz="2800" b="1">
                <a:cs typeface="David" pitchFamily="2" charset="-79"/>
              </a:rPr>
              <a:t>היתרון הגדול – זמינות</a:t>
            </a:r>
          </a:p>
          <a:p>
            <a:r>
              <a:rPr lang="he-IL" sz="2800" b="1">
                <a:cs typeface="David" pitchFamily="2" charset="-79"/>
              </a:rPr>
              <a:t>החיסרון – כמות קטנה, מתאים בעקר להשתלות בילדים</a:t>
            </a:r>
          </a:p>
          <a:p>
            <a:r>
              <a:rPr lang="he-IL" sz="2800" b="1">
                <a:cs typeface="David" pitchFamily="2" charset="-79"/>
              </a:rPr>
              <a:t>המגמה – איחוד של מספר מנות להשתלות במבוגרים</a:t>
            </a:r>
          </a:p>
          <a:p>
            <a:endParaRPr lang="fr-FR" sz="2800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 sz="4000">
                <a:cs typeface="David" pitchFamily="2" charset="-79"/>
              </a:rPr>
              <a:t>מאקרופגים משופעלים לטיפול בפצעים קשים - מוצר דם ייחודי</a:t>
            </a:r>
            <a:endParaRPr lang="fr-FR" sz="4000">
              <a:cs typeface="David" pitchFamily="2" charset="-79"/>
            </a:endParaRPr>
          </a:p>
        </p:txBody>
      </p:sp>
      <p:pic>
        <p:nvPicPr>
          <p:cNvPr id="27654" name="Picture 6" descr="תמונה211"/>
          <p:cNvPicPr>
            <a:picLocks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4663" y="2492375"/>
            <a:ext cx="4283075" cy="3282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6" name="Picture 8" descr="תמונה21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750" y="1989138"/>
            <a:ext cx="3360738" cy="42433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1403350" y="333375"/>
            <a:ext cx="6477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r>
              <a:rPr lang="en-US" sz="2000">
                <a:cs typeface="Miriam" pitchFamily="2" charset="-79"/>
              </a:rPr>
              <a:t>A 75 y old diabetic patient, who refused amputation after    her toe fell off. A full closure of the wound was achieved following a single treatment with Macrophages.</a:t>
            </a:r>
          </a:p>
        </p:txBody>
      </p:sp>
      <p:pic>
        <p:nvPicPr>
          <p:cNvPr id="36873" name="Picture 9" descr="תמונה222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2988" y="1628775"/>
            <a:ext cx="3241675" cy="2189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75" name="Picture 11" descr="תמונה22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550" y="3997325"/>
            <a:ext cx="3529013" cy="2317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78" name="Picture 14" descr="תמונה221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7900" y="1628775"/>
            <a:ext cx="3570288" cy="2146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81" name="Picture 17" descr="תמונה224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7900" y="3957638"/>
            <a:ext cx="3570288" cy="2381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תקינה והשאיפה לאיכות</a:t>
            </a:r>
            <a:endParaRPr lang="fr-FR">
              <a:cs typeface="David" pitchFamily="2" charset="-79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b="1">
                <a:cs typeface="David" pitchFamily="2" charset="-79"/>
              </a:rPr>
              <a:t>אין תקנים שמחויבים ע"י משהב"ר</a:t>
            </a:r>
          </a:p>
          <a:p>
            <a:r>
              <a:rPr lang="he-IL" b="1">
                <a:cs typeface="David" pitchFamily="2" charset="-79"/>
              </a:rPr>
              <a:t>התעדה/ הסמכה – וולונטרי בלבד</a:t>
            </a:r>
          </a:p>
          <a:p>
            <a:r>
              <a:rPr lang="he-IL" b="1">
                <a:cs typeface="David" pitchFamily="2" charset="-79"/>
              </a:rPr>
              <a:t>מעבדות שירותי הדם של מד"א: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en-US" b="1">
                <a:cs typeface="David" pitchFamily="2" charset="-79"/>
              </a:rPr>
              <a:t>ISO 9001-2000</a:t>
            </a:r>
            <a:r>
              <a:rPr lang="he-IL" b="1">
                <a:cs typeface="David" pitchFamily="2" charset="-79"/>
              </a:rPr>
              <a:t> לכל המעבדות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en-US" b="1">
                <a:cs typeface="David" pitchFamily="2" charset="-79"/>
              </a:rPr>
              <a:t>ISO 15189</a:t>
            </a:r>
            <a:r>
              <a:rPr lang="he-IL" b="1">
                <a:cs typeface="David" pitchFamily="2" charset="-79"/>
              </a:rPr>
              <a:t> למעבדות "נגיפים" ו- "בקרת איכות"</a:t>
            </a:r>
          </a:p>
          <a:p>
            <a:r>
              <a:rPr lang="he-IL" b="1">
                <a:cs typeface="David" pitchFamily="2" charset="-79"/>
              </a:rPr>
              <a:t>בינואר 2006 – מתוכננים לעבור מבדק של הרשויות האירופאיות</a:t>
            </a:r>
            <a:endParaRPr lang="fr-FR" b="1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מרכיבי דם</a:t>
            </a:r>
            <a:endParaRPr lang="fr-FR">
              <a:cs typeface="David" pitchFamily="2" charset="-79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דם מלא:</a:t>
            </a: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כד"א + פלסמה טרייה קפואה + טסיות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he-IL" b="1">
                <a:cs typeface="David" pitchFamily="2" charset="-79"/>
              </a:rPr>
              <a:t>או</a:t>
            </a: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כד"א + פלסמה נטולת קריו + תרכיז גורמי קרישה</a:t>
            </a: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</a:rPr>
              <a:t>פלסמה טרייה קפואה </a:t>
            </a:r>
            <a:r>
              <a:rPr lang="fr-FR" b="1">
                <a:cs typeface="David" pitchFamily="2" charset="-79"/>
                <a:sym typeface="Symbol" pitchFamily="18" charset="2"/>
              </a:rPr>
              <a:t></a:t>
            </a:r>
            <a:r>
              <a:rPr lang="he-IL" b="1">
                <a:cs typeface="David" pitchFamily="2" charset="-79"/>
                <a:sym typeface="Symbol" pitchFamily="18" charset="2"/>
              </a:rPr>
              <a:t> פרקציונציה:</a:t>
            </a:r>
            <a:r>
              <a:rPr lang="en-US" b="1">
                <a:cs typeface="David" pitchFamily="2" charset="-79"/>
                <a:sym typeface="Symbol" pitchFamily="18" charset="2"/>
              </a:rPr>
              <a:t/>
            </a:r>
            <a:br>
              <a:rPr lang="en-US" b="1">
                <a:cs typeface="David" pitchFamily="2" charset="-79"/>
                <a:sym typeface="Symbol" pitchFamily="18" charset="2"/>
              </a:rPr>
            </a:br>
            <a:r>
              <a:rPr lang="he-IL" b="1">
                <a:cs typeface="David" pitchFamily="2" charset="-79"/>
                <a:sym typeface="Symbol" pitchFamily="18" charset="2"/>
              </a:rPr>
              <a:t>פקטור </a:t>
            </a:r>
            <a:r>
              <a:rPr lang="en-US" b="1">
                <a:cs typeface="David" pitchFamily="2" charset="-79"/>
                <a:sym typeface="Symbol" pitchFamily="18" charset="2"/>
              </a:rPr>
              <a:t>VIII</a:t>
            </a:r>
            <a:r>
              <a:rPr lang="he-IL" b="1">
                <a:cs typeface="David" pitchFamily="2" charset="-79"/>
                <a:sym typeface="Symbol" pitchFamily="18" charset="2"/>
              </a:rPr>
              <a:t>, "דבק ביולוגי"</a:t>
            </a:r>
          </a:p>
          <a:p>
            <a:pPr>
              <a:lnSpc>
                <a:spcPct val="90000"/>
              </a:lnSpc>
            </a:pPr>
            <a:r>
              <a:rPr lang="he-IL" b="1">
                <a:cs typeface="David" pitchFamily="2" charset="-79"/>
                <a:sym typeface="Symbol" pitchFamily="18" charset="2"/>
              </a:rPr>
              <a:t>פלסמה נטולת קריו' או קפואה </a:t>
            </a:r>
            <a:r>
              <a:rPr lang="fr-FR" b="1">
                <a:cs typeface="David" pitchFamily="2" charset="-79"/>
                <a:sym typeface="Symbol" pitchFamily="18" charset="2"/>
              </a:rPr>
              <a:t> </a:t>
            </a:r>
            <a:r>
              <a:rPr lang="he-IL" b="1">
                <a:cs typeface="David" pitchFamily="2" charset="-79"/>
                <a:sym typeface="Symbol" pitchFamily="18" charset="2"/>
              </a:rPr>
              <a:t>פרקציונציה:</a:t>
            </a:r>
            <a:r>
              <a:rPr lang="en-US" b="1">
                <a:cs typeface="David" pitchFamily="2" charset="-79"/>
                <a:sym typeface="Symbol" pitchFamily="18" charset="2"/>
              </a:rPr>
              <a:t/>
            </a:r>
            <a:br>
              <a:rPr lang="en-US" b="1">
                <a:cs typeface="David" pitchFamily="2" charset="-79"/>
                <a:sym typeface="Symbol" pitchFamily="18" charset="2"/>
              </a:rPr>
            </a:br>
            <a:r>
              <a:rPr lang="en-US" b="1">
                <a:cs typeface="David" pitchFamily="2" charset="-79"/>
                <a:sym typeface="Symbol" pitchFamily="18" charset="2"/>
              </a:rPr>
              <a:t>IV Ig</a:t>
            </a:r>
            <a:r>
              <a:rPr lang="he-IL" b="1">
                <a:cs typeface="David" pitchFamily="2" charset="-79"/>
                <a:sym typeface="Symbol" pitchFamily="18" charset="2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fr-FR" b="1">
              <a:cs typeface="David" pitchFamily="2" charset="-79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אפרזיס</a:t>
            </a:r>
            <a:endParaRPr lang="fr-FR">
              <a:cs typeface="David" pitchFamily="2" charset="-79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b="1">
                <a:cs typeface="David" pitchFamily="2" charset="-79"/>
              </a:rPr>
              <a:t>אריטרטפרזיס- לקיחת שכבת הכד"א </a:t>
            </a:r>
          </a:p>
          <a:p>
            <a:r>
              <a:rPr lang="he-IL" b="1">
                <a:cs typeface="David" pitchFamily="2" charset="-79"/>
              </a:rPr>
              <a:t>טרומבופרזיס – לקיחת שכבת טסיות (מנה אחת= 6מנות של טסיות שהופקו מדם מלא)</a:t>
            </a:r>
          </a:p>
          <a:p>
            <a:r>
              <a:rPr lang="he-IL" b="1">
                <a:cs typeface="David" pitchFamily="2" charset="-79"/>
              </a:rPr>
              <a:t>פלסמה פרזיס – </a:t>
            </a:r>
            <a:r>
              <a:rPr lang="en-US" b="1">
                <a:cs typeface="David" pitchFamily="2" charset="-79"/>
              </a:rPr>
              <a:t>200ml, 400ml, 600ml</a:t>
            </a:r>
            <a:r>
              <a:rPr lang="he-IL" b="1">
                <a:cs typeface="David" pitchFamily="2" charset="-79"/>
              </a:rPr>
              <a:t> </a:t>
            </a:r>
          </a:p>
          <a:p>
            <a:r>
              <a:rPr lang="he-IL" b="1">
                <a:cs typeface="David" pitchFamily="2" charset="-79"/>
              </a:rPr>
              <a:t>תרומות הפרזיס בארץ מהוות כ- 1.5% בלבד </a:t>
            </a:r>
          </a:p>
          <a:p>
            <a:r>
              <a:rPr lang="he-IL" b="1">
                <a:cs typeface="David" pitchFamily="2" charset="-79"/>
              </a:rPr>
              <a:t>מרכיבי הפרזיס יקרים יותר בשל הציוד הנדרש כדי להפיק אותם.</a:t>
            </a:r>
          </a:p>
          <a:p>
            <a:endParaRPr lang="fr-FR" b="1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איכות מרכיבי דם</a:t>
            </a:r>
            <a:endParaRPr lang="fr-FR">
              <a:cs typeface="David" pitchFamily="2" charset="-79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8229600" cy="3844925"/>
          </a:xfrm>
        </p:spPr>
        <p:txBody>
          <a:bodyPr/>
          <a:lstStyle/>
          <a:p>
            <a:r>
              <a:rPr lang="he-IL" b="1">
                <a:cs typeface="David" pitchFamily="2" charset="-79"/>
              </a:rPr>
              <a:t>בטיחות – לא לגרום לנזק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he-IL" b="1">
                <a:cs typeface="David" pitchFamily="2" charset="-79"/>
              </a:rPr>
              <a:t>(לתורם ולמקבל) 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endParaRPr lang="he-IL" b="1">
              <a:cs typeface="David" pitchFamily="2" charset="-79"/>
            </a:endParaRPr>
          </a:p>
          <a:p>
            <a:r>
              <a:rPr lang="he-IL" b="1">
                <a:cs typeface="David" pitchFamily="2" charset="-79"/>
              </a:rPr>
              <a:t>יעילות – הבאת התועלת המרבית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he-IL" b="1">
                <a:cs typeface="David" pitchFamily="2" charset="-79"/>
              </a:rPr>
              <a:t>ישנם תקנים כמותיים לכל מרכיב דם </a:t>
            </a:r>
            <a:r>
              <a:rPr lang="en-US" b="1">
                <a:cs typeface="David" pitchFamily="2" charset="-79"/>
              </a:rPr>
              <a:t/>
            </a:r>
            <a:br>
              <a:rPr lang="en-US" b="1">
                <a:cs typeface="David" pitchFamily="2" charset="-79"/>
              </a:rPr>
            </a:br>
            <a:r>
              <a:rPr lang="en-US" b="1">
                <a:cs typeface="David" pitchFamily="2" charset="-79"/>
              </a:rPr>
              <a:t> </a:t>
            </a:r>
            <a:r>
              <a:rPr lang="he-IL" b="1">
                <a:cs typeface="David" pitchFamily="2" charset="-79"/>
              </a:rPr>
              <a:t>נבדק</a:t>
            </a:r>
            <a:r>
              <a:rPr lang="en-US" b="1">
                <a:cs typeface="David" pitchFamily="2" charset="-79"/>
              </a:rPr>
              <a:t> </a:t>
            </a:r>
            <a:r>
              <a:rPr lang="he-IL" b="1">
                <a:cs typeface="David" pitchFamily="2" charset="-79"/>
              </a:rPr>
              <a:t>מדגם אקראי ומייצג מכל מרכיב</a:t>
            </a:r>
            <a:endParaRPr lang="fr-FR" b="1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בטיחות מרכיבי דם</a:t>
            </a:r>
            <a:endParaRPr lang="fr-FR">
              <a:cs typeface="David" pitchFamily="2" charset="-79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b="1">
                <a:cs typeface="David" pitchFamily="2" charset="-79"/>
              </a:rPr>
              <a:t>סינון ראשוני של אוכלוסיות סיכון- שאלון תורם</a:t>
            </a:r>
          </a:p>
          <a:p>
            <a:r>
              <a:rPr lang="he-IL" b="1">
                <a:cs typeface="David" pitchFamily="2" charset="-79"/>
              </a:rPr>
              <a:t>בדיקות סקר לכל המנות: </a:t>
            </a:r>
            <a:r>
              <a:rPr lang="en-US" b="1">
                <a:cs typeface="David" pitchFamily="2" charset="-79"/>
              </a:rPr>
              <a:t>HIV, HCV, HBV, HTLV</a:t>
            </a:r>
            <a:endParaRPr lang="he-IL" b="1">
              <a:cs typeface="David" pitchFamily="2" charset="-79"/>
            </a:endParaRPr>
          </a:p>
          <a:p>
            <a:r>
              <a:rPr lang="he-IL" b="1">
                <a:cs typeface="David" pitchFamily="2" charset="-79"/>
              </a:rPr>
              <a:t>פיתוח בדיקות על מנת לצמצם את תקופת ה"חלון" – </a:t>
            </a:r>
            <a:r>
              <a:rPr lang="en-US" b="1">
                <a:cs typeface="David" pitchFamily="2" charset="-79"/>
              </a:rPr>
              <a:t>NAT</a:t>
            </a:r>
            <a:endParaRPr lang="he-IL" b="1">
              <a:cs typeface="David" pitchFamily="2" charset="-79"/>
            </a:endParaRPr>
          </a:p>
          <a:p>
            <a:r>
              <a:rPr lang="he-IL" b="1">
                <a:cs typeface="David" pitchFamily="2" charset="-79"/>
              </a:rPr>
              <a:t>טיפול במרכיבי דם לקבוצות המקבלות עירויי דם מרובים – סינון, הקרנה</a:t>
            </a:r>
          </a:p>
          <a:p>
            <a:r>
              <a:rPr lang="he-IL" b="1">
                <a:cs typeface="David" pitchFamily="2" charset="-79"/>
              </a:rPr>
              <a:t>בעתיד – נטרול פתוגנים</a:t>
            </a:r>
            <a:endParaRPr lang="fr-FR" b="1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דחיית תורמים</a:t>
            </a:r>
            <a:endParaRPr lang="fr-FR">
              <a:cs typeface="David" pitchFamily="2" charset="-79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sz="2800" b="1">
                <a:cs typeface="David" pitchFamily="2" charset="-79"/>
              </a:rPr>
              <a:t>דחייה זמנית- קבלת חיסון, טיפול שיניים, ביקור בארצות אנדמיות למחלות מסוימות, פירסינג, קעקוע</a:t>
            </a:r>
          </a:p>
          <a:p>
            <a:r>
              <a:rPr lang="he-IL" sz="2800" b="1">
                <a:cs typeface="David" pitchFamily="2" charset="-79"/>
              </a:rPr>
              <a:t>דחייה לתמיד – מגורים בארצות בזמן התפרצות של מגפות, התנהגות בסיכון גבוה להדבקות במחלות, מחלות בעבר</a:t>
            </a:r>
          </a:p>
          <a:p>
            <a:r>
              <a:rPr lang="he-IL" sz="2800" b="1">
                <a:cs typeface="David" pitchFamily="2" charset="-79"/>
              </a:rPr>
              <a:t>מסתמכים על אמינות הצהרות התורם</a:t>
            </a:r>
          </a:p>
          <a:p>
            <a:r>
              <a:rPr lang="he-IL" sz="2800" b="1">
                <a:cs typeface="David" pitchFamily="2" charset="-79"/>
              </a:rPr>
              <a:t>ניתנת האפשרות לפסילה עצמית ללא פירוט הסיבה</a:t>
            </a:r>
          </a:p>
          <a:p>
            <a:r>
              <a:rPr lang="he-IL" sz="2800" b="1">
                <a:cs typeface="David" pitchFamily="2" charset="-79"/>
              </a:rPr>
              <a:t>אין מאגר תורמים משותף למד"א עם בתי החולים אבל יש החלפת מידע ומוכנסת דחייה לתורם בעקבות דיווח חיצוני</a:t>
            </a:r>
            <a:r>
              <a:rPr lang="he-IL" sz="2800">
                <a:cs typeface="David" pitchFamily="2" charset="-79"/>
              </a:rPr>
              <a:t> </a:t>
            </a:r>
            <a:endParaRPr lang="fr-FR" sz="2800">
              <a:cs typeface="David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e-IL">
                <a:cs typeface="David" pitchFamily="2" charset="-79"/>
              </a:rPr>
              <a:t>שכיחות מחלות המועברות בדם</a:t>
            </a:r>
            <a:br>
              <a:rPr lang="he-IL">
                <a:cs typeface="David" pitchFamily="2" charset="-79"/>
              </a:rPr>
            </a:br>
            <a:r>
              <a:rPr lang="he-IL" sz="2400">
                <a:cs typeface="David" pitchFamily="2" charset="-79"/>
              </a:rPr>
              <a:t>(מחושב ל- 1 מיליון תרומות דם)</a:t>
            </a:r>
            <a:endParaRPr lang="fr-FR" sz="2400">
              <a:cs typeface="David" pitchFamily="2" charset="-79"/>
            </a:endParaRPr>
          </a:p>
        </p:txBody>
      </p:sp>
      <p:graphicFrame>
        <p:nvGraphicFramePr>
          <p:cNvPr id="39973" name="Group 37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154489"/>
        </p:xfrm>
        <a:graphic>
          <a:graphicData uri="http://schemas.openxmlformats.org/drawingml/2006/table">
            <a:tbl>
              <a:tblPr rtl="1"/>
              <a:tblGrid>
                <a:gridCol w="2743200"/>
                <a:gridCol w="2743200"/>
                <a:gridCol w="2743200"/>
              </a:tblGrid>
              <a:tr h="11350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David" pitchFamily="2" charset="-79"/>
                        </a:rPr>
                        <a:t>הנגיף</a:t>
                      </a: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David" pitchFamily="2" charset="-79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David" pitchFamily="2" charset="-79"/>
                        </a:rPr>
                        <a:t>שכיחות בישראל</a:t>
                      </a: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 (%)</a:t>
                      </a: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David" pitchFamily="2" charset="-79"/>
                        </a:rPr>
                        <a:t>אירופה</a:t>
                      </a: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 (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UK</a:t>
                      </a: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)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(%)</a:t>
                      </a: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HBV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2.2</a:t>
                      </a: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1.66</a:t>
                      </a: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HCV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e-I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0.8</a:t>
                      </a: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HIV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0.01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0.14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HTLV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0.02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he-I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ple">
  <a:themeElements>
    <a:clrScheme name="Maple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Maple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333</TotalTime>
  <Words>645</Words>
  <Application>Microsoft Office PowerPoint</Application>
  <PresentationFormat>On-screen Show (4:3)</PresentationFormat>
  <Paragraphs>127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Times New Roman</vt:lpstr>
      <vt:lpstr>Arial</vt:lpstr>
      <vt:lpstr>Wingdings</vt:lpstr>
      <vt:lpstr>David</vt:lpstr>
      <vt:lpstr>Symbol</vt:lpstr>
      <vt:lpstr>Bookman Old Style</vt:lpstr>
      <vt:lpstr>Miriam</vt:lpstr>
      <vt:lpstr>Maple</vt:lpstr>
      <vt:lpstr>בטיחות מרכיבי דם</vt:lpstr>
      <vt:lpstr>איסוף מנות דם</vt:lpstr>
      <vt:lpstr>תקינה והשאיפה לאיכות</vt:lpstr>
      <vt:lpstr>מרכיבי דם</vt:lpstr>
      <vt:lpstr>אפרזיס</vt:lpstr>
      <vt:lpstr>איכות מרכיבי דם</vt:lpstr>
      <vt:lpstr>בטיחות מרכיבי דם</vt:lpstr>
      <vt:lpstr>דחיית תורמים</vt:lpstr>
      <vt:lpstr>שכיחות מחלות המועברות בדם (מחושב ל- 1 מיליון תרומות דם)</vt:lpstr>
      <vt:lpstr>בדיקות לאיתור פתוגנים במנות דם</vt:lpstr>
      <vt:lpstr>תקופת "חלון"</vt:lpstr>
      <vt:lpstr>HCV Ag</vt:lpstr>
      <vt:lpstr>מה לא בודקים</vt:lpstr>
      <vt:lpstr>מה עוד עשינו על מנת להבטיח איכות?</vt:lpstr>
      <vt:lpstr>כך היינו...</vt:lpstr>
      <vt:lpstr>שיטת הסימול החדשה</vt:lpstr>
      <vt:lpstr>מערכת המחשוב- PROGESA</vt:lpstr>
      <vt:lpstr>תרומות עצמיות</vt:lpstr>
      <vt:lpstr>בנק דם טבורי</vt:lpstr>
      <vt:lpstr>בנק דם טבורי - המשך</vt:lpstr>
      <vt:lpstr>מאקרופגים משופעלים לטיפול בפצעים קשים - מוצר דם ייחודי</vt:lpstr>
      <vt:lpstr>PowerPoint Presentation</vt:lpstr>
    </vt:vector>
  </TitlesOfParts>
  <Company>מגן דוד אדום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בטיחות מרכיבי דם</dc:title>
  <dc:creator>ד"ר אורית פרנקל</dc:creator>
  <cp:lastModifiedBy>אלי וישניצר</cp:lastModifiedBy>
  <cp:revision>20</cp:revision>
  <cp:lastPrinted>1601-01-01T00:00:00Z</cp:lastPrinted>
  <dcterms:created xsi:type="dcterms:W3CDTF">1601-01-01T00:00:00Z</dcterms:created>
  <dcterms:modified xsi:type="dcterms:W3CDTF">2013-01-27T22:58:27Z</dcterms:modified>
</cp:coreProperties>
</file>